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2" r:id="rId1"/>
  </p:sldMasterIdLst>
  <p:sldIdLst>
    <p:sldId id="256" r:id="rId2"/>
    <p:sldId id="258" r:id="rId3"/>
    <p:sldId id="259" r:id="rId4"/>
    <p:sldId id="260" r:id="rId5"/>
    <p:sldId id="261" r:id="rId6"/>
    <p:sldId id="269" r:id="rId7"/>
    <p:sldId id="263" r:id="rId8"/>
    <p:sldId id="270" r:id="rId9"/>
    <p:sldId id="264" r:id="rId10"/>
    <p:sldId id="265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67689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77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8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269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183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20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5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717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99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90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7699409-2CEC-4160-B89E-EA8C175486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39529-4B84-4C65-81B2-5262DED310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687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23" r:id="rId1"/>
    <p:sldLayoutId id="2147484424" r:id="rId2"/>
    <p:sldLayoutId id="2147484425" r:id="rId3"/>
    <p:sldLayoutId id="2147484426" r:id="rId4"/>
    <p:sldLayoutId id="2147484427" r:id="rId5"/>
    <p:sldLayoutId id="2147484428" r:id="rId6"/>
    <p:sldLayoutId id="2147484429" r:id="rId7"/>
    <p:sldLayoutId id="2147484430" r:id="rId8"/>
    <p:sldLayoutId id="2147484431" r:id="rId9"/>
    <p:sldLayoutId id="2147484432" r:id="rId10"/>
    <p:sldLayoutId id="214748443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oswego.edu/student-affairs/resources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Making it meaningful and manageable!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Divisional Assessment Process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2016-2017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	 Mission, Vision, Goals, Outcomes, </a:t>
            </a:r>
          </a:p>
          <a:p>
            <a:r>
              <a:rPr lang="en-US" dirty="0"/>
              <a:t> </a:t>
            </a:r>
            <a:r>
              <a:rPr lang="en-US" dirty="0" smtClean="0"/>
              <a:t>           Objectives &amp; Assessment Plan* </a:t>
            </a:r>
          </a:p>
          <a:p>
            <a:r>
              <a:rPr lang="en-US" dirty="0" smtClean="0"/>
              <a:t>Part II:   Three Year Assessment Plan</a:t>
            </a:r>
          </a:p>
          <a:p>
            <a:r>
              <a:rPr lang="en-US" dirty="0" smtClean="0"/>
              <a:t>Part III:  Assessment Project Request</a:t>
            </a:r>
          </a:p>
          <a:p>
            <a:r>
              <a:rPr lang="en-US" dirty="0" smtClean="0"/>
              <a:t>Part IV:  Executive Summary</a:t>
            </a:r>
          </a:p>
          <a:p>
            <a:endParaRPr lang="en-US" dirty="0"/>
          </a:p>
          <a:p>
            <a:r>
              <a:rPr lang="en-US" sz="1800" dirty="0"/>
              <a:t>*Assessment Project Request may be required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 tooltip="Divisional Assessment Website"/>
              </a:rPr>
              <a:t>Divisional Assessment Website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864" y="2967038"/>
            <a:ext cx="4487284" cy="3341687"/>
          </a:xfrm>
        </p:spPr>
      </p:pic>
    </p:spTree>
    <p:extLst>
      <p:ext uri="{BB962C8B-B14F-4D97-AF65-F5344CB8AC3E}">
        <p14:creationId xmlns:p14="http://schemas.microsoft.com/office/powerpoint/2010/main" val="15553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84084" y="2084832"/>
            <a:ext cx="4824737" cy="4414822"/>
          </a:xfrm>
        </p:spPr>
        <p:txBody>
          <a:bodyPr>
            <a:normAutofit/>
          </a:bodyPr>
          <a:lstStyle/>
          <a:p>
            <a:r>
              <a:rPr lang="en-US" dirty="0"/>
              <a:t>Divisional Assessment Team</a:t>
            </a:r>
          </a:p>
          <a:p>
            <a:r>
              <a:rPr lang="en-US" dirty="0"/>
              <a:t>Assessment Liaisons to </a:t>
            </a:r>
            <a:r>
              <a:rPr lang="en-US" dirty="0" smtClean="0"/>
              <a:t>departments/units</a:t>
            </a:r>
            <a:endParaRPr lang="en-US" dirty="0"/>
          </a:p>
          <a:p>
            <a:r>
              <a:rPr lang="en-US" dirty="0" smtClean="0"/>
              <a:t>Baseline (Campus Labs)</a:t>
            </a:r>
          </a:p>
          <a:p>
            <a:r>
              <a:rPr lang="en-US" dirty="0" smtClean="0"/>
              <a:t>Workshops/Brown Bag sessions</a:t>
            </a:r>
          </a:p>
          <a:p>
            <a:r>
              <a:rPr lang="en-US" dirty="0" smtClean="0"/>
              <a:t>Webinars</a:t>
            </a:r>
          </a:p>
          <a:p>
            <a:r>
              <a:rPr lang="en-US" dirty="0" smtClean="0"/>
              <a:t>Books, articles</a:t>
            </a:r>
          </a:p>
          <a:p>
            <a:r>
              <a:rPr lang="en-US" dirty="0" smtClean="0"/>
              <a:t>Conferences (presentations at ACPA/NASPA; separate conferences)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5352" y="944784"/>
            <a:ext cx="4754880" cy="822960"/>
          </a:xfrm>
        </p:spPr>
        <p:txBody>
          <a:bodyPr/>
          <a:lstStyle/>
          <a:p>
            <a:r>
              <a:rPr lang="en-US" dirty="0">
                <a:hlinkClick r:id="rId2"/>
              </a:rPr>
              <a:t>Divisional Assessment Website Resources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64" y="1957215"/>
            <a:ext cx="5122075" cy="4773099"/>
          </a:xfrm>
        </p:spPr>
      </p:pic>
    </p:spTree>
    <p:extLst>
      <p:ext uri="{BB962C8B-B14F-4D97-AF65-F5344CB8AC3E}">
        <p14:creationId xmlns:p14="http://schemas.microsoft.com/office/powerpoint/2010/main" val="41325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3299254"/>
          </a:xfrm>
        </p:spPr>
        <p:txBody>
          <a:bodyPr/>
          <a:lstStyle/>
          <a:p>
            <a:r>
              <a:rPr lang="en-US" dirty="0" smtClean="0"/>
              <a:t>Assessment Steering Team:  </a:t>
            </a:r>
          </a:p>
          <a:p>
            <a:pPr marL="0" indent="0">
              <a:buNone/>
            </a:pPr>
            <a:r>
              <a:rPr lang="en-US" dirty="0" smtClean="0"/>
              <a:t>Kathy Evans, chair</a:t>
            </a:r>
          </a:p>
          <a:p>
            <a:pPr marL="0" indent="0">
              <a:buNone/>
            </a:pPr>
            <a:r>
              <a:rPr lang="en-US" dirty="0" smtClean="0"/>
              <a:t>Christy Huynh</a:t>
            </a:r>
          </a:p>
          <a:p>
            <a:pPr marL="0" indent="0">
              <a:buNone/>
            </a:pPr>
            <a:r>
              <a:rPr lang="en-US" dirty="0" smtClean="0"/>
              <a:t>Sara </a:t>
            </a:r>
            <a:r>
              <a:rPr lang="en-US" dirty="0" err="1" smtClean="0"/>
              <a:t>Rebeor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Rick </a:t>
            </a:r>
            <a:r>
              <a:rPr lang="en-US" dirty="0" err="1" smtClean="0"/>
              <a:t>Kolenda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Michele May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640" y="2829697"/>
            <a:ext cx="2468927" cy="2468927"/>
          </a:xfrm>
        </p:spPr>
      </p:pic>
    </p:spTree>
    <p:extLst>
      <p:ext uri="{BB962C8B-B14F-4D97-AF65-F5344CB8AC3E}">
        <p14:creationId xmlns:p14="http://schemas.microsoft.com/office/powerpoint/2010/main" val="7380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101:  </a:t>
            </a:r>
            <a:br>
              <a:rPr lang="en-US" dirty="0" smtClean="0"/>
            </a:br>
            <a:r>
              <a:rPr lang="en-US" dirty="0" smtClean="0"/>
              <a:t>Today’s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84141" y="2232453"/>
            <a:ext cx="4800023" cy="4258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Why do we do Assessment?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Framing Assessment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Getting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Types of Assessment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Terms </a:t>
            </a:r>
            <a:r>
              <a:rPr lang="en-US" dirty="0"/>
              <a:t>and </a:t>
            </a:r>
            <a:r>
              <a:rPr lang="en-US" dirty="0" smtClean="0"/>
              <a:t>Definitions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Keeping it Simple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Divisional Assessment Process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Resources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Q&amp;A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058" y="2347783"/>
            <a:ext cx="4061045" cy="3501082"/>
          </a:xfrm>
        </p:spPr>
      </p:pic>
    </p:spTree>
    <p:extLst>
      <p:ext uri="{BB962C8B-B14F-4D97-AF65-F5344CB8AC3E}">
        <p14:creationId xmlns:p14="http://schemas.microsoft.com/office/powerpoint/2010/main" val="27922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WhY</a:t>
            </a:r>
            <a:r>
              <a:rPr lang="en-US" dirty="0" smtClean="0"/>
              <a:t> do we do assessment?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468" y="2080712"/>
            <a:ext cx="9720073" cy="4023360"/>
          </a:xfrm>
        </p:spPr>
        <p:txBody>
          <a:bodyPr>
            <a:normAutofit/>
          </a:bodyPr>
          <a:lstStyle/>
          <a:p>
            <a:r>
              <a:rPr lang="en-US" sz="3200" dirty="0"/>
              <a:t>Cycle of </a:t>
            </a:r>
            <a:r>
              <a:rPr lang="en-US" sz="3200" dirty="0" smtClean="0"/>
              <a:t>Assessment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…with the goal of </a:t>
            </a:r>
          </a:p>
          <a:p>
            <a:r>
              <a:rPr lang="en-US" i="1" dirty="0" smtClean="0"/>
              <a:t>CONTINUOUS IMPROVEMENT!!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718" y="1742302"/>
            <a:ext cx="5987482" cy="451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9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 Assessment for our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354" y="1976937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Comprehensive Model of </a:t>
            </a:r>
            <a:r>
              <a:rPr lang="en-US" sz="2800" dirty="0" smtClean="0"/>
              <a:t>Assessment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000" dirty="0" smtClean="0"/>
          </a:p>
          <a:p>
            <a:pPr marL="310896" lvl="2" indent="0" algn="r">
              <a:buNone/>
            </a:pPr>
            <a:r>
              <a:rPr lang="en-US" sz="1600" dirty="0" err="1" smtClean="0"/>
              <a:t>Barham</a:t>
            </a:r>
            <a:r>
              <a:rPr lang="en-US" sz="1600" dirty="0" smtClean="0"/>
              <a:t> &amp; Scott (2006)</a:t>
            </a:r>
            <a:endParaRPr lang="en-US" sz="1600" dirty="0"/>
          </a:p>
          <a:p>
            <a:endParaRPr lang="en-US" sz="2800" dirty="0" smtClean="0"/>
          </a:p>
          <a:p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686953" y="2563408"/>
            <a:ext cx="5934751" cy="3436889"/>
            <a:chOff x="3718800" y="2923271"/>
            <a:chExt cx="5934751" cy="3436889"/>
          </a:xfrm>
        </p:grpSpPr>
        <p:sp>
          <p:nvSpPr>
            <p:cNvPr id="4" name="Oval 3"/>
            <p:cNvSpPr/>
            <p:nvPr/>
          </p:nvSpPr>
          <p:spPr>
            <a:xfrm>
              <a:off x="5010315" y="2923271"/>
              <a:ext cx="2910840" cy="2113915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dirty="0"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Service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718800" y="4210050"/>
              <a:ext cx="2991485" cy="215011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dirty="0">
                  <a:effectLst/>
                  <a:latin typeface="Britannic Bold" panose="020B09030607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Learning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398541" y="4210050"/>
              <a:ext cx="3255010" cy="209931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dirty="0">
                  <a:effectLst/>
                  <a:latin typeface="Bodoni MT Condensed" panose="02070606080606020203" pitchFamily="18" charset="0"/>
                  <a:ea typeface="Calibri" panose="020F0502020204030204" pitchFamily="34" charset="0"/>
                  <a:cs typeface="Tahoma" panose="020B0604030504040204" pitchFamily="34" charset="0"/>
                </a:rPr>
                <a:t>Development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621427" y="20759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Ask yourself QUESTIONS:  </a:t>
            </a:r>
          </a:p>
          <a:p>
            <a:r>
              <a:rPr lang="en-US" dirty="0" smtClean="0"/>
              <a:t>What are you trying to accomplish?</a:t>
            </a:r>
          </a:p>
          <a:p>
            <a:r>
              <a:rPr lang="en-US" dirty="0" smtClean="0"/>
              <a:t>How will you know if you achieve it?</a:t>
            </a:r>
          </a:p>
          <a:p>
            <a:r>
              <a:rPr lang="en-US" dirty="0" smtClean="0"/>
              <a:t>Are there indicators along the way?</a:t>
            </a:r>
          </a:p>
          <a:p>
            <a:r>
              <a:rPr lang="en-US" dirty="0" smtClean="0"/>
              <a:t>   -- or --</a:t>
            </a:r>
          </a:p>
          <a:p>
            <a:r>
              <a:rPr lang="en-US" dirty="0" smtClean="0"/>
              <a:t>What do you need to know?</a:t>
            </a:r>
          </a:p>
          <a:p>
            <a:r>
              <a:rPr lang="en-US" dirty="0" smtClean="0"/>
              <a:t>How can you find out?</a:t>
            </a:r>
          </a:p>
          <a:p>
            <a:r>
              <a:rPr lang="en-US" dirty="0" smtClean="0"/>
              <a:t>How can I keep this simple?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615" y="2615514"/>
            <a:ext cx="3870559" cy="2351902"/>
          </a:xfrm>
        </p:spPr>
      </p:pic>
    </p:spTree>
    <p:extLst>
      <p:ext uri="{BB962C8B-B14F-4D97-AF65-F5344CB8AC3E}">
        <p14:creationId xmlns:p14="http://schemas.microsoft.com/office/powerpoint/2010/main" val="9082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Assessment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924" y="1810179"/>
            <a:ext cx="4425714" cy="4677117"/>
          </a:xfrm>
        </p:spPr>
        <p:txBody>
          <a:bodyPr>
            <a:noAutofit/>
          </a:bodyPr>
          <a:lstStyle/>
          <a:p>
            <a:r>
              <a:rPr lang="en-US" sz="2000" dirty="0" smtClean="0"/>
              <a:t>Tracking Usage</a:t>
            </a:r>
          </a:p>
          <a:p>
            <a:r>
              <a:rPr lang="en-US" sz="2000" dirty="0" smtClean="0"/>
              <a:t>Needs</a:t>
            </a:r>
          </a:p>
          <a:p>
            <a:r>
              <a:rPr lang="en-US" sz="2000" dirty="0" smtClean="0"/>
              <a:t>Satisfaction</a:t>
            </a:r>
          </a:p>
          <a:p>
            <a:r>
              <a:rPr lang="en-US" sz="2000" dirty="0" smtClean="0"/>
              <a:t>Outcomes </a:t>
            </a:r>
          </a:p>
          <a:p>
            <a:r>
              <a:rPr lang="en-US" sz="2000" dirty="0" smtClean="0"/>
              <a:t>Campus Climate</a:t>
            </a:r>
          </a:p>
          <a:p>
            <a:r>
              <a:rPr lang="en-US" sz="2000" dirty="0" smtClean="0"/>
              <a:t>Program Review</a:t>
            </a:r>
          </a:p>
          <a:p>
            <a:r>
              <a:rPr lang="en-US" sz="2000" dirty="0" smtClean="0"/>
              <a:t>Benchmarking</a:t>
            </a:r>
          </a:p>
          <a:p>
            <a:r>
              <a:rPr lang="en-US" sz="2000" dirty="0" smtClean="0"/>
              <a:t>Resource effectiveness</a:t>
            </a:r>
          </a:p>
          <a:p>
            <a:r>
              <a:rPr lang="en-US" sz="2000" dirty="0" smtClean="0"/>
              <a:t>Accreditation</a:t>
            </a:r>
          </a:p>
          <a:p>
            <a:r>
              <a:rPr lang="en-US" sz="2000" dirty="0" smtClean="0"/>
              <a:t>National Instruments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3586">
            <a:off x="7761634" y="1547684"/>
            <a:ext cx="2804168" cy="4202043"/>
          </a:xfrm>
        </p:spPr>
      </p:pic>
    </p:spTree>
    <p:extLst>
      <p:ext uri="{BB962C8B-B14F-4D97-AF65-F5344CB8AC3E}">
        <p14:creationId xmlns:p14="http://schemas.microsoft.com/office/powerpoint/2010/main" val="20007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Definitions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66463" y="2179751"/>
            <a:ext cx="4754880" cy="33415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Assessment:  Any effort to gather, analyze, and interpret evidence which describes institutional, departmental, divisional effectiveness </a:t>
            </a:r>
          </a:p>
          <a:p>
            <a:r>
              <a:rPr lang="en-US" dirty="0" smtClean="0"/>
              <a:t>Continuous Improvement:  regularly using assessment results to improve programs and services</a:t>
            </a:r>
          </a:p>
          <a:p>
            <a:r>
              <a:rPr lang="en-US" dirty="0" smtClean="0"/>
              <a:t>Closing the Loop:  the process of utilizing data for improvement or modification of a program, service or department (ACPA)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602" y="2084832"/>
            <a:ext cx="4455582" cy="3341687"/>
          </a:xfrm>
        </p:spPr>
      </p:pic>
    </p:spTree>
    <p:extLst>
      <p:ext uri="{BB962C8B-B14F-4D97-AF65-F5344CB8AC3E}">
        <p14:creationId xmlns:p14="http://schemas.microsoft.com/office/powerpoint/2010/main" val="8101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assessment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1467612"/>
            <a:ext cx="4754880" cy="822960"/>
          </a:xfrm>
        </p:spPr>
        <p:txBody>
          <a:bodyPr/>
          <a:lstStyle/>
          <a:p>
            <a:r>
              <a:rPr lang="en-US" dirty="0" smtClean="0"/>
              <a:t>Quantitative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290572"/>
            <a:ext cx="4754880" cy="33415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 answer specific questions by gathering numerical data and analyzing using statistics.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Surveys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Experiments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Correlational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Analysis:  Using statistics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1467612"/>
            <a:ext cx="4754880" cy="822960"/>
          </a:xfrm>
        </p:spPr>
        <p:txBody>
          <a:bodyPr/>
          <a:lstStyle/>
          <a:p>
            <a:r>
              <a:rPr lang="en-US" dirty="0" smtClean="0"/>
              <a:t>Qualitative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288705"/>
            <a:ext cx="4754880" cy="44450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explore or understand an issue or problem by gathering data from participants and analyzing information for descriptions or themes.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Ethnographic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Narrative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Phenomenology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Case Study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Grounded Theory</a:t>
            </a:r>
          </a:p>
          <a:p>
            <a:pPr marL="0" indent="0">
              <a:buNone/>
            </a:pPr>
            <a:r>
              <a:rPr lang="en-US" dirty="0" smtClean="0"/>
              <a:t>Data Analysis:  Coding to identify categories and themes</a:t>
            </a:r>
          </a:p>
        </p:txBody>
      </p:sp>
    </p:spTree>
    <p:extLst>
      <p:ext uri="{BB962C8B-B14F-4D97-AF65-F5344CB8AC3E}">
        <p14:creationId xmlns:p14="http://schemas.microsoft.com/office/powerpoint/2010/main" val="33432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it Simple:  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21574" y="2084832"/>
            <a:ext cx="4754880" cy="33415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Consider assessment at the beginning!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 committed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Practice, practice, practice (and expect failures)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Set aside time to analyze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and SHARE results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307543"/>
            <a:ext cx="4754563" cy="3261630"/>
          </a:xfrm>
        </p:spPr>
      </p:pic>
    </p:spTree>
    <p:extLst>
      <p:ext uri="{BB962C8B-B14F-4D97-AF65-F5344CB8AC3E}">
        <p14:creationId xmlns:p14="http://schemas.microsoft.com/office/powerpoint/2010/main" val="7298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529</TotalTime>
  <Words>356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Bodoni MT Condensed</vt:lpstr>
      <vt:lpstr>Britannic Bold</vt:lpstr>
      <vt:lpstr>Calibri</vt:lpstr>
      <vt:lpstr>Tahoma</vt:lpstr>
      <vt:lpstr>Times New Roman</vt:lpstr>
      <vt:lpstr>Tw Cen MT</vt:lpstr>
      <vt:lpstr>Tw Cen MT Condensed</vt:lpstr>
      <vt:lpstr>Wingdings</vt:lpstr>
      <vt:lpstr>Wingdings 3</vt:lpstr>
      <vt:lpstr>Integral</vt:lpstr>
      <vt:lpstr>Assessment 101</vt:lpstr>
      <vt:lpstr>Assessment 101:   Today’s discussion</vt:lpstr>
      <vt:lpstr>WhY do we do assessment? </vt:lpstr>
      <vt:lpstr>Framing Assessment for our work</vt:lpstr>
      <vt:lpstr>Getting Started</vt:lpstr>
      <vt:lpstr>Types of Assessment</vt:lpstr>
      <vt:lpstr>Terms and Definitions</vt:lpstr>
      <vt:lpstr>Methods of assessment </vt:lpstr>
      <vt:lpstr>Keeping it Simple:  Guiding principles</vt:lpstr>
      <vt:lpstr>Divisional Assessment Process</vt:lpstr>
      <vt:lpstr>Resources</vt:lpstr>
      <vt:lpstr>Questions? </vt:lpstr>
    </vt:vector>
  </TitlesOfParts>
  <Company>SUNY Oswego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101</dc:title>
  <dc:creator>Kathleen S Evans</dc:creator>
  <cp:lastModifiedBy>cts-user</cp:lastModifiedBy>
  <cp:revision>20</cp:revision>
  <dcterms:created xsi:type="dcterms:W3CDTF">2016-06-08T14:11:38Z</dcterms:created>
  <dcterms:modified xsi:type="dcterms:W3CDTF">2016-12-01T21:44:38Z</dcterms:modified>
</cp:coreProperties>
</file>