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73" r:id="rId4"/>
    <p:sldId id="257" r:id="rId5"/>
    <p:sldId id="258" r:id="rId6"/>
    <p:sldId id="260" r:id="rId7"/>
    <p:sldId id="261" r:id="rId8"/>
    <p:sldId id="262" r:id="rId9"/>
    <p:sldId id="264" r:id="rId10"/>
    <p:sldId id="265" r:id="rId11"/>
    <p:sldId id="266" r:id="rId12"/>
    <p:sldId id="267" r:id="rId13"/>
    <p:sldId id="268" r:id="rId14"/>
    <p:sldId id="269" r:id="rId15"/>
    <p:sldId id="270" r:id="rId16"/>
    <p:sldId id="271"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4" d="100"/>
          <a:sy n="64" d="100"/>
        </p:scale>
        <p:origin x="9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126842-83CC-437F-8B37-E162A189264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25391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26842-83CC-437F-8B37-E162A189264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307480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26842-83CC-437F-8B37-E162A189264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171866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26842-83CC-437F-8B37-E162A189264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2998152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126842-83CC-437F-8B37-E162A189264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155684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126842-83CC-437F-8B37-E162A189264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255851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126842-83CC-437F-8B37-E162A1892642}"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350843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126842-83CC-437F-8B37-E162A1892642}"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63835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26842-83CC-437F-8B37-E162A1892642}"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110526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126842-83CC-437F-8B37-E162A189264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44978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126842-83CC-437F-8B37-E162A189264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1AE869-51C8-4AF1-87D3-3F1D5229949C}" type="slidenum">
              <a:rPr lang="en-US" smtClean="0"/>
              <a:t>‹#›</a:t>
            </a:fld>
            <a:endParaRPr lang="en-US"/>
          </a:p>
        </p:txBody>
      </p:sp>
    </p:spTree>
    <p:extLst>
      <p:ext uri="{BB962C8B-B14F-4D97-AF65-F5344CB8AC3E}">
        <p14:creationId xmlns:p14="http://schemas.microsoft.com/office/powerpoint/2010/main" val="198888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26842-83CC-437F-8B37-E162A1892642}" type="datetimeFigureOut">
              <a:rPr lang="en-US" smtClean="0"/>
              <a:t>9/27/2017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AE869-51C8-4AF1-87D3-3F1D5229949C}" type="slidenum">
              <a:rPr lang="en-US" smtClean="0"/>
              <a:t>‹#›</a:t>
            </a:fld>
            <a:endParaRPr lang="en-US"/>
          </a:p>
        </p:txBody>
      </p:sp>
    </p:spTree>
    <p:extLst>
      <p:ext uri="{BB962C8B-B14F-4D97-AF65-F5344CB8AC3E}">
        <p14:creationId xmlns:p14="http://schemas.microsoft.com/office/powerpoint/2010/main" val="44217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fanys.org/Sefa_Log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89694"/>
            <a:ext cx="10515600" cy="2336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246548"/>
            <a:ext cx="10515600" cy="1325563"/>
          </a:xfrm>
        </p:spPr>
        <p:txBody>
          <a:bodyPr>
            <a:normAutofit fontScale="90000"/>
          </a:bodyPr>
          <a:lstStyle/>
          <a:p>
            <a:pPr algn="ctr"/>
            <a:r>
              <a:rPr lang="en-US" dirty="0"/>
              <a:t>SEFA </a:t>
            </a:r>
            <a:r>
              <a:rPr lang="en-US" dirty="0" err="1"/>
              <a:t>ePLEDGE</a:t>
            </a:r>
            <a:r>
              <a:rPr lang="en-US" dirty="0"/>
              <a:t/>
            </a:r>
            <a:br>
              <a:rPr lang="en-US" dirty="0"/>
            </a:br>
            <a:r>
              <a:rPr lang="en-US" dirty="0"/>
              <a:t/>
            </a:r>
            <a:br>
              <a:rPr lang="en-US" dirty="0"/>
            </a:br>
            <a:r>
              <a:rPr lang="en-US" dirty="0"/>
              <a:t>https://www.givingnexus.org/_nyssefa/</a:t>
            </a:r>
          </a:p>
        </p:txBody>
      </p:sp>
    </p:spTree>
    <p:extLst>
      <p:ext uri="{BB962C8B-B14F-4D97-AF65-F5344CB8AC3E}">
        <p14:creationId xmlns:p14="http://schemas.microsoft.com/office/powerpoint/2010/main" val="109907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196759-9862-49A9-812A-8459D8D39812}"/>
              </a:ext>
            </a:extLst>
          </p:cNvPr>
          <p:cNvPicPr>
            <a:picLocks noChangeAspect="1"/>
          </p:cNvPicPr>
          <p:nvPr/>
        </p:nvPicPr>
        <p:blipFill>
          <a:blip r:embed="rId2"/>
          <a:stretch>
            <a:fillRect/>
          </a:stretch>
        </p:blipFill>
        <p:spPr>
          <a:xfrm>
            <a:off x="4330997" y="405753"/>
            <a:ext cx="7639664" cy="6152296"/>
          </a:xfrm>
          <a:prstGeom prst="rect">
            <a:avLst/>
          </a:prstGeom>
        </p:spPr>
      </p:pic>
      <p:sp>
        <p:nvSpPr>
          <p:cNvPr id="5" name="TextBox 4"/>
          <p:cNvSpPr txBox="1"/>
          <p:nvPr/>
        </p:nvSpPr>
        <p:spPr>
          <a:xfrm>
            <a:off x="354790" y="818707"/>
            <a:ext cx="3509288" cy="2308324"/>
          </a:xfrm>
          <a:prstGeom prst="rect">
            <a:avLst/>
          </a:prstGeom>
          <a:noFill/>
        </p:spPr>
        <p:txBody>
          <a:bodyPr wrap="square" rtlCol="0">
            <a:spAutoFit/>
          </a:bodyPr>
          <a:lstStyle/>
          <a:p>
            <a:pPr algn="ctr"/>
            <a:r>
              <a:rPr lang="en-US" dirty="0"/>
              <a:t>If you have chosen to release your information, an address and email form will open up.  Fill in the proper contact information and select “Release Pledge Amount” if you choose to have the amount of your donation released to your designated charity(</a:t>
            </a:r>
            <a:r>
              <a:rPr lang="en-US" dirty="0" err="1"/>
              <a:t>ies</a:t>
            </a:r>
            <a:r>
              <a:rPr lang="en-US" dirty="0"/>
              <a:t>).</a:t>
            </a:r>
          </a:p>
        </p:txBody>
      </p:sp>
      <p:sp>
        <p:nvSpPr>
          <p:cNvPr id="7" name="TextBox 6">
            <a:extLst>
              <a:ext uri="{FF2B5EF4-FFF2-40B4-BE49-F238E27FC236}">
                <a16:creationId xmlns:a16="http://schemas.microsoft.com/office/drawing/2014/main" id="{606E8464-DEE2-4E0C-8D9C-92525129CC30}"/>
              </a:ext>
            </a:extLst>
          </p:cNvPr>
          <p:cNvSpPr txBox="1"/>
          <p:nvPr/>
        </p:nvSpPr>
        <p:spPr>
          <a:xfrm>
            <a:off x="354790" y="3902179"/>
            <a:ext cx="3362633" cy="1200329"/>
          </a:xfrm>
          <a:prstGeom prst="rect">
            <a:avLst/>
          </a:prstGeom>
          <a:noFill/>
        </p:spPr>
        <p:txBody>
          <a:bodyPr wrap="square" rtlCol="0">
            <a:spAutoFit/>
          </a:bodyPr>
          <a:lstStyle/>
          <a:p>
            <a:r>
              <a:rPr lang="en-US" b="1" dirty="0">
                <a:solidFill>
                  <a:srgbClr val="FF0000"/>
                </a:solidFill>
              </a:rPr>
              <a:t>Note:  </a:t>
            </a:r>
            <a:r>
              <a:rPr lang="en-US" dirty="0"/>
              <a:t>For an acknowledgment, you must provide a personal email.  Work emails will be deleted from the list.  </a:t>
            </a:r>
          </a:p>
        </p:txBody>
      </p:sp>
      <p:sp>
        <p:nvSpPr>
          <p:cNvPr id="8" name="Arrow: Right 7">
            <a:extLst>
              <a:ext uri="{FF2B5EF4-FFF2-40B4-BE49-F238E27FC236}">
                <a16:creationId xmlns:a16="http://schemas.microsoft.com/office/drawing/2014/main" id="{B757E05C-E447-429D-9BD5-A866AF7C1F0B}"/>
              </a:ext>
            </a:extLst>
          </p:cNvPr>
          <p:cNvSpPr/>
          <p:nvPr/>
        </p:nvSpPr>
        <p:spPr>
          <a:xfrm>
            <a:off x="3103850" y="4892414"/>
            <a:ext cx="1520456" cy="420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BFFB0C3-8416-4078-A147-7B64E0ABD060}"/>
              </a:ext>
            </a:extLst>
          </p:cNvPr>
          <p:cNvSpPr/>
          <p:nvPr/>
        </p:nvSpPr>
        <p:spPr>
          <a:xfrm>
            <a:off x="3103850" y="5515137"/>
            <a:ext cx="1520456" cy="4201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85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295E5A-EEF6-4984-BD8E-3B4339FBA8FA}"/>
              </a:ext>
            </a:extLst>
          </p:cNvPr>
          <p:cNvPicPr>
            <a:picLocks noChangeAspect="1"/>
          </p:cNvPicPr>
          <p:nvPr/>
        </p:nvPicPr>
        <p:blipFill>
          <a:blip r:embed="rId2"/>
          <a:stretch>
            <a:fillRect/>
          </a:stretch>
        </p:blipFill>
        <p:spPr>
          <a:xfrm>
            <a:off x="286670" y="1374659"/>
            <a:ext cx="6733563" cy="5232261"/>
          </a:xfrm>
          <a:prstGeom prst="rect">
            <a:avLst/>
          </a:prstGeom>
        </p:spPr>
      </p:pic>
      <p:sp>
        <p:nvSpPr>
          <p:cNvPr id="4" name="TextBox 3"/>
          <p:cNvSpPr txBox="1"/>
          <p:nvPr/>
        </p:nvSpPr>
        <p:spPr>
          <a:xfrm>
            <a:off x="594360" y="359826"/>
            <a:ext cx="9441180" cy="646331"/>
          </a:xfrm>
          <a:prstGeom prst="rect">
            <a:avLst/>
          </a:prstGeom>
          <a:noFill/>
        </p:spPr>
        <p:txBody>
          <a:bodyPr wrap="square" rtlCol="0">
            <a:spAutoFit/>
          </a:bodyPr>
          <a:lstStyle/>
          <a:p>
            <a:pPr algn="ctr"/>
            <a:r>
              <a:rPr lang="en-US" dirty="0"/>
              <a:t>You will make your designation(s) if any here on the Charity Selection and Allocation Screen.  There is not a limit to how many charities you can donate to.</a:t>
            </a:r>
          </a:p>
        </p:txBody>
      </p:sp>
      <p:sp>
        <p:nvSpPr>
          <p:cNvPr id="5" name="TextBox 4"/>
          <p:cNvSpPr txBox="1"/>
          <p:nvPr/>
        </p:nvSpPr>
        <p:spPr>
          <a:xfrm>
            <a:off x="475267" y="1028855"/>
            <a:ext cx="5156791" cy="369332"/>
          </a:xfrm>
          <a:prstGeom prst="rect">
            <a:avLst/>
          </a:prstGeom>
          <a:noFill/>
        </p:spPr>
        <p:txBody>
          <a:bodyPr wrap="square" rtlCol="0">
            <a:spAutoFit/>
          </a:bodyPr>
          <a:lstStyle/>
          <a:p>
            <a:r>
              <a:rPr lang="en-US" dirty="0"/>
              <a:t>You can use the “SEARCH MODE” to enter keywords</a:t>
            </a:r>
          </a:p>
        </p:txBody>
      </p:sp>
      <p:sp>
        <p:nvSpPr>
          <p:cNvPr id="10" name="Arrow: Down 9"/>
          <p:cNvSpPr/>
          <p:nvPr/>
        </p:nvSpPr>
        <p:spPr>
          <a:xfrm>
            <a:off x="4847402" y="1311817"/>
            <a:ext cx="244549" cy="8293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503041" y="1374660"/>
            <a:ext cx="3090531" cy="1200329"/>
          </a:xfrm>
          <a:prstGeom prst="rect">
            <a:avLst/>
          </a:prstGeom>
          <a:noFill/>
        </p:spPr>
        <p:txBody>
          <a:bodyPr wrap="square" rtlCol="0">
            <a:spAutoFit/>
          </a:bodyPr>
          <a:lstStyle/>
          <a:p>
            <a:r>
              <a:rPr lang="en-US" dirty="0"/>
              <a:t>You may also opt to not designate your money or to split using the “ADD UNDESIGNATED” option.</a:t>
            </a:r>
          </a:p>
        </p:txBody>
      </p:sp>
      <p:sp>
        <p:nvSpPr>
          <p:cNvPr id="12" name="Arrow: Down 11"/>
          <p:cNvSpPr/>
          <p:nvPr/>
        </p:nvSpPr>
        <p:spPr>
          <a:xfrm rot="5400000">
            <a:off x="6074961" y="1283919"/>
            <a:ext cx="314378" cy="22803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24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3439D-4691-4CE3-B3CA-22AB5B814C37}"/>
              </a:ext>
            </a:extLst>
          </p:cNvPr>
          <p:cNvPicPr>
            <a:picLocks noChangeAspect="1"/>
          </p:cNvPicPr>
          <p:nvPr/>
        </p:nvPicPr>
        <p:blipFill>
          <a:blip r:embed="rId2"/>
          <a:stretch>
            <a:fillRect/>
          </a:stretch>
        </p:blipFill>
        <p:spPr>
          <a:xfrm>
            <a:off x="258250" y="872613"/>
            <a:ext cx="7532777" cy="5808406"/>
          </a:xfrm>
          <a:prstGeom prst="rect">
            <a:avLst/>
          </a:prstGeom>
        </p:spPr>
      </p:pic>
      <p:sp>
        <p:nvSpPr>
          <p:cNvPr id="3" name="TextBox 2"/>
          <p:cNvSpPr txBox="1"/>
          <p:nvPr/>
        </p:nvSpPr>
        <p:spPr>
          <a:xfrm>
            <a:off x="0" y="278573"/>
            <a:ext cx="12192000" cy="369332"/>
          </a:xfrm>
          <a:prstGeom prst="rect">
            <a:avLst/>
          </a:prstGeom>
          <a:noFill/>
        </p:spPr>
        <p:txBody>
          <a:bodyPr wrap="square" rtlCol="0">
            <a:spAutoFit/>
          </a:bodyPr>
          <a:lstStyle/>
          <a:p>
            <a:pPr algn="ctr"/>
            <a:r>
              <a:rPr lang="en-US" dirty="0"/>
              <a:t>Using the “SEARCH MODE” you will pick from the search results from your keyword.  </a:t>
            </a:r>
          </a:p>
        </p:txBody>
      </p:sp>
      <p:sp>
        <p:nvSpPr>
          <p:cNvPr id="4" name="Arrow: Right 3"/>
          <p:cNvSpPr/>
          <p:nvPr/>
        </p:nvSpPr>
        <p:spPr>
          <a:xfrm rot="10800000">
            <a:off x="7590327" y="4192313"/>
            <a:ext cx="919492" cy="3206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75531" y="3545982"/>
            <a:ext cx="3593805" cy="646331"/>
          </a:xfrm>
          <a:prstGeom prst="rect">
            <a:avLst/>
          </a:prstGeom>
          <a:noFill/>
        </p:spPr>
        <p:txBody>
          <a:bodyPr wrap="square" rtlCol="0">
            <a:spAutoFit/>
          </a:bodyPr>
          <a:lstStyle/>
          <a:p>
            <a:r>
              <a:rPr lang="en-US" dirty="0"/>
              <a:t>Click the “ADD TO PLEDGE” button near the charity of your choice</a:t>
            </a:r>
          </a:p>
        </p:txBody>
      </p:sp>
      <p:sp>
        <p:nvSpPr>
          <p:cNvPr id="7" name="TextBox 6">
            <a:extLst>
              <a:ext uri="{FF2B5EF4-FFF2-40B4-BE49-F238E27FC236}">
                <a16:creationId xmlns:a16="http://schemas.microsoft.com/office/drawing/2014/main" id="{9696FC8A-3CF6-4EF5-8F32-AE053129529D}"/>
              </a:ext>
            </a:extLst>
          </p:cNvPr>
          <p:cNvSpPr txBox="1"/>
          <p:nvPr/>
        </p:nvSpPr>
        <p:spPr>
          <a:xfrm>
            <a:off x="8183880" y="1635278"/>
            <a:ext cx="2868930" cy="923330"/>
          </a:xfrm>
          <a:prstGeom prst="rect">
            <a:avLst/>
          </a:prstGeom>
          <a:noFill/>
        </p:spPr>
        <p:txBody>
          <a:bodyPr wrap="square" rtlCol="0">
            <a:spAutoFit/>
          </a:bodyPr>
          <a:lstStyle/>
          <a:p>
            <a:r>
              <a:rPr lang="en-US" dirty="0"/>
              <a:t>You can narrow your search and sort by many criteria.  Click “More Search Options”</a:t>
            </a:r>
          </a:p>
        </p:txBody>
      </p:sp>
      <p:sp>
        <p:nvSpPr>
          <p:cNvPr id="8" name="Arrow: Right 7">
            <a:extLst>
              <a:ext uri="{FF2B5EF4-FFF2-40B4-BE49-F238E27FC236}">
                <a16:creationId xmlns:a16="http://schemas.microsoft.com/office/drawing/2014/main" id="{B51949FA-3C36-48DC-ABF2-495DA9AA5208}"/>
              </a:ext>
            </a:extLst>
          </p:cNvPr>
          <p:cNvSpPr/>
          <p:nvPr/>
        </p:nvSpPr>
        <p:spPr>
          <a:xfrm rot="10800000">
            <a:off x="6633886" y="2101984"/>
            <a:ext cx="1549994" cy="3440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40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03120" y="674370"/>
            <a:ext cx="7795260" cy="1754326"/>
          </a:xfrm>
          <a:prstGeom prst="rect">
            <a:avLst/>
          </a:prstGeom>
          <a:noFill/>
        </p:spPr>
        <p:txBody>
          <a:bodyPr wrap="square" rtlCol="0">
            <a:spAutoFit/>
          </a:bodyPr>
          <a:lstStyle/>
          <a:p>
            <a:pPr algn="ctr"/>
            <a:r>
              <a:rPr lang="en-US" dirty="0"/>
              <a:t>After you have added the charity(</a:t>
            </a:r>
            <a:r>
              <a:rPr lang="en-US" dirty="0" err="1"/>
              <a:t>ies</a:t>
            </a:r>
            <a:r>
              <a:rPr lang="en-US" dirty="0"/>
              <a:t>) that you want to pledge to, scroll to the bottom of the page.</a:t>
            </a:r>
          </a:p>
          <a:p>
            <a:pPr algn="ctr"/>
            <a:endParaRPr lang="en-US" dirty="0"/>
          </a:p>
          <a:p>
            <a:pPr algn="ctr"/>
            <a:r>
              <a:rPr lang="en-US" dirty="0"/>
              <a:t>Designate how much you want to go to each charity.  It calculates how much you have designated and shows a remaining balance.  You have to designate 100% in order to “Go To Next Step”</a:t>
            </a:r>
          </a:p>
        </p:txBody>
      </p:sp>
      <p:pic>
        <p:nvPicPr>
          <p:cNvPr id="4" name="Picture 3">
            <a:extLst>
              <a:ext uri="{FF2B5EF4-FFF2-40B4-BE49-F238E27FC236}">
                <a16:creationId xmlns:a16="http://schemas.microsoft.com/office/drawing/2014/main" id="{99986E87-0853-47DA-8621-74F4E96FF519}"/>
              </a:ext>
            </a:extLst>
          </p:cNvPr>
          <p:cNvPicPr>
            <a:picLocks noChangeAspect="1"/>
          </p:cNvPicPr>
          <p:nvPr/>
        </p:nvPicPr>
        <p:blipFill>
          <a:blip r:embed="rId2"/>
          <a:stretch>
            <a:fillRect/>
          </a:stretch>
        </p:blipFill>
        <p:spPr>
          <a:xfrm>
            <a:off x="1813560" y="2716990"/>
            <a:ext cx="8724900" cy="3305175"/>
          </a:xfrm>
          <a:prstGeom prst="rect">
            <a:avLst/>
          </a:prstGeom>
        </p:spPr>
      </p:pic>
      <p:sp>
        <p:nvSpPr>
          <p:cNvPr id="5" name="Arrow: Left 4">
            <a:extLst>
              <a:ext uri="{FF2B5EF4-FFF2-40B4-BE49-F238E27FC236}">
                <a16:creationId xmlns:a16="http://schemas.microsoft.com/office/drawing/2014/main" id="{96D68A6F-C0D0-468E-86D2-D43502EB83B8}"/>
              </a:ext>
            </a:extLst>
          </p:cNvPr>
          <p:cNvSpPr/>
          <p:nvPr/>
        </p:nvSpPr>
        <p:spPr>
          <a:xfrm>
            <a:off x="10355580" y="3703320"/>
            <a:ext cx="1131570" cy="3513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39E1105E-DD29-496B-8BE2-61355E9BA7E5}"/>
              </a:ext>
            </a:extLst>
          </p:cNvPr>
          <p:cNvSpPr/>
          <p:nvPr/>
        </p:nvSpPr>
        <p:spPr>
          <a:xfrm>
            <a:off x="6366510" y="5486400"/>
            <a:ext cx="422910" cy="106299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41FA45F-9C00-4151-A56A-5D29DA01E6A2}"/>
              </a:ext>
            </a:extLst>
          </p:cNvPr>
          <p:cNvSpPr/>
          <p:nvPr/>
        </p:nvSpPr>
        <p:spPr>
          <a:xfrm>
            <a:off x="10538460" y="5041030"/>
            <a:ext cx="1131570" cy="3513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0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78388" y="9525"/>
            <a:ext cx="6619875" cy="6848475"/>
          </a:xfrm>
          <a:prstGeom prst="rect">
            <a:avLst/>
          </a:prstGeom>
        </p:spPr>
      </p:pic>
      <p:sp>
        <p:nvSpPr>
          <p:cNvPr id="3" name="TextBox 2"/>
          <p:cNvSpPr txBox="1"/>
          <p:nvPr/>
        </p:nvSpPr>
        <p:spPr>
          <a:xfrm>
            <a:off x="676231" y="655497"/>
            <a:ext cx="4112939" cy="1200329"/>
          </a:xfrm>
          <a:prstGeom prst="rect">
            <a:avLst/>
          </a:prstGeom>
          <a:noFill/>
        </p:spPr>
        <p:txBody>
          <a:bodyPr wrap="square" rtlCol="0">
            <a:spAutoFit/>
          </a:bodyPr>
          <a:lstStyle/>
          <a:p>
            <a:r>
              <a:rPr lang="en-US" dirty="0"/>
              <a:t>Your “REMAINING BALANCE” must be 0, so you will need to add the “UNDESIGNATED” if you do not wish to designate all of your money</a:t>
            </a:r>
          </a:p>
        </p:txBody>
      </p:sp>
      <p:sp>
        <p:nvSpPr>
          <p:cNvPr id="4" name="Arrow: Right 3"/>
          <p:cNvSpPr/>
          <p:nvPr/>
        </p:nvSpPr>
        <p:spPr>
          <a:xfrm>
            <a:off x="4669022" y="1521253"/>
            <a:ext cx="2232837"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89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8620" y="616216"/>
            <a:ext cx="8552692" cy="646331"/>
          </a:xfrm>
          <a:prstGeom prst="rect">
            <a:avLst/>
          </a:prstGeom>
          <a:noFill/>
        </p:spPr>
        <p:txBody>
          <a:bodyPr wrap="square" rtlCol="0">
            <a:spAutoFit/>
          </a:bodyPr>
          <a:lstStyle/>
          <a:p>
            <a:r>
              <a:rPr lang="en-US" dirty="0"/>
              <a:t>If you have chosen 1 or more agencies to designate to, ensure that the total donations total your pledge.</a:t>
            </a:r>
          </a:p>
        </p:txBody>
      </p:sp>
      <p:pic>
        <p:nvPicPr>
          <p:cNvPr id="4" name="Picture 3">
            <a:extLst>
              <a:ext uri="{FF2B5EF4-FFF2-40B4-BE49-F238E27FC236}">
                <a16:creationId xmlns:a16="http://schemas.microsoft.com/office/drawing/2014/main" id="{0B3EEC6F-4927-4D24-931E-57C69035B21E}"/>
              </a:ext>
            </a:extLst>
          </p:cNvPr>
          <p:cNvPicPr>
            <a:picLocks noChangeAspect="1"/>
          </p:cNvPicPr>
          <p:nvPr/>
        </p:nvPicPr>
        <p:blipFill>
          <a:blip r:embed="rId2"/>
          <a:stretch>
            <a:fillRect/>
          </a:stretch>
        </p:blipFill>
        <p:spPr>
          <a:xfrm>
            <a:off x="1804987" y="1876425"/>
            <a:ext cx="8582025" cy="3105150"/>
          </a:xfrm>
          <a:prstGeom prst="rect">
            <a:avLst/>
          </a:prstGeom>
        </p:spPr>
      </p:pic>
    </p:spTree>
    <p:extLst>
      <p:ext uri="{BB962C8B-B14F-4D97-AF65-F5344CB8AC3E}">
        <p14:creationId xmlns:p14="http://schemas.microsoft.com/office/powerpoint/2010/main" val="247805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3652" y="610857"/>
            <a:ext cx="7256205" cy="646331"/>
          </a:xfrm>
          <a:prstGeom prst="rect">
            <a:avLst/>
          </a:prstGeom>
          <a:noFill/>
        </p:spPr>
        <p:txBody>
          <a:bodyPr wrap="square" rtlCol="0">
            <a:spAutoFit/>
          </a:bodyPr>
          <a:lstStyle/>
          <a:p>
            <a:pPr algn="ctr"/>
            <a:r>
              <a:rPr lang="en-US" dirty="0"/>
              <a:t>Add your digital signature using your mouse or other input device to do so.  Do not worry about the neatness of the signature.</a:t>
            </a:r>
          </a:p>
        </p:txBody>
      </p:sp>
      <p:pic>
        <p:nvPicPr>
          <p:cNvPr id="4" name="Picture 3">
            <a:extLst>
              <a:ext uri="{FF2B5EF4-FFF2-40B4-BE49-F238E27FC236}">
                <a16:creationId xmlns:a16="http://schemas.microsoft.com/office/drawing/2014/main" id="{23204D0C-BBB9-4809-AF55-E54CF1EBDAD4}"/>
              </a:ext>
            </a:extLst>
          </p:cNvPr>
          <p:cNvPicPr>
            <a:picLocks noChangeAspect="1"/>
          </p:cNvPicPr>
          <p:nvPr/>
        </p:nvPicPr>
        <p:blipFill>
          <a:blip r:embed="rId2"/>
          <a:stretch>
            <a:fillRect/>
          </a:stretch>
        </p:blipFill>
        <p:spPr>
          <a:xfrm>
            <a:off x="2525892" y="1470999"/>
            <a:ext cx="7051727" cy="4862994"/>
          </a:xfrm>
          <a:prstGeom prst="rect">
            <a:avLst/>
          </a:prstGeom>
        </p:spPr>
      </p:pic>
    </p:spTree>
    <p:extLst>
      <p:ext uri="{BB962C8B-B14F-4D97-AF65-F5344CB8AC3E}">
        <p14:creationId xmlns:p14="http://schemas.microsoft.com/office/powerpoint/2010/main" val="98908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565C7-8E94-40CD-B4FC-399AECB808DB}"/>
              </a:ext>
            </a:extLst>
          </p:cNvPr>
          <p:cNvPicPr>
            <a:picLocks noChangeAspect="1"/>
          </p:cNvPicPr>
          <p:nvPr/>
        </p:nvPicPr>
        <p:blipFill>
          <a:blip r:embed="rId2"/>
          <a:stretch>
            <a:fillRect/>
          </a:stretch>
        </p:blipFill>
        <p:spPr>
          <a:xfrm>
            <a:off x="2475578" y="1591136"/>
            <a:ext cx="7181850" cy="4619625"/>
          </a:xfrm>
          <a:prstGeom prst="rect">
            <a:avLst/>
          </a:prstGeom>
        </p:spPr>
      </p:pic>
      <p:sp>
        <p:nvSpPr>
          <p:cNvPr id="3" name="TextBox 2">
            <a:extLst>
              <a:ext uri="{FF2B5EF4-FFF2-40B4-BE49-F238E27FC236}">
                <a16:creationId xmlns:a16="http://schemas.microsoft.com/office/drawing/2014/main" id="{83BC6392-D42B-4A5B-91E9-FF2A185ABD6F}"/>
              </a:ext>
            </a:extLst>
          </p:cNvPr>
          <p:cNvSpPr txBox="1"/>
          <p:nvPr/>
        </p:nvSpPr>
        <p:spPr>
          <a:xfrm>
            <a:off x="2475578" y="604315"/>
            <a:ext cx="7181850" cy="646331"/>
          </a:xfrm>
          <a:prstGeom prst="rect">
            <a:avLst/>
          </a:prstGeom>
          <a:noFill/>
        </p:spPr>
        <p:txBody>
          <a:bodyPr wrap="square" rtlCol="0">
            <a:spAutoFit/>
          </a:bodyPr>
          <a:lstStyle/>
          <a:p>
            <a:pPr algn="ctr"/>
            <a:r>
              <a:rPr lang="en-US" dirty="0"/>
              <a:t>The donor has successfully submitted their pledge and they will receive a email confirmation.</a:t>
            </a:r>
          </a:p>
        </p:txBody>
      </p:sp>
    </p:spTree>
    <p:extLst>
      <p:ext uri="{BB962C8B-B14F-4D97-AF65-F5344CB8AC3E}">
        <p14:creationId xmlns:p14="http://schemas.microsoft.com/office/powerpoint/2010/main" val="109402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FBCEC-8B03-477B-9CEE-957C1F0701D7}"/>
              </a:ext>
            </a:extLst>
          </p:cNvPr>
          <p:cNvPicPr>
            <a:picLocks noChangeAspect="1"/>
          </p:cNvPicPr>
          <p:nvPr/>
        </p:nvPicPr>
        <p:blipFill>
          <a:blip r:embed="rId2"/>
          <a:stretch>
            <a:fillRect/>
          </a:stretch>
        </p:blipFill>
        <p:spPr>
          <a:xfrm>
            <a:off x="4121732" y="0"/>
            <a:ext cx="7953375" cy="6772275"/>
          </a:xfrm>
          <a:prstGeom prst="rect">
            <a:avLst/>
          </a:prstGeom>
        </p:spPr>
      </p:pic>
      <p:sp>
        <p:nvSpPr>
          <p:cNvPr id="9" name="TextBox 8"/>
          <p:cNvSpPr txBox="1"/>
          <p:nvPr/>
        </p:nvSpPr>
        <p:spPr>
          <a:xfrm>
            <a:off x="233915" y="1128829"/>
            <a:ext cx="2073349" cy="369332"/>
          </a:xfrm>
          <a:prstGeom prst="rect">
            <a:avLst/>
          </a:prstGeom>
          <a:noFill/>
        </p:spPr>
        <p:txBody>
          <a:bodyPr wrap="square" rtlCol="0">
            <a:spAutoFit/>
          </a:bodyPr>
          <a:lstStyle/>
          <a:p>
            <a:r>
              <a:rPr lang="en-US" dirty="0"/>
              <a:t>Register or Login</a:t>
            </a:r>
          </a:p>
        </p:txBody>
      </p:sp>
      <p:sp>
        <p:nvSpPr>
          <p:cNvPr id="11" name="TextBox 10"/>
          <p:cNvSpPr txBox="1"/>
          <p:nvPr/>
        </p:nvSpPr>
        <p:spPr>
          <a:xfrm>
            <a:off x="233915" y="1631811"/>
            <a:ext cx="4019108" cy="1754326"/>
          </a:xfrm>
          <a:prstGeom prst="rect">
            <a:avLst/>
          </a:prstGeom>
          <a:noFill/>
        </p:spPr>
        <p:txBody>
          <a:bodyPr wrap="square" rtlCol="0">
            <a:spAutoFit/>
          </a:bodyPr>
          <a:lstStyle/>
          <a:p>
            <a:r>
              <a:rPr lang="en-US" dirty="0"/>
              <a:t>Previous Users may Login with the credentials from a previous year.   You can recover your credentials by clicking “recover my username/password” button under “Existing Donors Login Here”</a:t>
            </a:r>
          </a:p>
        </p:txBody>
      </p:sp>
      <p:sp>
        <p:nvSpPr>
          <p:cNvPr id="4" name="TextBox 3">
            <a:extLst>
              <a:ext uri="{FF2B5EF4-FFF2-40B4-BE49-F238E27FC236}">
                <a16:creationId xmlns:a16="http://schemas.microsoft.com/office/drawing/2014/main" id="{49993DA1-2ADA-4719-905C-B083A89F8008}"/>
              </a:ext>
            </a:extLst>
          </p:cNvPr>
          <p:cNvSpPr txBox="1"/>
          <p:nvPr/>
        </p:nvSpPr>
        <p:spPr>
          <a:xfrm>
            <a:off x="262761" y="625847"/>
            <a:ext cx="2951737" cy="369332"/>
          </a:xfrm>
          <a:prstGeom prst="rect">
            <a:avLst/>
          </a:prstGeom>
          <a:noFill/>
        </p:spPr>
        <p:txBody>
          <a:bodyPr wrap="square" rtlCol="0">
            <a:spAutoFit/>
          </a:bodyPr>
          <a:lstStyle/>
          <a:p>
            <a:r>
              <a:rPr lang="en-US" b="1" dirty="0">
                <a:solidFill>
                  <a:srgbClr val="FF0000"/>
                </a:solidFill>
              </a:rPr>
              <a:t>Home Page</a:t>
            </a:r>
          </a:p>
        </p:txBody>
      </p:sp>
      <p:sp>
        <p:nvSpPr>
          <p:cNvPr id="6" name="Arrow: Right 5">
            <a:extLst>
              <a:ext uri="{FF2B5EF4-FFF2-40B4-BE49-F238E27FC236}">
                <a16:creationId xmlns:a16="http://schemas.microsoft.com/office/drawing/2014/main" id="{5F7C7B62-0B16-4646-B1BC-E9D894119342}"/>
              </a:ext>
            </a:extLst>
          </p:cNvPr>
          <p:cNvSpPr/>
          <p:nvPr/>
        </p:nvSpPr>
        <p:spPr>
          <a:xfrm>
            <a:off x="3840480" y="4629328"/>
            <a:ext cx="903655" cy="3886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AE430A-5609-40CC-95F1-36C4525CBBDA}"/>
              </a:ext>
            </a:extLst>
          </p:cNvPr>
          <p:cNvSpPr txBox="1"/>
          <p:nvPr/>
        </p:nvSpPr>
        <p:spPr>
          <a:xfrm>
            <a:off x="262760" y="3537763"/>
            <a:ext cx="3383409" cy="923330"/>
          </a:xfrm>
          <a:prstGeom prst="rect">
            <a:avLst/>
          </a:prstGeom>
          <a:noFill/>
        </p:spPr>
        <p:txBody>
          <a:bodyPr wrap="square" rtlCol="0">
            <a:spAutoFit/>
          </a:bodyPr>
          <a:lstStyle/>
          <a:p>
            <a:r>
              <a:rPr lang="en-US" dirty="0"/>
              <a:t>Interested in viewing the results of the SEFA campaign, click the  link under “Campaign Results” </a:t>
            </a:r>
          </a:p>
        </p:txBody>
      </p:sp>
      <p:sp>
        <p:nvSpPr>
          <p:cNvPr id="12" name="TextBox 11">
            <a:extLst>
              <a:ext uri="{FF2B5EF4-FFF2-40B4-BE49-F238E27FC236}">
                <a16:creationId xmlns:a16="http://schemas.microsoft.com/office/drawing/2014/main" id="{E3C41D85-0D2A-4D7F-8EC6-DDA151073DBA}"/>
              </a:ext>
            </a:extLst>
          </p:cNvPr>
          <p:cNvSpPr txBox="1"/>
          <p:nvPr/>
        </p:nvSpPr>
        <p:spPr>
          <a:xfrm>
            <a:off x="319974" y="4823638"/>
            <a:ext cx="3268979" cy="646331"/>
          </a:xfrm>
          <a:prstGeom prst="rect">
            <a:avLst/>
          </a:prstGeom>
          <a:noFill/>
        </p:spPr>
        <p:txBody>
          <a:bodyPr wrap="square" rtlCol="0">
            <a:spAutoFit/>
          </a:bodyPr>
          <a:lstStyle/>
          <a:p>
            <a:r>
              <a:rPr lang="en-US" dirty="0"/>
              <a:t>Click the link under “Contact” to contact us.</a:t>
            </a:r>
          </a:p>
        </p:txBody>
      </p:sp>
      <p:sp>
        <p:nvSpPr>
          <p:cNvPr id="13" name="Arrow: Right 12">
            <a:extLst>
              <a:ext uri="{FF2B5EF4-FFF2-40B4-BE49-F238E27FC236}">
                <a16:creationId xmlns:a16="http://schemas.microsoft.com/office/drawing/2014/main" id="{C572FA56-6752-4B34-8FA9-D9C84C23BFFB}"/>
              </a:ext>
            </a:extLst>
          </p:cNvPr>
          <p:cNvSpPr/>
          <p:nvPr/>
        </p:nvSpPr>
        <p:spPr>
          <a:xfrm>
            <a:off x="7856220" y="4629328"/>
            <a:ext cx="903655" cy="3886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CA06960-0103-43DB-914A-8A1ECD26A585}"/>
              </a:ext>
            </a:extLst>
          </p:cNvPr>
          <p:cNvSpPr/>
          <p:nvPr/>
        </p:nvSpPr>
        <p:spPr>
          <a:xfrm>
            <a:off x="4534275" y="2875001"/>
            <a:ext cx="903655" cy="3886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A97C0152-E5A6-44FE-B9CD-FF2982E9112D}"/>
              </a:ext>
            </a:extLst>
          </p:cNvPr>
          <p:cNvSpPr/>
          <p:nvPr/>
        </p:nvSpPr>
        <p:spPr>
          <a:xfrm>
            <a:off x="10731710" y="2895976"/>
            <a:ext cx="1036948" cy="3676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53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Up 6"/>
          <p:cNvSpPr/>
          <p:nvPr/>
        </p:nvSpPr>
        <p:spPr>
          <a:xfrm>
            <a:off x="6556311" y="3477168"/>
            <a:ext cx="361507" cy="7442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p:cNvSpPr/>
          <p:nvPr/>
        </p:nvSpPr>
        <p:spPr>
          <a:xfrm>
            <a:off x="9494865" y="3477167"/>
            <a:ext cx="361507" cy="74427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3915" y="551849"/>
            <a:ext cx="2383555" cy="369332"/>
          </a:xfrm>
          <a:prstGeom prst="rect">
            <a:avLst/>
          </a:prstGeom>
          <a:noFill/>
        </p:spPr>
        <p:txBody>
          <a:bodyPr wrap="square" rtlCol="0">
            <a:spAutoFit/>
          </a:bodyPr>
          <a:lstStyle/>
          <a:p>
            <a:r>
              <a:rPr lang="en-US" dirty="0">
                <a:solidFill>
                  <a:srgbClr val="FF0000"/>
                </a:solidFill>
              </a:rPr>
              <a:t>Home Page – Bottom </a:t>
            </a:r>
          </a:p>
        </p:txBody>
      </p:sp>
      <p:sp>
        <p:nvSpPr>
          <p:cNvPr id="11" name="TextBox 10"/>
          <p:cNvSpPr txBox="1"/>
          <p:nvPr/>
        </p:nvSpPr>
        <p:spPr>
          <a:xfrm>
            <a:off x="233915" y="1364511"/>
            <a:ext cx="4019108" cy="369332"/>
          </a:xfrm>
          <a:prstGeom prst="rect">
            <a:avLst/>
          </a:prstGeom>
          <a:noFill/>
        </p:spPr>
        <p:txBody>
          <a:bodyPr wrap="square" rtlCol="0">
            <a:spAutoFit/>
          </a:bodyPr>
          <a:lstStyle/>
          <a:p>
            <a:r>
              <a:rPr lang="en-US" dirty="0"/>
              <a:t>General Information</a:t>
            </a:r>
          </a:p>
        </p:txBody>
      </p:sp>
      <p:pic>
        <p:nvPicPr>
          <p:cNvPr id="2" name="Picture 1">
            <a:extLst>
              <a:ext uri="{FF2B5EF4-FFF2-40B4-BE49-F238E27FC236}">
                <a16:creationId xmlns:a16="http://schemas.microsoft.com/office/drawing/2014/main" id="{A0724499-963B-4651-8853-7F2270597E90}"/>
              </a:ext>
            </a:extLst>
          </p:cNvPr>
          <p:cNvPicPr>
            <a:picLocks noChangeAspect="1"/>
          </p:cNvPicPr>
          <p:nvPr/>
        </p:nvPicPr>
        <p:blipFill>
          <a:blip r:embed="rId2"/>
          <a:stretch>
            <a:fillRect/>
          </a:stretch>
        </p:blipFill>
        <p:spPr>
          <a:xfrm>
            <a:off x="3829050" y="551849"/>
            <a:ext cx="8028653" cy="5133975"/>
          </a:xfrm>
          <a:prstGeom prst="rect">
            <a:avLst/>
          </a:prstGeom>
        </p:spPr>
      </p:pic>
    </p:spTree>
    <p:extLst>
      <p:ext uri="{BB962C8B-B14F-4D97-AF65-F5344CB8AC3E}">
        <p14:creationId xmlns:p14="http://schemas.microsoft.com/office/powerpoint/2010/main" val="144615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3443B-13E1-4128-BFBF-015EE90037D1}"/>
              </a:ext>
            </a:extLst>
          </p:cNvPr>
          <p:cNvPicPr>
            <a:picLocks noChangeAspect="1"/>
          </p:cNvPicPr>
          <p:nvPr/>
        </p:nvPicPr>
        <p:blipFill>
          <a:blip r:embed="rId2"/>
          <a:stretch>
            <a:fillRect/>
          </a:stretch>
        </p:blipFill>
        <p:spPr>
          <a:xfrm>
            <a:off x="3870251" y="199103"/>
            <a:ext cx="8096250" cy="6400800"/>
          </a:xfrm>
          <a:prstGeom prst="rect">
            <a:avLst/>
          </a:prstGeom>
        </p:spPr>
      </p:pic>
      <p:sp>
        <p:nvSpPr>
          <p:cNvPr id="5" name="TextBox 4"/>
          <p:cNvSpPr txBox="1"/>
          <p:nvPr/>
        </p:nvSpPr>
        <p:spPr>
          <a:xfrm>
            <a:off x="159487" y="673395"/>
            <a:ext cx="3710764" cy="1754326"/>
          </a:xfrm>
          <a:prstGeom prst="rect">
            <a:avLst/>
          </a:prstGeom>
          <a:noFill/>
        </p:spPr>
        <p:txBody>
          <a:bodyPr wrap="square" rtlCol="0">
            <a:spAutoFit/>
          </a:bodyPr>
          <a:lstStyle/>
          <a:p>
            <a:r>
              <a:rPr lang="en-US" dirty="0"/>
              <a:t>New people will need to register.</a:t>
            </a:r>
          </a:p>
          <a:p>
            <a:endParaRPr lang="en-US" dirty="0"/>
          </a:p>
          <a:p>
            <a:r>
              <a:rPr lang="en-US" dirty="0"/>
              <a:t>First, select your workplace.  Read the descriptions carefully to ensure you choose the correct location and agency code you get paid under.</a:t>
            </a:r>
          </a:p>
        </p:txBody>
      </p:sp>
      <p:sp>
        <p:nvSpPr>
          <p:cNvPr id="6" name="TextBox 5"/>
          <p:cNvSpPr txBox="1"/>
          <p:nvPr/>
        </p:nvSpPr>
        <p:spPr>
          <a:xfrm>
            <a:off x="159487" y="4696046"/>
            <a:ext cx="3710764" cy="923330"/>
          </a:xfrm>
          <a:prstGeom prst="rect">
            <a:avLst/>
          </a:prstGeom>
          <a:noFill/>
        </p:spPr>
        <p:txBody>
          <a:bodyPr wrap="square" rtlCol="0">
            <a:spAutoFit/>
          </a:bodyPr>
          <a:lstStyle/>
          <a:p>
            <a:r>
              <a:rPr lang="en-US" dirty="0"/>
              <a:t>Previous users will be able to login with their existing username and password or recover them</a:t>
            </a:r>
          </a:p>
        </p:txBody>
      </p:sp>
      <p:sp>
        <p:nvSpPr>
          <p:cNvPr id="7" name="Arrow: Right 6"/>
          <p:cNvSpPr/>
          <p:nvPr/>
        </p:nvSpPr>
        <p:spPr>
          <a:xfrm>
            <a:off x="7988595" y="5858540"/>
            <a:ext cx="1112875" cy="4359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p:cNvSpPr/>
          <p:nvPr/>
        </p:nvSpPr>
        <p:spPr>
          <a:xfrm>
            <a:off x="2822944" y="5887530"/>
            <a:ext cx="1047307" cy="444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509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F55A57-4C0B-4A4E-900F-CBBD7E01A0D8}"/>
              </a:ext>
            </a:extLst>
          </p:cNvPr>
          <p:cNvPicPr>
            <a:picLocks noChangeAspect="1"/>
          </p:cNvPicPr>
          <p:nvPr/>
        </p:nvPicPr>
        <p:blipFill>
          <a:blip r:embed="rId2"/>
          <a:stretch>
            <a:fillRect/>
          </a:stretch>
        </p:blipFill>
        <p:spPr>
          <a:xfrm>
            <a:off x="3890962" y="536318"/>
            <a:ext cx="8067675" cy="5667375"/>
          </a:xfrm>
          <a:prstGeom prst="rect">
            <a:avLst/>
          </a:prstGeom>
        </p:spPr>
      </p:pic>
      <p:sp>
        <p:nvSpPr>
          <p:cNvPr id="6" name="TextBox 5"/>
          <p:cNvSpPr txBox="1"/>
          <p:nvPr/>
        </p:nvSpPr>
        <p:spPr>
          <a:xfrm>
            <a:off x="574159" y="2775673"/>
            <a:ext cx="2977116" cy="1477328"/>
          </a:xfrm>
          <a:prstGeom prst="rect">
            <a:avLst/>
          </a:prstGeom>
          <a:noFill/>
        </p:spPr>
        <p:txBody>
          <a:bodyPr wrap="square" rtlCol="0">
            <a:spAutoFit/>
          </a:bodyPr>
          <a:lstStyle/>
          <a:p>
            <a:r>
              <a:rPr lang="en-US" dirty="0"/>
              <a:t>Continue to complete the form with your personal data to complete the registration steps.  Be sure to enter all fields.</a:t>
            </a:r>
          </a:p>
        </p:txBody>
      </p:sp>
      <p:sp>
        <p:nvSpPr>
          <p:cNvPr id="3" name="TextBox 2">
            <a:extLst>
              <a:ext uri="{FF2B5EF4-FFF2-40B4-BE49-F238E27FC236}">
                <a16:creationId xmlns:a16="http://schemas.microsoft.com/office/drawing/2014/main" id="{D6B4A7A3-8799-4CD4-B3AA-70302362B451}"/>
              </a:ext>
            </a:extLst>
          </p:cNvPr>
          <p:cNvSpPr txBox="1"/>
          <p:nvPr/>
        </p:nvSpPr>
        <p:spPr>
          <a:xfrm>
            <a:off x="574159" y="870155"/>
            <a:ext cx="2862215" cy="923330"/>
          </a:xfrm>
          <a:prstGeom prst="rect">
            <a:avLst/>
          </a:prstGeom>
          <a:noFill/>
        </p:spPr>
        <p:txBody>
          <a:bodyPr wrap="square" rtlCol="0">
            <a:spAutoFit/>
          </a:bodyPr>
          <a:lstStyle/>
          <a:p>
            <a:r>
              <a:rPr lang="en-US" b="1" dirty="0">
                <a:solidFill>
                  <a:srgbClr val="FF0000"/>
                </a:solidFill>
              </a:rPr>
              <a:t>Critical!  </a:t>
            </a:r>
            <a:r>
              <a:rPr lang="en-US" dirty="0"/>
              <a:t>Before moving forward, confirm your “Division” is correct</a:t>
            </a:r>
          </a:p>
        </p:txBody>
      </p:sp>
      <p:sp>
        <p:nvSpPr>
          <p:cNvPr id="7" name="Arrow: Right 6">
            <a:extLst>
              <a:ext uri="{FF2B5EF4-FFF2-40B4-BE49-F238E27FC236}">
                <a16:creationId xmlns:a16="http://schemas.microsoft.com/office/drawing/2014/main" id="{43E2F59E-722E-42C7-9346-E427926CBCDF}"/>
              </a:ext>
            </a:extLst>
          </p:cNvPr>
          <p:cNvSpPr/>
          <p:nvPr/>
        </p:nvSpPr>
        <p:spPr>
          <a:xfrm>
            <a:off x="2802009" y="1331820"/>
            <a:ext cx="126873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842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7AE25-1B82-4E61-B826-F35A898A588A}"/>
              </a:ext>
            </a:extLst>
          </p:cNvPr>
          <p:cNvPicPr>
            <a:picLocks noChangeAspect="1"/>
          </p:cNvPicPr>
          <p:nvPr/>
        </p:nvPicPr>
        <p:blipFill>
          <a:blip r:embed="rId2"/>
          <a:stretch>
            <a:fillRect/>
          </a:stretch>
        </p:blipFill>
        <p:spPr>
          <a:xfrm>
            <a:off x="3099927" y="342346"/>
            <a:ext cx="8705850" cy="6162675"/>
          </a:xfrm>
          <a:prstGeom prst="rect">
            <a:avLst/>
          </a:prstGeom>
        </p:spPr>
      </p:pic>
      <p:sp>
        <p:nvSpPr>
          <p:cNvPr id="5" name="Arrow: Right 4"/>
          <p:cNvSpPr/>
          <p:nvPr/>
        </p:nvSpPr>
        <p:spPr>
          <a:xfrm>
            <a:off x="1944272" y="2817627"/>
            <a:ext cx="1275907" cy="417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p:cNvSpPr/>
          <p:nvPr/>
        </p:nvSpPr>
        <p:spPr>
          <a:xfrm>
            <a:off x="8764657" y="3516719"/>
            <a:ext cx="1350335" cy="42530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20D4F8A-C459-4550-851C-BA65FB8CEEAC}"/>
              </a:ext>
            </a:extLst>
          </p:cNvPr>
          <p:cNvSpPr txBox="1"/>
          <p:nvPr/>
        </p:nvSpPr>
        <p:spPr>
          <a:xfrm>
            <a:off x="555477" y="889521"/>
            <a:ext cx="2212258" cy="923330"/>
          </a:xfrm>
          <a:prstGeom prst="rect">
            <a:avLst/>
          </a:prstGeom>
          <a:noFill/>
        </p:spPr>
        <p:txBody>
          <a:bodyPr wrap="square" rtlCol="0">
            <a:spAutoFit/>
          </a:bodyPr>
          <a:lstStyle/>
          <a:p>
            <a:r>
              <a:rPr lang="en-US" dirty="0"/>
              <a:t>Currently we are only able to accept payroll contributions.</a:t>
            </a:r>
          </a:p>
        </p:txBody>
      </p:sp>
      <p:sp>
        <p:nvSpPr>
          <p:cNvPr id="8" name="TextBox 7">
            <a:extLst>
              <a:ext uri="{FF2B5EF4-FFF2-40B4-BE49-F238E27FC236}">
                <a16:creationId xmlns:a16="http://schemas.microsoft.com/office/drawing/2014/main" id="{DA3045CD-E3FA-43A6-9806-CC33A620798B}"/>
              </a:ext>
            </a:extLst>
          </p:cNvPr>
          <p:cNvSpPr txBox="1"/>
          <p:nvPr/>
        </p:nvSpPr>
        <p:spPr>
          <a:xfrm>
            <a:off x="555477" y="3572689"/>
            <a:ext cx="2416323" cy="923330"/>
          </a:xfrm>
          <a:prstGeom prst="rect">
            <a:avLst/>
          </a:prstGeom>
          <a:noFill/>
        </p:spPr>
        <p:txBody>
          <a:bodyPr wrap="square" rtlCol="0">
            <a:spAutoFit/>
          </a:bodyPr>
          <a:lstStyle/>
          <a:p>
            <a:r>
              <a:rPr lang="en-US" dirty="0"/>
              <a:t>Click “Go To Next Step” after every step completed</a:t>
            </a:r>
          </a:p>
        </p:txBody>
      </p:sp>
    </p:spTree>
    <p:extLst>
      <p:ext uri="{BB962C8B-B14F-4D97-AF65-F5344CB8AC3E}">
        <p14:creationId xmlns:p14="http://schemas.microsoft.com/office/powerpoint/2010/main" val="304494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BEA24-C0D2-4B35-B6FA-BC196116DD36}"/>
              </a:ext>
            </a:extLst>
          </p:cNvPr>
          <p:cNvPicPr>
            <a:picLocks noChangeAspect="1"/>
          </p:cNvPicPr>
          <p:nvPr/>
        </p:nvPicPr>
        <p:blipFill>
          <a:blip r:embed="rId2"/>
          <a:stretch>
            <a:fillRect/>
          </a:stretch>
        </p:blipFill>
        <p:spPr>
          <a:xfrm>
            <a:off x="4116354" y="778920"/>
            <a:ext cx="7844588" cy="3896319"/>
          </a:xfrm>
          <a:prstGeom prst="rect">
            <a:avLst/>
          </a:prstGeom>
        </p:spPr>
      </p:pic>
      <p:sp>
        <p:nvSpPr>
          <p:cNvPr id="5" name="TextBox 4"/>
          <p:cNvSpPr txBox="1"/>
          <p:nvPr/>
        </p:nvSpPr>
        <p:spPr>
          <a:xfrm>
            <a:off x="224293" y="778920"/>
            <a:ext cx="3646967" cy="1631216"/>
          </a:xfrm>
          <a:prstGeom prst="rect">
            <a:avLst/>
          </a:prstGeom>
          <a:noFill/>
        </p:spPr>
        <p:txBody>
          <a:bodyPr wrap="square" rtlCol="0">
            <a:spAutoFit/>
          </a:bodyPr>
          <a:lstStyle/>
          <a:p>
            <a:pPr algn="ctr"/>
            <a:r>
              <a:rPr lang="en-US" sz="2000" dirty="0"/>
              <a:t>Select the number of pay periods and enter the amount PER PAY PERIOD.  The TOTAL ANNUAL GIFT is automatically filled .  Click “GO TO NEXT STEP”</a:t>
            </a:r>
          </a:p>
        </p:txBody>
      </p:sp>
      <p:sp>
        <p:nvSpPr>
          <p:cNvPr id="6" name="Arrow: Right 5"/>
          <p:cNvSpPr/>
          <p:nvPr/>
        </p:nvSpPr>
        <p:spPr>
          <a:xfrm>
            <a:off x="2241489" y="2473361"/>
            <a:ext cx="1629771" cy="616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p:cNvSpPr/>
          <p:nvPr/>
        </p:nvSpPr>
        <p:spPr>
          <a:xfrm rot="10800000">
            <a:off x="6817738" y="1793448"/>
            <a:ext cx="1629771" cy="616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894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21" y="633966"/>
            <a:ext cx="3724327" cy="2554545"/>
          </a:xfrm>
          <a:prstGeom prst="rect">
            <a:avLst/>
          </a:prstGeom>
          <a:noFill/>
        </p:spPr>
        <p:txBody>
          <a:bodyPr wrap="square" rtlCol="0">
            <a:spAutoFit/>
          </a:bodyPr>
          <a:lstStyle/>
          <a:p>
            <a:pPr algn="ctr"/>
            <a:r>
              <a:rPr lang="en-US" sz="2000" dirty="0"/>
              <a:t>Enter your NYS Employee Identification Number.  OSC employees identification numbers are N0&amp;7 numbers.  For most, numbers located on your paystub. THIS IS VERY IMPORTANT TO GET CORRECT.  Click “GO TO NEXT STEP”</a:t>
            </a:r>
          </a:p>
        </p:txBody>
      </p:sp>
      <p:sp>
        <p:nvSpPr>
          <p:cNvPr id="4" name="Arrow: Right 3"/>
          <p:cNvSpPr/>
          <p:nvPr/>
        </p:nvSpPr>
        <p:spPr>
          <a:xfrm>
            <a:off x="2451353" y="3132429"/>
            <a:ext cx="1350335" cy="433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32127C45-B8A3-4882-97C2-315EE3A4471E}"/>
              </a:ext>
            </a:extLst>
          </p:cNvPr>
          <p:cNvSpPr/>
          <p:nvPr/>
        </p:nvSpPr>
        <p:spPr>
          <a:xfrm>
            <a:off x="2528713" y="3566160"/>
            <a:ext cx="1350335" cy="4337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135D39F-DCFC-433C-B4EB-55C5F230066F}"/>
              </a:ext>
            </a:extLst>
          </p:cNvPr>
          <p:cNvSpPr txBox="1"/>
          <p:nvPr/>
        </p:nvSpPr>
        <p:spPr>
          <a:xfrm>
            <a:off x="457200" y="4233543"/>
            <a:ext cx="3177540" cy="1754326"/>
          </a:xfrm>
          <a:prstGeom prst="rect">
            <a:avLst/>
          </a:prstGeom>
          <a:noFill/>
        </p:spPr>
        <p:txBody>
          <a:bodyPr wrap="square" rtlCol="0">
            <a:spAutoFit/>
          </a:bodyPr>
          <a:lstStyle/>
          <a:p>
            <a:r>
              <a:rPr lang="en-US" b="1" dirty="0"/>
              <a:t>Work phone number is required.  </a:t>
            </a:r>
            <a:r>
              <a:rPr lang="en-US" dirty="0"/>
              <a:t>It will only be used if we have a question regarding the donors ID number, or another question regarding their pledge.</a:t>
            </a:r>
          </a:p>
        </p:txBody>
      </p:sp>
      <p:pic>
        <p:nvPicPr>
          <p:cNvPr id="8" name="Picture 7">
            <a:extLst>
              <a:ext uri="{FF2B5EF4-FFF2-40B4-BE49-F238E27FC236}">
                <a16:creationId xmlns:a16="http://schemas.microsoft.com/office/drawing/2014/main" id="{6851A0DC-2552-4DE9-AD7C-8A19A299756E}"/>
              </a:ext>
            </a:extLst>
          </p:cNvPr>
          <p:cNvPicPr>
            <a:picLocks noChangeAspect="1"/>
          </p:cNvPicPr>
          <p:nvPr/>
        </p:nvPicPr>
        <p:blipFill>
          <a:blip r:embed="rId2"/>
          <a:stretch>
            <a:fillRect/>
          </a:stretch>
        </p:blipFill>
        <p:spPr>
          <a:xfrm>
            <a:off x="3956408" y="2022695"/>
            <a:ext cx="7765763" cy="4421695"/>
          </a:xfrm>
          <a:prstGeom prst="rect">
            <a:avLst/>
          </a:prstGeom>
        </p:spPr>
      </p:pic>
    </p:spTree>
    <p:extLst>
      <p:ext uri="{BB962C8B-B14F-4D97-AF65-F5344CB8AC3E}">
        <p14:creationId xmlns:p14="http://schemas.microsoft.com/office/powerpoint/2010/main" val="93463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992815"/>
            <a:ext cx="12192000" cy="400110"/>
          </a:xfrm>
          <a:prstGeom prst="rect">
            <a:avLst/>
          </a:prstGeom>
          <a:noFill/>
        </p:spPr>
        <p:txBody>
          <a:bodyPr wrap="square" rtlCol="0">
            <a:spAutoFit/>
          </a:bodyPr>
          <a:lstStyle/>
          <a:p>
            <a:pPr algn="ctr"/>
            <a:r>
              <a:rPr lang="en-US" sz="2000" dirty="0"/>
              <a:t>Select the Release of Information Options you choose.  Click “GO TO NEXT STEP”</a:t>
            </a:r>
          </a:p>
        </p:txBody>
      </p:sp>
      <p:pic>
        <p:nvPicPr>
          <p:cNvPr id="2" name="Picture 1">
            <a:extLst>
              <a:ext uri="{FF2B5EF4-FFF2-40B4-BE49-F238E27FC236}">
                <a16:creationId xmlns:a16="http://schemas.microsoft.com/office/drawing/2014/main" id="{2A6999E4-3CA5-4385-9C36-B2C5AC0DAC99}"/>
              </a:ext>
            </a:extLst>
          </p:cNvPr>
          <p:cNvPicPr>
            <a:picLocks noChangeAspect="1"/>
          </p:cNvPicPr>
          <p:nvPr/>
        </p:nvPicPr>
        <p:blipFill>
          <a:blip r:embed="rId2"/>
          <a:stretch>
            <a:fillRect/>
          </a:stretch>
        </p:blipFill>
        <p:spPr>
          <a:xfrm>
            <a:off x="1795462" y="2386012"/>
            <a:ext cx="8601075" cy="2085975"/>
          </a:xfrm>
          <a:prstGeom prst="rect">
            <a:avLst/>
          </a:prstGeom>
        </p:spPr>
      </p:pic>
    </p:spTree>
    <p:extLst>
      <p:ext uri="{BB962C8B-B14F-4D97-AF65-F5344CB8AC3E}">
        <p14:creationId xmlns:p14="http://schemas.microsoft.com/office/powerpoint/2010/main" val="2363213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7677</TotalTime>
  <Words>622</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SEFA ePLEDGE  https://www.givingnexus.org/_nyssefa/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C. Albertin</dc:creator>
  <cp:lastModifiedBy>cts-user</cp:lastModifiedBy>
  <cp:revision>36</cp:revision>
  <dcterms:created xsi:type="dcterms:W3CDTF">2016-08-30T15:00:37Z</dcterms:created>
  <dcterms:modified xsi:type="dcterms:W3CDTF">2017-09-27T20:28:44Z</dcterms:modified>
</cp:coreProperties>
</file>