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2"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ney Wood" initials="WW" lastIdx="13" clrIdx="0"/>
  <p:cmAuthor id="2" name="Laura Marie Spenceley" initials="LMS" lastIdx="3" clrIdx="1">
    <p:extLst>
      <p:ext uri="{19B8F6BF-5375-455C-9EA6-DF929625EA0E}">
        <p15:presenceInfo xmlns:p15="http://schemas.microsoft.com/office/powerpoint/2012/main" userId="Laura Marie Spenceley" providerId="None"/>
      </p:ext>
    </p:extLst>
  </p:cmAuthor>
  <p:cmAuthor id="3" name="Whitney L Wood" initials="WLW" lastIdx="2" clrIdx="2">
    <p:extLst>
      <p:ext uri="{19B8F6BF-5375-455C-9EA6-DF929625EA0E}">
        <p15:presenceInfo xmlns:p15="http://schemas.microsoft.com/office/powerpoint/2012/main" userId="Whitney L Wood" providerId="None"/>
      </p:ext>
    </p:extLst>
  </p:cmAuthor>
  <p:cmAuthor id="4" name="Sean Pfeil" initials="SP" lastIdx="7" clrIdx="3">
    <p:extLst>
      <p:ext uri="{19B8F6BF-5375-455C-9EA6-DF929625EA0E}">
        <p15:presenceInfo xmlns:p15="http://schemas.microsoft.com/office/powerpoint/2012/main" userId="448d300be938b654" providerId="Windows Live"/>
      </p:ext>
    </p:extLst>
  </p:cmAuthor>
  <p:cmAuthor id="5" name="Nicole" initials="N" lastIdx="3" clrIdx="4">
    <p:extLst>
      <p:ext uri="{19B8F6BF-5375-455C-9EA6-DF929625EA0E}">
        <p15:presenceInfo xmlns:p15="http://schemas.microsoft.com/office/powerpoint/2012/main" userId="Nico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0E0"/>
    <a:srgbClr val="D6F1C7"/>
    <a:srgbClr val="D3EEC4"/>
    <a:srgbClr val="ECF4E8"/>
    <a:srgbClr val="F6FAF4"/>
    <a:srgbClr val="006600"/>
    <a:srgbClr val="347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2" autoAdjust="0"/>
    <p:restoredTop sz="92208" autoAdjust="0"/>
  </p:normalViewPr>
  <p:slideViewPr>
    <p:cSldViewPr snapToGrid="0">
      <p:cViewPr varScale="1">
        <p:scale>
          <a:sx n="16" d="100"/>
          <a:sy n="16" d="100"/>
        </p:scale>
        <p:origin x="1874" y="55"/>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860036380"/>
      </p:ext>
    </p:extLst>
  </p:cSld>
  <p:clrMap bg1="lt1" tx1="dk1" bg2="dk2" tx2="lt2" accent1="accent1" accent2="accent2" accent3="accent3" accent4="accent4" accent5="accent5" accent6="accent6" hlink="hlink" folHlink="folHlink"/>
  <p:notesStyle>
    <a:lvl1pPr marL="0" algn="l" defTabSz="4915497" rtl="0" eaLnBrk="1" latinLnBrk="0" hangingPunct="1">
      <a:defRPr sz="6451" kern="1200">
        <a:solidFill>
          <a:schemeClr val="tx1"/>
        </a:solidFill>
        <a:latin typeface="+mn-lt"/>
        <a:ea typeface="+mn-ea"/>
        <a:cs typeface="+mn-cs"/>
      </a:defRPr>
    </a:lvl1pPr>
    <a:lvl2pPr marL="2457751" algn="l" defTabSz="4915497" rtl="0" eaLnBrk="1" latinLnBrk="0" hangingPunct="1">
      <a:defRPr sz="6451" kern="1200">
        <a:solidFill>
          <a:schemeClr val="tx1"/>
        </a:solidFill>
        <a:latin typeface="+mn-lt"/>
        <a:ea typeface="+mn-ea"/>
        <a:cs typeface="+mn-cs"/>
      </a:defRPr>
    </a:lvl2pPr>
    <a:lvl3pPr marL="4915497" algn="l" defTabSz="4915497" rtl="0" eaLnBrk="1" latinLnBrk="0" hangingPunct="1">
      <a:defRPr sz="6451" kern="1200">
        <a:solidFill>
          <a:schemeClr val="tx1"/>
        </a:solidFill>
        <a:latin typeface="+mn-lt"/>
        <a:ea typeface="+mn-ea"/>
        <a:cs typeface="+mn-cs"/>
      </a:defRPr>
    </a:lvl3pPr>
    <a:lvl4pPr marL="7373249" algn="l" defTabSz="4915497" rtl="0" eaLnBrk="1" latinLnBrk="0" hangingPunct="1">
      <a:defRPr sz="6451" kern="1200">
        <a:solidFill>
          <a:schemeClr val="tx1"/>
        </a:solidFill>
        <a:latin typeface="+mn-lt"/>
        <a:ea typeface="+mn-ea"/>
        <a:cs typeface="+mn-cs"/>
      </a:defRPr>
    </a:lvl4pPr>
    <a:lvl5pPr marL="9831000" algn="l" defTabSz="4915497" rtl="0" eaLnBrk="1" latinLnBrk="0" hangingPunct="1">
      <a:defRPr sz="6451" kern="1200">
        <a:solidFill>
          <a:schemeClr val="tx1"/>
        </a:solidFill>
        <a:latin typeface="+mn-lt"/>
        <a:ea typeface="+mn-ea"/>
        <a:cs typeface="+mn-cs"/>
      </a:defRPr>
    </a:lvl5pPr>
    <a:lvl6pPr marL="12288751" algn="l" defTabSz="4915497" rtl="0" eaLnBrk="1" latinLnBrk="0" hangingPunct="1">
      <a:defRPr sz="6451" kern="1200">
        <a:solidFill>
          <a:schemeClr val="tx1"/>
        </a:solidFill>
        <a:latin typeface="+mn-lt"/>
        <a:ea typeface="+mn-ea"/>
        <a:cs typeface="+mn-cs"/>
      </a:defRPr>
    </a:lvl6pPr>
    <a:lvl7pPr marL="14746497" algn="l" defTabSz="4915497" rtl="0" eaLnBrk="1" latinLnBrk="0" hangingPunct="1">
      <a:defRPr sz="6451" kern="1200">
        <a:solidFill>
          <a:schemeClr val="tx1"/>
        </a:solidFill>
        <a:latin typeface="+mn-lt"/>
        <a:ea typeface="+mn-ea"/>
        <a:cs typeface="+mn-cs"/>
      </a:defRPr>
    </a:lvl7pPr>
    <a:lvl8pPr marL="17204248" algn="l" defTabSz="4915497" rtl="0" eaLnBrk="1" latinLnBrk="0" hangingPunct="1">
      <a:defRPr sz="6451" kern="1200">
        <a:solidFill>
          <a:schemeClr val="tx1"/>
        </a:solidFill>
        <a:latin typeface="+mn-lt"/>
        <a:ea typeface="+mn-ea"/>
        <a:cs typeface="+mn-cs"/>
      </a:defRPr>
    </a:lvl8pPr>
    <a:lvl9pPr marL="19662000" algn="l" defTabSz="4915497" rtl="0" eaLnBrk="1" latinLnBrk="0" hangingPunct="1">
      <a:defRPr sz="645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en" sz="12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19932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3"/>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1"/>
            </a:lvl1pPr>
            <a:lvl2pPr marL="2194769" indent="0" algn="ctr">
              <a:buNone/>
              <a:defRPr sz="9601"/>
            </a:lvl2pPr>
            <a:lvl3pPr marL="4389538" indent="0" algn="ctr">
              <a:buNone/>
              <a:defRPr sz="8641"/>
            </a:lvl3pPr>
            <a:lvl4pPr marL="6584307" indent="0" algn="ctr">
              <a:buNone/>
              <a:defRPr sz="7681"/>
            </a:lvl4pPr>
            <a:lvl5pPr marL="8779076" indent="0" algn="ctr">
              <a:buNone/>
              <a:defRPr sz="7681"/>
            </a:lvl5pPr>
            <a:lvl6pPr marL="10973845" indent="0" algn="ctr">
              <a:buNone/>
              <a:defRPr sz="7681"/>
            </a:lvl6pPr>
            <a:lvl7pPr marL="13168614" indent="0" algn="ctr">
              <a:buNone/>
              <a:defRPr sz="7681"/>
            </a:lvl7pPr>
            <a:lvl8pPr marL="15363383" indent="0" algn="ctr">
              <a:buNone/>
              <a:defRPr sz="7681"/>
            </a:lvl8pPr>
            <a:lvl9pPr marL="17558152" indent="0" algn="ctr">
              <a:buNone/>
              <a:defRPr sz="768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7BB381-0021-4608-A6D1-E02C6B291CAB}" type="datetimeFigureOut">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4801" smtClean="0">
                <a:solidFill>
                  <a:schemeClr val="dk2"/>
                </a:solidFill>
              </a:rPr>
              <a:pPr/>
              <a:t>‹#›</a:t>
            </a:fld>
            <a:endParaRPr lang="en" sz="4801">
              <a:solidFill>
                <a:schemeClr val="dk2"/>
              </a:solidFill>
            </a:endParaRPr>
          </a:p>
        </p:txBody>
      </p:sp>
    </p:spTree>
    <p:extLst>
      <p:ext uri="{BB962C8B-B14F-4D97-AF65-F5344CB8AC3E}">
        <p14:creationId xmlns:p14="http://schemas.microsoft.com/office/powerpoint/2010/main" val="15824167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BB381-0021-4608-A6D1-E02C6B291CAB}" type="datetimeFigureOut">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4801" smtClean="0">
                <a:solidFill>
                  <a:schemeClr val="dk2"/>
                </a:solidFill>
              </a:rPr>
              <a:pPr/>
              <a:t>‹#›</a:t>
            </a:fld>
            <a:endParaRPr lang="en" sz="4801">
              <a:solidFill>
                <a:schemeClr val="dk2"/>
              </a:solidFill>
            </a:endParaRPr>
          </a:p>
        </p:txBody>
      </p:sp>
    </p:spTree>
    <p:extLst>
      <p:ext uri="{BB962C8B-B14F-4D97-AF65-F5344CB8AC3E}">
        <p14:creationId xmlns:p14="http://schemas.microsoft.com/office/powerpoint/2010/main" val="262120418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1"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1"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BB381-0021-4608-A6D1-E02C6B291CAB}" type="datetimeFigureOut">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4801" smtClean="0">
                <a:solidFill>
                  <a:schemeClr val="dk2"/>
                </a:solidFill>
              </a:rPr>
              <a:pPr/>
              <a:t>‹#›</a:t>
            </a:fld>
            <a:endParaRPr lang="en" sz="4801">
              <a:solidFill>
                <a:schemeClr val="dk2"/>
              </a:solidFill>
            </a:endParaRPr>
          </a:p>
        </p:txBody>
      </p:sp>
    </p:spTree>
    <p:extLst>
      <p:ext uri="{BB962C8B-B14F-4D97-AF65-F5344CB8AC3E}">
        <p14:creationId xmlns:p14="http://schemas.microsoft.com/office/powerpoint/2010/main" val="25311777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496160" y="13765441"/>
            <a:ext cx="40898880" cy="5387520"/>
          </a:xfrm>
          <a:prstGeom prst="rect">
            <a:avLst/>
          </a:prstGeom>
        </p:spPr>
        <p:txBody>
          <a:bodyPr lIns="91425" tIns="91425" rIns="91425" bIns="91425" anchor="ctr" anchorCtr="0"/>
          <a:lstStyle>
            <a:lvl1pPr lvl="0" algn="ctr">
              <a:spcBef>
                <a:spcPts val="0"/>
              </a:spcBef>
              <a:buSzPct val="100000"/>
              <a:defRPr sz="17282"/>
            </a:lvl1pPr>
            <a:lvl2pPr lvl="1" algn="ctr">
              <a:spcBef>
                <a:spcPts val="0"/>
              </a:spcBef>
              <a:buSzPct val="100000"/>
              <a:defRPr sz="17282"/>
            </a:lvl2pPr>
            <a:lvl3pPr lvl="2" algn="ctr">
              <a:spcBef>
                <a:spcPts val="0"/>
              </a:spcBef>
              <a:buSzPct val="100000"/>
              <a:defRPr sz="17282"/>
            </a:lvl3pPr>
            <a:lvl4pPr lvl="3" algn="ctr">
              <a:spcBef>
                <a:spcPts val="0"/>
              </a:spcBef>
              <a:buSzPct val="100000"/>
              <a:defRPr sz="17282"/>
            </a:lvl4pPr>
            <a:lvl5pPr lvl="4" algn="ctr">
              <a:spcBef>
                <a:spcPts val="0"/>
              </a:spcBef>
              <a:buSzPct val="100000"/>
              <a:defRPr sz="17282"/>
            </a:lvl5pPr>
            <a:lvl6pPr lvl="5" algn="ctr">
              <a:spcBef>
                <a:spcPts val="0"/>
              </a:spcBef>
              <a:buSzPct val="100000"/>
              <a:defRPr sz="17282"/>
            </a:lvl6pPr>
            <a:lvl7pPr lvl="6" algn="ctr">
              <a:spcBef>
                <a:spcPts val="0"/>
              </a:spcBef>
              <a:buSzPct val="100000"/>
              <a:defRPr sz="17282"/>
            </a:lvl7pPr>
            <a:lvl8pPr lvl="7" algn="ctr">
              <a:spcBef>
                <a:spcPts val="0"/>
              </a:spcBef>
              <a:buSzPct val="100000"/>
              <a:defRPr sz="17282"/>
            </a:lvl8pPr>
            <a:lvl9pPr lvl="8" algn="ctr">
              <a:spcBef>
                <a:spcPts val="0"/>
              </a:spcBef>
              <a:buSzPct val="100000"/>
              <a:defRPr sz="17282"/>
            </a:lvl9pPr>
          </a:lstStyle>
          <a:p>
            <a:endParaRPr/>
          </a:p>
        </p:txBody>
      </p:sp>
      <p:sp>
        <p:nvSpPr>
          <p:cNvPr id="15" name="Shape 15"/>
          <p:cNvSpPr txBox="1">
            <a:spLocks noGrp="1"/>
          </p:cNvSpPr>
          <p:nvPr>
            <p:ph type="sldNum" idx="12"/>
          </p:nvPr>
        </p:nvSpPr>
        <p:spPr>
          <a:xfrm>
            <a:off x="40667793" y="29844582"/>
            <a:ext cx="2633760" cy="251904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00635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BB381-0021-4608-A6D1-E02C6B291CAB}" type="datetimeFigureOut">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4801" smtClean="0">
                <a:solidFill>
                  <a:schemeClr val="dk2"/>
                </a:solidFill>
              </a:rPr>
              <a:pPr/>
              <a:t>‹#›</a:t>
            </a:fld>
            <a:endParaRPr lang="en" sz="4801">
              <a:solidFill>
                <a:schemeClr val="dk2"/>
              </a:solidFill>
            </a:endParaRPr>
          </a:p>
        </p:txBody>
      </p:sp>
    </p:spTree>
    <p:extLst>
      <p:ext uri="{BB962C8B-B14F-4D97-AF65-F5344CB8AC3E}">
        <p14:creationId xmlns:p14="http://schemas.microsoft.com/office/powerpoint/2010/main" val="24963319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3"/>
            </a:lvl1pPr>
          </a:lstStyle>
          <a:p>
            <a:r>
              <a:rPr lang="en-US"/>
              <a:t>Click to edit Master title style</a:t>
            </a:r>
            <a:endParaRPr lang="en-US" dirty="0"/>
          </a:p>
        </p:txBody>
      </p:sp>
      <p:sp>
        <p:nvSpPr>
          <p:cNvPr id="3" name="Text Placeholder 2"/>
          <p:cNvSpPr>
            <a:spLocks noGrp="1"/>
          </p:cNvSpPr>
          <p:nvPr>
            <p:ph type="body" idx="1"/>
          </p:nvPr>
        </p:nvSpPr>
        <p:spPr>
          <a:xfrm>
            <a:off x="2994662" y="22029430"/>
            <a:ext cx="37856160" cy="7200898"/>
          </a:xfrm>
        </p:spPr>
        <p:txBody>
          <a:bodyPr/>
          <a:lstStyle>
            <a:lvl1pPr marL="0" indent="0">
              <a:buNone/>
              <a:defRPr sz="11521">
                <a:solidFill>
                  <a:schemeClr val="tx1"/>
                </a:solidFill>
              </a:defRPr>
            </a:lvl1pPr>
            <a:lvl2pPr marL="2194769" indent="0">
              <a:buNone/>
              <a:defRPr sz="9601">
                <a:solidFill>
                  <a:schemeClr val="tx1">
                    <a:tint val="75000"/>
                  </a:schemeClr>
                </a:solidFill>
              </a:defRPr>
            </a:lvl2pPr>
            <a:lvl3pPr marL="4389538" indent="0">
              <a:buNone/>
              <a:defRPr sz="8641">
                <a:solidFill>
                  <a:schemeClr val="tx1">
                    <a:tint val="75000"/>
                  </a:schemeClr>
                </a:solidFill>
              </a:defRPr>
            </a:lvl3pPr>
            <a:lvl4pPr marL="6584307" indent="0">
              <a:buNone/>
              <a:defRPr sz="7681">
                <a:solidFill>
                  <a:schemeClr val="tx1">
                    <a:tint val="75000"/>
                  </a:schemeClr>
                </a:solidFill>
              </a:defRPr>
            </a:lvl4pPr>
            <a:lvl5pPr marL="8779076" indent="0">
              <a:buNone/>
              <a:defRPr sz="7681">
                <a:solidFill>
                  <a:schemeClr val="tx1">
                    <a:tint val="75000"/>
                  </a:schemeClr>
                </a:solidFill>
              </a:defRPr>
            </a:lvl5pPr>
            <a:lvl6pPr marL="10973845" indent="0">
              <a:buNone/>
              <a:defRPr sz="7681">
                <a:solidFill>
                  <a:schemeClr val="tx1">
                    <a:tint val="75000"/>
                  </a:schemeClr>
                </a:solidFill>
              </a:defRPr>
            </a:lvl6pPr>
            <a:lvl7pPr marL="13168614" indent="0">
              <a:buNone/>
              <a:defRPr sz="7681">
                <a:solidFill>
                  <a:schemeClr val="tx1">
                    <a:tint val="75000"/>
                  </a:schemeClr>
                </a:solidFill>
              </a:defRPr>
            </a:lvl7pPr>
            <a:lvl8pPr marL="15363383" indent="0">
              <a:buNone/>
              <a:defRPr sz="7681">
                <a:solidFill>
                  <a:schemeClr val="tx1">
                    <a:tint val="75000"/>
                  </a:schemeClr>
                </a:solidFill>
              </a:defRPr>
            </a:lvl8pPr>
            <a:lvl9pPr marL="17558152" indent="0">
              <a:buNone/>
              <a:defRPr sz="768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7BB381-0021-4608-A6D1-E02C6B291CAB}" type="datetimeFigureOut">
              <a:rPr lang="en-US" smtClean="0"/>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4801" smtClean="0">
                <a:solidFill>
                  <a:schemeClr val="dk2"/>
                </a:solidFill>
              </a:rPr>
              <a:pPr/>
              <a:t>‹#›</a:t>
            </a:fld>
            <a:endParaRPr lang="en" sz="4801">
              <a:solidFill>
                <a:schemeClr val="dk2"/>
              </a:solidFill>
            </a:endParaRPr>
          </a:p>
        </p:txBody>
      </p:sp>
    </p:spTree>
    <p:extLst>
      <p:ext uri="{BB962C8B-B14F-4D97-AF65-F5344CB8AC3E}">
        <p14:creationId xmlns:p14="http://schemas.microsoft.com/office/powerpoint/2010/main" val="169019334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7BB381-0021-4608-A6D1-E02C6B291CAB}" type="datetimeFigureOut">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z="4801" smtClean="0">
                <a:solidFill>
                  <a:schemeClr val="dk2"/>
                </a:solidFill>
              </a:rPr>
              <a:pPr/>
              <a:t>‹#›</a:t>
            </a:fld>
            <a:endParaRPr lang="en" sz="4801">
              <a:solidFill>
                <a:schemeClr val="dk2"/>
              </a:solidFill>
            </a:endParaRPr>
          </a:p>
        </p:txBody>
      </p:sp>
    </p:spTree>
    <p:extLst>
      <p:ext uri="{BB962C8B-B14F-4D97-AF65-F5344CB8AC3E}">
        <p14:creationId xmlns:p14="http://schemas.microsoft.com/office/powerpoint/2010/main" val="39948103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6"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1" b="1"/>
            </a:lvl1pPr>
            <a:lvl2pPr marL="2194769" indent="0">
              <a:buNone/>
              <a:defRPr sz="9601" b="1"/>
            </a:lvl2pPr>
            <a:lvl3pPr marL="4389538" indent="0">
              <a:buNone/>
              <a:defRPr sz="8641" b="1"/>
            </a:lvl3pPr>
            <a:lvl4pPr marL="6584307" indent="0">
              <a:buNone/>
              <a:defRPr sz="7681" b="1"/>
            </a:lvl4pPr>
            <a:lvl5pPr marL="8779076" indent="0">
              <a:buNone/>
              <a:defRPr sz="7681" b="1"/>
            </a:lvl5pPr>
            <a:lvl6pPr marL="10973845" indent="0">
              <a:buNone/>
              <a:defRPr sz="7681" b="1"/>
            </a:lvl6pPr>
            <a:lvl7pPr marL="13168614" indent="0">
              <a:buNone/>
              <a:defRPr sz="7681" b="1"/>
            </a:lvl7pPr>
            <a:lvl8pPr marL="15363383" indent="0">
              <a:buNone/>
              <a:defRPr sz="7681" b="1"/>
            </a:lvl8pPr>
            <a:lvl9pPr marL="17558152" indent="0">
              <a:buNone/>
              <a:defRPr sz="7681"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3" y="8069582"/>
            <a:ext cx="18659476" cy="3954778"/>
          </a:xfrm>
        </p:spPr>
        <p:txBody>
          <a:bodyPr anchor="b"/>
          <a:lstStyle>
            <a:lvl1pPr marL="0" indent="0">
              <a:buNone/>
              <a:defRPr sz="11521" b="1"/>
            </a:lvl1pPr>
            <a:lvl2pPr marL="2194769" indent="0">
              <a:buNone/>
              <a:defRPr sz="9601" b="1"/>
            </a:lvl2pPr>
            <a:lvl3pPr marL="4389538" indent="0">
              <a:buNone/>
              <a:defRPr sz="8641" b="1"/>
            </a:lvl3pPr>
            <a:lvl4pPr marL="6584307" indent="0">
              <a:buNone/>
              <a:defRPr sz="7681" b="1"/>
            </a:lvl4pPr>
            <a:lvl5pPr marL="8779076" indent="0">
              <a:buNone/>
              <a:defRPr sz="7681" b="1"/>
            </a:lvl5pPr>
            <a:lvl6pPr marL="10973845" indent="0">
              <a:buNone/>
              <a:defRPr sz="7681" b="1"/>
            </a:lvl6pPr>
            <a:lvl7pPr marL="13168614" indent="0">
              <a:buNone/>
              <a:defRPr sz="7681" b="1"/>
            </a:lvl7pPr>
            <a:lvl8pPr marL="15363383" indent="0">
              <a:buNone/>
              <a:defRPr sz="7681" b="1"/>
            </a:lvl8pPr>
            <a:lvl9pPr marL="17558152" indent="0">
              <a:buNone/>
              <a:defRPr sz="7681" b="1"/>
            </a:lvl9pPr>
          </a:lstStyle>
          <a:p>
            <a:pPr lvl="0"/>
            <a:r>
              <a:rPr lang="en-US"/>
              <a:t>Edit Master text styles</a:t>
            </a:r>
          </a:p>
        </p:txBody>
      </p:sp>
      <p:sp>
        <p:nvSpPr>
          <p:cNvPr id="6" name="Content Placeholder 5"/>
          <p:cNvSpPr>
            <a:spLocks noGrp="1"/>
          </p:cNvSpPr>
          <p:nvPr>
            <p:ph sz="quarter" idx="4"/>
          </p:nvPr>
        </p:nvSpPr>
        <p:spPr>
          <a:xfrm>
            <a:off x="22219923" y="12024360"/>
            <a:ext cx="1865947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7BB381-0021-4608-A6D1-E02C6B291CAB}" type="datetimeFigureOut">
              <a:rPr lang="en-US" smtClean="0"/>
              <a:t>7/24/2023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z="4801" smtClean="0">
                <a:solidFill>
                  <a:schemeClr val="dk2"/>
                </a:solidFill>
              </a:rPr>
              <a:pPr/>
              <a:t>‹#›</a:t>
            </a:fld>
            <a:endParaRPr lang="en" sz="4801">
              <a:solidFill>
                <a:schemeClr val="dk2"/>
              </a:solidFill>
            </a:endParaRPr>
          </a:p>
        </p:txBody>
      </p:sp>
    </p:spTree>
    <p:extLst>
      <p:ext uri="{BB962C8B-B14F-4D97-AF65-F5344CB8AC3E}">
        <p14:creationId xmlns:p14="http://schemas.microsoft.com/office/powerpoint/2010/main" val="31211126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7BB381-0021-4608-A6D1-E02C6B291CAB}" type="datetimeFigureOut">
              <a:rPr lang="en-US" smtClean="0"/>
              <a:t>7/24/2023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4801" smtClean="0">
                <a:solidFill>
                  <a:schemeClr val="dk2"/>
                </a:solidFill>
              </a:rPr>
              <a:pPr/>
              <a:t>‹#›</a:t>
            </a:fld>
            <a:endParaRPr lang="en" sz="4801">
              <a:solidFill>
                <a:schemeClr val="dk2"/>
              </a:solidFill>
            </a:endParaRPr>
          </a:p>
        </p:txBody>
      </p:sp>
    </p:spTree>
    <p:extLst>
      <p:ext uri="{BB962C8B-B14F-4D97-AF65-F5344CB8AC3E}">
        <p14:creationId xmlns:p14="http://schemas.microsoft.com/office/powerpoint/2010/main" val="109899696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BB381-0021-4608-A6D1-E02C6B291CAB}" type="datetimeFigureOut">
              <a:rPr lang="en-US" smtClean="0"/>
              <a:t>7/24/2023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5013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8" y="2194560"/>
            <a:ext cx="14156054" cy="7680960"/>
          </a:xfrm>
        </p:spPr>
        <p:txBody>
          <a:bodyPr anchor="b"/>
          <a:lstStyle>
            <a:lvl1pPr>
              <a:defRPr sz="15361"/>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1"/>
            </a:lvl1pPr>
            <a:lvl2pPr>
              <a:defRPr sz="13441"/>
            </a:lvl2pPr>
            <a:lvl3pPr>
              <a:defRPr sz="11521"/>
            </a:lvl3pPr>
            <a:lvl4pPr>
              <a:defRPr sz="9601"/>
            </a:lvl4pPr>
            <a:lvl5pPr>
              <a:defRPr sz="9601"/>
            </a:lvl5pPr>
            <a:lvl6pPr>
              <a:defRPr sz="9601"/>
            </a:lvl6pPr>
            <a:lvl7pPr>
              <a:defRPr sz="9601"/>
            </a:lvl7pPr>
            <a:lvl8pPr>
              <a:defRPr sz="9601"/>
            </a:lvl8pPr>
            <a:lvl9pPr>
              <a:defRPr sz="96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8" y="9875520"/>
            <a:ext cx="14156054" cy="18295622"/>
          </a:xfrm>
        </p:spPr>
        <p:txBody>
          <a:bodyPr/>
          <a:lstStyle>
            <a:lvl1pPr marL="0" indent="0">
              <a:buNone/>
              <a:defRPr sz="7681"/>
            </a:lvl1pPr>
            <a:lvl2pPr marL="2194769" indent="0">
              <a:buNone/>
              <a:defRPr sz="6721"/>
            </a:lvl2pPr>
            <a:lvl3pPr marL="4389538" indent="0">
              <a:buNone/>
              <a:defRPr sz="5760"/>
            </a:lvl3pPr>
            <a:lvl4pPr marL="6584307" indent="0">
              <a:buNone/>
              <a:defRPr sz="4801"/>
            </a:lvl4pPr>
            <a:lvl5pPr marL="8779076" indent="0">
              <a:buNone/>
              <a:defRPr sz="4801"/>
            </a:lvl5pPr>
            <a:lvl6pPr marL="10973845" indent="0">
              <a:buNone/>
              <a:defRPr sz="4801"/>
            </a:lvl6pPr>
            <a:lvl7pPr marL="13168614" indent="0">
              <a:buNone/>
              <a:defRPr sz="4801"/>
            </a:lvl7pPr>
            <a:lvl8pPr marL="15363383" indent="0">
              <a:buNone/>
              <a:defRPr sz="4801"/>
            </a:lvl8pPr>
            <a:lvl9pPr marL="17558152" indent="0">
              <a:buNone/>
              <a:defRPr sz="4801"/>
            </a:lvl9pPr>
          </a:lstStyle>
          <a:p>
            <a:pPr lvl="0"/>
            <a:r>
              <a:rPr lang="en-US"/>
              <a:t>Edit Master text styles</a:t>
            </a:r>
          </a:p>
        </p:txBody>
      </p:sp>
      <p:sp>
        <p:nvSpPr>
          <p:cNvPr id="5" name="Date Placeholder 4"/>
          <p:cNvSpPr>
            <a:spLocks noGrp="1"/>
          </p:cNvSpPr>
          <p:nvPr>
            <p:ph type="dt" sz="half" idx="10"/>
          </p:nvPr>
        </p:nvSpPr>
        <p:spPr/>
        <p:txBody>
          <a:bodyPr/>
          <a:lstStyle/>
          <a:p>
            <a:fld id="{317BB381-0021-4608-A6D1-E02C6B291CAB}" type="datetimeFigureOut">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z="4801" smtClean="0">
                <a:solidFill>
                  <a:schemeClr val="dk2"/>
                </a:solidFill>
              </a:rPr>
              <a:pPr/>
              <a:t>‹#›</a:t>
            </a:fld>
            <a:endParaRPr lang="en" sz="4801">
              <a:solidFill>
                <a:schemeClr val="dk2"/>
              </a:solidFill>
            </a:endParaRPr>
          </a:p>
        </p:txBody>
      </p:sp>
    </p:spTree>
    <p:extLst>
      <p:ext uri="{BB962C8B-B14F-4D97-AF65-F5344CB8AC3E}">
        <p14:creationId xmlns:p14="http://schemas.microsoft.com/office/powerpoint/2010/main" val="23646654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8" y="2194560"/>
            <a:ext cx="14156054" cy="7680960"/>
          </a:xfrm>
        </p:spPr>
        <p:txBody>
          <a:bodyPr anchor="b"/>
          <a:lstStyle>
            <a:lvl1pPr>
              <a:defRPr sz="15361"/>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1"/>
            </a:lvl1pPr>
            <a:lvl2pPr marL="2194769" indent="0">
              <a:buNone/>
              <a:defRPr sz="13441"/>
            </a:lvl2pPr>
            <a:lvl3pPr marL="4389538" indent="0">
              <a:buNone/>
              <a:defRPr sz="11521"/>
            </a:lvl3pPr>
            <a:lvl4pPr marL="6584307" indent="0">
              <a:buNone/>
              <a:defRPr sz="9601"/>
            </a:lvl4pPr>
            <a:lvl5pPr marL="8779076" indent="0">
              <a:buNone/>
              <a:defRPr sz="9601"/>
            </a:lvl5pPr>
            <a:lvl6pPr marL="10973845" indent="0">
              <a:buNone/>
              <a:defRPr sz="9601"/>
            </a:lvl6pPr>
            <a:lvl7pPr marL="13168614" indent="0">
              <a:buNone/>
              <a:defRPr sz="9601"/>
            </a:lvl7pPr>
            <a:lvl8pPr marL="15363383" indent="0">
              <a:buNone/>
              <a:defRPr sz="9601"/>
            </a:lvl8pPr>
            <a:lvl9pPr marL="17558152" indent="0">
              <a:buNone/>
              <a:defRPr sz="9601"/>
            </a:lvl9pPr>
          </a:lstStyle>
          <a:p>
            <a:r>
              <a:rPr lang="en-US"/>
              <a:t>Click icon to add picture</a:t>
            </a:r>
            <a:endParaRPr lang="en-US" dirty="0"/>
          </a:p>
        </p:txBody>
      </p:sp>
      <p:sp>
        <p:nvSpPr>
          <p:cNvPr id="4" name="Text Placeholder 3"/>
          <p:cNvSpPr>
            <a:spLocks noGrp="1"/>
          </p:cNvSpPr>
          <p:nvPr>
            <p:ph type="body" sz="half" idx="2"/>
          </p:nvPr>
        </p:nvSpPr>
        <p:spPr>
          <a:xfrm>
            <a:off x="3023238" y="9875520"/>
            <a:ext cx="14156054" cy="18295622"/>
          </a:xfrm>
        </p:spPr>
        <p:txBody>
          <a:bodyPr/>
          <a:lstStyle>
            <a:lvl1pPr marL="0" indent="0">
              <a:buNone/>
              <a:defRPr sz="7681"/>
            </a:lvl1pPr>
            <a:lvl2pPr marL="2194769" indent="0">
              <a:buNone/>
              <a:defRPr sz="6721"/>
            </a:lvl2pPr>
            <a:lvl3pPr marL="4389538" indent="0">
              <a:buNone/>
              <a:defRPr sz="5760"/>
            </a:lvl3pPr>
            <a:lvl4pPr marL="6584307" indent="0">
              <a:buNone/>
              <a:defRPr sz="4801"/>
            </a:lvl4pPr>
            <a:lvl5pPr marL="8779076" indent="0">
              <a:buNone/>
              <a:defRPr sz="4801"/>
            </a:lvl5pPr>
            <a:lvl6pPr marL="10973845" indent="0">
              <a:buNone/>
              <a:defRPr sz="4801"/>
            </a:lvl6pPr>
            <a:lvl7pPr marL="13168614" indent="0">
              <a:buNone/>
              <a:defRPr sz="4801"/>
            </a:lvl7pPr>
            <a:lvl8pPr marL="15363383" indent="0">
              <a:buNone/>
              <a:defRPr sz="4801"/>
            </a:lvl8pPr>
            <a:lvl9pPr marL="17558152" indent="0">
              <a:buNone/>
              <a:defRPr sz="4801"/>
            </a:lvl9pPr>
          </a:lstStyle>
          <a:p>
            <a:pPr lvl="0"/>
            <a:r>
              <a:rPr lang="en-US"/>
              <a:t>Edit Master text styles</a:t>
            </a:r>
          </a:p>
        </p:txBody>
      </p:sp>
      <p:sp>
        <p:nvSpPr>
          <p:cNvPr id="5" name="Date Placeholder 4"/>
          <p:cNvSpPr>
            <a:spLocks noGrp="1"/>
          </p:cNvSpPr>
          <p:nvPr>
            <p:ph type="dt" sz="half" idx="10"/>
          </p:nvPr>
        </p:nvSpPr>
        <p:spPr/>
        <p:txBody>
          <a:bodyPr/>
          <a:lstStyle/>
          <a:p>
            <a:fld id="{317BB381-0021-4608-A6D1-E02C6B291CAB}" type="datetimeFigureOut">
              <a:rPr lang="en-US" smtClean="0"/>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z="4801" smtClean="0">
                <a:solidFill>
                  <a:schemeClr val="dk2"/>
                </a:solidFill>
              </a:rPr>
              <a:pPr/>
              <a:t>‹#›</a:t>
            </a:fld>
            <a:endParaRPr lang="en" sz="4801">
              <a:solidFill>
                <a:schemeClr val="dk2"/>
              </a:solidFill>
            </a:endParaRPr>
          </a:p>
        </p:txBody>
      </p:sp>
    </p:spTree>
    <p:extLst>
      <p:ext uri="{BB962C8B-B14F-4D97-AF65-F5344CB8AC3E}">
        <p14:creationId xmlns:p14="http://schemas.microsoft.com/office/powerpoint/2010/main" val="17752448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17BB381-0021-4608-A6D1-E02C6B291CAB}" type="datetimeFigureOut">
              <a:rPr lang="en-US" smtClean="0"/>
              <a:t>7/24/2023</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00000000-1234-1234-1234-123412341234}" type="slidenum">
              <a:rPr lang="en" sz="4801" smtClean="0">
                <a:solidFill>
                  <a:schemeClr val="dk2"/>
                </a:solidFill>
              </a:rPr>
              <a:pPr/>
              <a:t>‹#›</a:t>
            </a:fld>
            <a:endParaRPr lang="en" sz="4801">
              <a:solidFill>
                <a:schemeClr val="dk2"/>
              </a:solidFill>
            </a:endParaRPr>
          </a:p>
        </p:txBody>
      </p:sp>
    </p:spTree>
    <p:extLst>
      <p:ext uri="{BB962C8B-B14F-4D97-AF65-F5344CB8AC3E}">
        <p14:creationId xmlns:p14="http://schemas.microsoft.com/office/powerpoint/2010/main" val="32964326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lvl1pPr algn="l" defTabSz="4389538" rtl="0" eaLnBrk="1" latinLnBrk="0" hangingPunct="1">
        <a:lnSpc>
          <a:spcPct val="90000"/>
        </a:lnSpc>
        <a:spcBef>
          <a:spcPct val="0"/>
        </a:spcBef>
        <a:buNone/>
        <a:defRPr sz="21122" kern="1200">
          <a:solidFill>
            <a:schemeClr val="tx1"/>
          </a:solidFill>
          <a:latin typeface="+mj-lt"/>
          <a:ea typeface="+mj-ea"/>
          <a:cs typeface="+mj-cs"/>
        </a:defRPr>
      </a:lvl1pPr>
    </p:titleStyle>
    <p:bodyStyle>
      <a:lvl1pPr marL="1097385" indent="-1097385" algn="l" defTabSz="4389538" rtl="0" eaLnBrk="1" latinLnBrk="0" hangingPunct="1">
        <a:lnSpc>
          <a:spcPct val="90000"/>
        </a:lnSpc>
        <a:spcBef>
          <a:spcPts val="4801"/>
        </a:spcBef>
        <a:buFont typeface="Arial" panose="020B0604020202020204" pitchFamily="34" charset="0"/>
        <a:buChar char="•"/>
        <a:defRPr sz="13441" kern="1200">
          <a:solidFill>
            <a:schemeClr val="tx1"/>
          </a:solidFill>
          <a:latin typeface="+mn-lt"/>
          <a:ea typeface="+mn-ea"/>
          <a:cs typeface="+mn-cs"/>
        </a:defRPr>
      </a:lvl1pPr>
      <a:lvl2pPr marL="3292153" indent="-1097385" algn="l" defTabSz="4389538" rtl="0" eaLnBrk="1" latinLnBrk="0" hangingPunct="1">
        <a:lnSpc>
          <a:spcPct val="90000"/>
        </a:lnSpc>
        <a:spcBef>
          <a:spcPts val="2400"/>
        </a:spcBef>
        <a:buFont typeface="Arial" panose="020B0604020202020204" pitchFamily="34" charset="0"/>
        <a:buChar char="•"/>
        <a:defRPr sz="11521" kern="1200">
          <a:solidFill>
            <a:schemeClr val="tx1"/>
          </a:solidFill>
          <a:latin typeface="+mn-lt"/>
          <a:ea typeface="+mn-ea"/>
          <a:cs typeface="+mn-cs"/>
        </a:defRPr>
      </a:lvl2pPr>
      <a:lvl3pPr marL="5486923" indent="-1097385" algn="l" defTabSz="4389538" rtl="0" eaLnBrk="1" latinLnBrk="0" hangingPunct="1">
        <a:lnSpc>
          <a:spcPct val="90000"/>
        </a:lnSpc>
        <a:spcBef>
          <a:spcPts val="2400"/>
        </a:spcBef>
        <a:buFont typeface="Arial" panose="020B0604020202020204" pitchFamily="34" charset="0"/>
        <a:buChar char="•"/>
        <a:defRPr sz="9601" kern="1200">
          <a:solidFill>
            <a:schemeClr val="tx1"/>
          </a:solidFill>
          <a:latin typeface="+mn-lt"/>
          <a:ea typeface="+mn-ea"/>
          <a:cs typeface="+mn-cs"/>
        </a:defRPr>
      </a:lvl3pPr>
      <a:lvl4pPr marL="7681691" indent="-1097385" algn="l" defTabSz="4389538" rtl="0" eaLnBrk="1" latinLnBrk="0" hangingPunct="1">
        <a:lnSpc>
          <a:spcPct val="90000"/>
        </a:lnSpc>
        <a:spcBef>
          <a:spcPts val="2400"/>
        </a:spcBef>
        <a:buFont typeface="Arial" panose="020B0604020202020204" pitchFamily="34" charset="0"/>
        <a:buChar char="•"/>
        <a:defRPr sz="8641" kern="1200">
          <a:solidFill>
            <a:schemeClr val="tx1"/>
          </a:solidFill>
          <a:latin typeface="+mn-lt"/>
          <a:ea typeface="+mn-ea"/>
          <a:cs typeface="+mn-cs"/>
        </a:defRPr>
      </a:lvl4pPr>
      <a:lvl5pPr marL="9876461" indent="-1097385" algn="l" defTabSz="4389538" rtl="0" eaLnBrk="1" latinLnBrk="0" hangingPunct="1">
        <a:lnSpc>
          <a:spcPct val="90000"/>
        </a:lnSpc>
        <a:spcBef>
          <a:spcPts val="2400"/>
        </a:spcBef>
        <a:buFont typeface="Arial" panose="020B0604020202020204" pitchFamily="34" charset="0"/>
        <a:buChar char="•"/>
        <a:defRPr sz="8641" kern="1200">
          <a:solidFill>
            <a:schemeClr val="tx1"/>
          </a:solidFill>
          <a:latin typeface="+mn-lt"/>
          <a:ea typeface="+mn-ea"/>
          <a:cs typeface="+mn-cs"/>
        </a:defRPr>
      </a:lvl5pPr>
      <a:lvl6pPr marL="12071229" indent="-1097385" algn="l" defTabSz="4389538" rtl="0" eaLnBrk="1" latinLnBrk="0" hangingPunct="1">
        <a:lnSpc>
          <a:spcPct val="90000"/>
        </a:lnSpc>
        <a:spcBef>
          <a:spcPts val="2400"/>
        </a:spcBef>
        <a:buFont typeface="Arial" panose="020B0604020202020204" pitchFamily="34" charset="0"/>
        <a:buChar char="•"/>
        <a:defRPr sz="8641" kern="1200">
          <a:solidFill>
            <a:schemeClr val="tx1"/>
          </a:solidFill>
          <a:latin typeface="+mn-lt"/>
          <a:ea typeface="+mn-ea"/>
          <a:cs typeface="+mn-cs"/>
        </a:defRPr>
      </a:lvl6pPr>
      <a:lvl7pPr marL="14265999" indent="-1097385" algn="l" defTabSz="4389538" rtl="0" eaLnBrk="1" latinLnBrk="0" hangingPunct="1">
        <a:lnSpc>
          <a:spcPct val="90000"/>
        </a:lnSpc>
        <a:spcBef>
          <a:spcPts val="2400"/>
        </a:spcBef>
        <a:buFont typeface="Arial" panose="020B0604020202020204" pitchFamily="34" charset="0"/>
        <a:buChar char="•"/>
        <a:defRPr sz="8641" kern="1200">
          <a:solidFill>
            <a:schemeClr val="tx1"/>
          </a:solidFill>
          <a:latin typeface="+mn-lt"/>
          <a:ea typeface="+mn-ea"/>
          <a:cs typeface="+mn-cs"/>
        </a:defRPr>
      </a:lvl7pPr>
      <a:lvl8pPr marL="16460768" indent="-1097385" algn="l" defTabSz="4389538" rtl="0" eaLnBrk="1" latinLnBrk="0" hangingPunct="1">
        <a:lnSpc>
          <a:spcPct val="90000"/>
        </a:lnSpc>
        <a:spcBef>
          <a:spcPts val="2400"/>
        </a:spcBef>
        <a:buFont typeface="Arial" panose="020B0604020202020204" pitchFamily="34" charset="0"/>
        <a:buChar char="•"/>
        <a:defRPr sz="8641" kern="1200">
          <a:solidFill>
            <a:schemeClr val="tx1"/>
          </a:solidFill>
          <a:latin typeface="+mn-lt"/>
          <a:ea typeface="+mn-ea"/>
          <a:cs typeface="+mn-cs"/>
        </a:defRPr>
      </a:lvl8pPr>
      <a:lvl9pPr marL="18655537" indent="-1097385" algn="l" defTabSz="4389538" rtl="0" eaLnBrk="1" latinLnBrk="0" hangingPunct="1">
        <a:lnSpc>
          <a:spcPct val="90000"/>
        </a:lnSpc>
        <a:spcBef>
          <a:spcPts val="2400"/>
        </a:spcBef>
        <a:buFont typeface="Arial" panose="020B0604020202020204" pitchFamily="34" charset="0"/>
        <a:buChar char="•"/>
        <a:defRPr sz="8641" kern="1200">
          <a:solidFill>
            <a:schemeClr val="tx1"/>
          </a:solidFill>
          <a:latin typeface="+mn-lt"/>
          <a:ea typeface="+mn-ea"/>
          <a:cs typeface="+mn-cs"/>
        </a:defRPr>
      </a:lvl9pPr>
    </p:bodyStyle>
    <p:otherStyle>
      <a:defPPr>
        <a:defRPr lang="en-US"/>
      </a:defPPr>
      <a:lvl1pPr marL="0" algn="l" defTabSz="4389538" rtl="0" eaLnBrk="1" latinLnBrk="0" hangingPunct="1">
        <a:defRPr sz="8641" kern="1200">
          <a:solidFill>
            <a:schemeClr val="tx1"/>
          </a:solidFill>
          <a:latin typeface="+mn-lt"/>
          <a:ea typeface="+mn-ea"/>
          <a:cs typeface="+mn-cs"/>
        </a:defRPr>
      </a:lvl1pPr>
      <a:lvl2pPr marL="2194769" algn="l" defTabSz="4389538" rtl="0" eaLnBrk="1" latinLnBrk="0" hangingPunct="1">
        <a:defRPr sz="8641" kern="1200">
          <a:solidFill>
            <a:schemeClr val="tx1"/>
          </a:solidFill>
          <a:latin typeface="+mn-lt"/>
          <a:ea typeface="+mn-ea"/>
          <a:cs typeface="+mn-cs"/>
        </a:defRPr>
      </a:lvl2pPr>
      <a:lvl3pPr marL="4389538" algn="l" defTabSz="4389538" rtl="0" eaLnBrk="1" latinLnBrk="0" hangingPunct="1">
        <a:defRPr sz="8641" kern="1200">
          <a:solidFill>
            <a:schemeClr val="tx1"/>
          </a:solidFill>
          <a:latin typeface="+mn-lt"/>
          <a:ea typeface="+mn-ea"/>
          <a:cs typeface="+mn-cs"/>
        </a:defRPr>
      </a:lvl3pPr>
      <a:lvl4pPr marL="6584307" algn="l" defTabSz="4389538" rtl="0" eaLnBrk="1" latinLnBrk="0" hangingPunct="1">
        <a:defRPr sz="8641" kern="1200">
          <a:solidFill>
            <a:schemeClr val="tx1"/>
          </a:solidFill>
          <a:latin typeface="+mn-lt"/>
          <a:ea typeface="+mn-ea"/>
          <a:cs typeface="+mn-cs"/>
        </a:defRPr>
      </a:lvl4pPr>
      <a:lvl5pPr marL="8779076" algn="l" defTabSz="4389538" rtl="0" eaLnBrk="1" latinLnBrk="0" hangingPunct="1">
        <a:defRPr sz="8641" kern="1200">
          <a:solidFill>
            <a:schemeClr val="tx1"/>
          </a:solidFill>
          <a:latin typeface="+mn-lt"/>
          <a:ea typeface="+mn-ea"/>
          <a:cs typeface="+mn-cs"/>
        </a:defRPr>
      </a:lvl5pPr>
      <a:lvl6pPr marL="10973845" algn="l" defTabSz="4389538" rtl="0" eaLnBrk="1" latinLnBrk="0" hangingPunct="1">
        <a:defRPr sz="8641" kern="1200">
          <a:solidFill>
            <a:schemeClr val="tx1"/>
          </a:solidFill>
          <a:latin typeface="+mn-lt"/>
          <a:ea typeface="+mn-ea"/>
          <a:cs typeface="+mn-cs"/>
        </a:defRPr>
      </a:lvl6pPr>
      <a:lvl7pPr marL="13168614" algn="l" defTabSz="4389538" rtl="0" eaLnBrk="1" latinLnBrk="0" hangingPunct="1">
        <a:defRPr sz="8641" kern="1200">
          <a:solidFill>
            <a:schemeClr val="tx1"/>
          </a:solidFill>
          <a:latin typeface="+mn-lt"/>
          <a:ea typeface="+mn-ea"/>
          <a:cs typeface="+mn-cs"/>
        </a:defRPr>
      </a:lvl7pPr>
      <a:lvl8pPr marL="15363383" algn="l" defTabSz="4389538" rtl="0" eaLnBrk="1" latinLnBrk="0" hangingPunct="1">
        <a:defRPr sz="8641" kern="1200">
          <a:solidFill>
            <a:schemeClr val="tx1"/>
          </a:solidFill>
          <a:latin typeface="+mn-lt"/>
          <a:ea typeface="+mn-ea"/>
          <a:cs typeface="+mn-cs"/>
        </a:defRPr>
      </a:lvl8pPr>
      <a:lvl9pPr marL="17558152" algn="l" defTabSz="4389538" rtl="0" eaLnBrk="1" latinLnBrk="0" hangingPunct="1">
        <a:defRPr sz="86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image" Target="../media/image1.png"/><Relationship Id="rId21" Type="http://schemas.openxmlformats.org/officeDocument/2006/relationships/hyperlink" Target="https://www.ncbi.nlm.nih.gov/nuccore/NC_045512.2?report=fasta" TargetMode="External"/><Relationship Id="rId7" Type="http://schemas.openxmlformats.org/officeDocument/2006/relationships/image" Target="../media/image5.jpeg"/><Relationship Id="rId12" Type="http://schemas.openxmlformats.org/officeDocument/2006/relationships/image" Target="../media/image9.png"/><Relationship Id="rId17" Type="http://schemas.openxmlformats.org/officeDocument/2006/relationships/hyperlink" Target="https://apps.who.int/iris/bitstream/handle/10665/331329/WHO-COVID-19-laboratory-2020.4-" TargetMode="External"/><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hyperlink" Target="https://nextstrain.org/" TargetMode="Externa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hyperlink" Target="http://dnacalculator.pythonanywhere.com/" TargetMode="External"/><Relationship Id="rId19" Type="http://schemas.openxmlformats.org/officeDocument/2006/relationships/hyperlink" Target="https://www.ebi.ac.uk/Tools/msa/clustalo/" TargetMode="Externa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Shape 57"/>
          <p:cNvSpPr txBox="1"/>
          <p:nvPr/>
        </p:nvSpPr>
        <p:spPr>
          <a:xfrm>
            <a:off x="184808" y="4614298"/>
            <a:ext cx="12825721" cy="5691376"/>
          </a:xfrm>
          <a:prstGeom prst="rect">
            <a:avLst/>
          </a:prstGeom>
          <a:solidFill>
            <a:schemeClr val="bg1"/>
          </a:solidFill>
          <a:ln w="76200">
            <a:solidFill>
              <a:schemeClr val="accent5">
                <a:lumMod val="75000"/>
              </a:schemeClr>
            </a:solidFill>
          </a:ln>
        </p:spPr>
        <p:txBody>
          <a:bodyPr lIns="438840" tIns="438840" rIns="438840" bIns="438840" anchor="t" anchorCtr="0">
            <a:noAutofit/>
          </a:bodyPr>
          <a:lstStyle/>
          <a:p>
            <a:pPr marL="457200" indent="-45720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Reverse transcription- quantitative polymerase chain reaction (</a:t>
            </a:r>
            <a:r>
              <a:rPr lang="en-US" sz="3000" dirty="0">
                <a:latin typeface="Times New Roman" panose="02020603050405020304" pitchFamily="18" charset="0"/>
                <a:ea typeface="Calibri" panose="020F0502020204030204" pitchFamily="34" charset="0"/>
                <a:cs typeface="Times New Roman" panose="02020603050405020304" pitchFamily="18" charset="0"/>
              </a:rPr>
              <a:t>RT-qPCR) is a common test used in COVID-19 detection. </a:t>
            </a:r>
          </a:p>
          <a:p>
            <a:pPr marL="457200" indent="-457200" algn="just">
              <a:buFont typeface="Arial" panose="020B0604020202020204" pitchFamily="34" charset="0"/>
              <a:buChar char="•"/>
            </a:pPr>
            <a:r>
              <a:rPr lang="en-US" sz="3000" dirty="0">
                <a:latin typeface="Times New Roman" panose="02020603050405020304" pitchFamily="18" charset="0"/>
                <a:ea typeface="Calibri" panose="020F0502020204030204" pitchFamily="34" charset="0"/>
                <a:cs typeface="Times New Roman" panose="02020603050405020304" pitchFamily="18" charset="0"/>
              </a:rPr>
              <a:t> This project was designed to look for weaknesses in this detection method. We studied the forward and reverse primers and probes recommended by CDC to determine if the primers may be compromised by mutations.  </a:t>
            </a:r>
          </a:p>
          <a:p>
            <a:pPr marL="457200" indent="-457200" algn="just">
              <a:buFont typeface="Arial" panose="020B0604020202020204" pitchFamily="34" charset="0"/>
              <a:buChar char="•"/>
            </a:pPr>
            <a:r>
              <a:rPr lang="en-US" sz="3000" dirty="0">
                <a:latin typeface="Times New Roman" panose="02020603050405020304" pitchFamily="18" charset="0"/>
                <a:ea typeface="Calibri" panose="020F0502020204030204" pitchFamily="34" charset="0"/>
                <a:cs typeface="Times New Roman" panose="02020603050405020304" pitchFamily="18" charset="0"/>
              </a:rPr>
              <a:t>We ordered primers containing impactful common mutations to run RT-PCR for the detection of synthetic SARS-CoV-2 RNA. This was done to see if primer mismatches affect the efficacy of RT-qPCR and RT-PCR+PAGE detection. </a:t>
            </a:r>
          </a:p>
          <a:p>
            <a:pPr marL="457200" indent="-45720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We also developed a teaching laboratory  for biochemistry students.</a:t>
            </a:r>
            <a:endParaRPr lang="en" sz="3000" b="1" dirty="0">
              <a:cs typeface="Arial" panose="020B0604020202020204" pitchFamily="34" charset="0"/>
            </a:endParaRPr>
          </a:p>
          <a:p>
            <a:pPr lvl="0" algn="ctr"/>
            <a:endParaRPr lang="en" sz="3000" b="1" dirty="0">
              <a:cs typeface="Arial" panose="020B0604020202020204" pitchFamily="34" charset="0"/>
            </a:endParaRPr>
          </a:p>
          <a:p>
            <a:pPr lvl="0" algn="ctr"/>
            <a:endParaRPr lang="en" sz="3000" b="1" dirty="0">
              <a:cs typeface="Arial" panose="020B0604020202020204" pitchFamily="34" charset="0"/>
            </a:endParaRPr>
          </a:p>
          <a:p>
            <a:pPr lvl="0" algn="ctr"/>
            <a:endParaRPr lang="en" sz="3000" b="1" dirty="0">
              <a:cs typeface="Arial" panose="020B0604020202020204" pitchFamily="34" charset="0"/>
            </a:endParaRPr>
          </a:p>
          <a:p>
            <a:pPr lvl="0" algn="ctr"/>
            <a:endParaRPr lang="en" sz="3000" b="1" dirty="0">
              <a:cs typeface="Arial" panose="020B0604020202020204" pitchFamily="34" charset="0"/>
            </a:endParaRPr>
          </a:p>
          <a:p>
            <a:pPr lvl="0" algn="ctr"/>
            <a:endParaRPr lang="en" sz="3000" b="1" dirty="0">
              <a:cs typeface="Arial" panose="020B0604020202020204" pitchFamily="34" charset="0"/>
            </a:endParaRPr>
          </a:p>
          <a:p>
            <a:pPr lvl="0" algn="ctr"/>
            <a:endParaRPr lang="en" sz="3000" b="1" dirty="0">
              <a:cs typeface="Arial" panose="020B0604020202020204" pitchFamily="34" charset="0"/>
            </a:endParaRPr>
          </a:p>
          <a:p>
            <a:pPr lvl="0" algn="ctr"/>
            <a:endParaRPr lang="en" sz="3000" b="1" dirty="0">
              <a:cs typeface="Arial" panose="020B0604020202020204" pitchFamily="34" charset="0"/>
            </a:endParaRPr>
          </a:p>
          <a:p>
            <a:pPr lvl="0" algn="ctr"/>
            <a:endParaRPr lang="en" sz="3000" b="1" dirty="0">
              <a:cs typeface="Arial" panose="020B0604020202020204" pitchFamily="34" charset="0"/>
            </a:endParaRPr>
          </a:p>
          <a:p>
            <a:pPr lvl="0" algn="ctr"/>
            <a:endParaRPr lang="en" sz="3000" b="1" dirty="0">
              <a:cs typeface="Arial" panose="020B0604020202020204" pitchFamily="34" charset="0"/>
            </a:endParaRPr>
          </a:p>
          <a:p>
            <a:pPr lvl="0" algn="ctr"/>
            <a:endParaRPr lang="en" sz="3000" b="1" dirty="0">
              <a:cs typeface="Arial" panose="020B0604020202020204" pitchFamily="34" charset="0"/>
            </a:endParaRPr>
          </a:p>
          <a:p>
            <a:pPr lvl="0" algn="ctr"/>
            <a:endParaRPr lang="en" sz="3000" b="1" dirty="0">
              <a:cs typeface="Arial" panose="020B0604020202020204" pitchFamily="34" charset="0"/>
            </a:endParaRPr>
          </a:p>
          <a:p>
            <a:pPr lvl="0" algn="ctr"/>
            <a:endParaRPr lang="en" sz="3000" b="1" dirty="0">
              <a:cs typeface="Arial" panose="020B0604020202020204" pitchFamily="34" charset="0"/>
            </a:endParaRPr>
          </a:p>
          <a:p>
            <a:pPr lvl="0" algn="ctr"/>
            <a:endParaRPr lang="en" sz="3000" b="1" dirty="0">
              <a:cs typeface="Arial" panose="020B0604020202020204" pitchFamily="34" charset="0"/>
            </a:endParaRPr>
          </a:p>
          <a:p>
            <a:pPr lvl="0" algn="ctr"/>
            <a:endParaRPr lang="en" sz="3000" b="1" dirty="0">
              <a:cs typeface="Arial" panose="020B0604020202020204" pitchFamily="34" charset="0"/>
            </a:endParaRPr>
          </a:p>
          <a:p>
            <a:pPr lvl="0" algn="just"/>
            <a:endParaRPr lang="en" sz="3000" b="1" dirty="0">
              <a:cs typeface="Arial" panose="020B0604020202020204" pitchFamily="34" charset="0"/>
            </a:endParaRPr>
          </a:p>
          <a:p>
            <a:pPr lvl="0" algn="just"/>
            <a:endParaRPr lang="en" sz="3000" b="1" dirty="0">
              <a:cs typeface="Arial" panose="020B0604020202020204" pitchFamily="34" charset="0"/>
            </a:endParaRPr>
          </a:p>
          <a:p>
            <a:pPr lvl="0" algn="ctr"/>
            <a:endParaRPr lang="en" sz="3000" dirty="0">
              <a:cs typeface="Arial" panose="020B0604020202020204" pitchFamily="34" charset="0"/>
            </a:endParaRPr>
          </a:p>
          <a:p>
            <a:pPr lvl="0" algn="ctr"/>
            <a:endParaRPr lang="en" sz="3000" b="1" dirty="0">
              <a:cs typeface="Arial" panose="020B0604020202020204" pitchFamily="34" charset="0"/>
            </a:endParaRPr>
          </a:p>
          <a:p>
            <a:pPr lvl="0"/>
            <a:endParaRPr lang="en" sz="3000" b="1" dirty="0">
              <a:cs typeface="Arial" panose="020B0604020202020204" pitchFamily="34" charset="0"/>
            </a:endParaRPr>
          </a:p>
        </p:txBody>
      </p:sp>
      <p:sp>
        <p:nvSpPr>
          <p:cNvPr id="2" name="Rectangle 1">
            <a:extLst>
              <a:ext uri="{FF2B5EF4-FFF2-40B4-BE49-F238E27FC236}">
                <a16:creationId xmlns:a16="http://schemas.microsoft.com/office/drawing/2014/main" id="{184382B7-68BD-42C3-9B6F-59E66C0F03A7}"/>
              </a:ext>
            </a:extLst>
          </p:cNvPr>
          <p:cNvSpPr/>
          <p:nvPr/>
        </p:nvSpPr>
        <p:spPr>
          <a:xfrm>
            <a:off x="183164" y="143532"/>
            <a:ext cx="43502071" cy="3472644"/>
          </a:xfrm>
          <a:prstGeom prst="rect">
            <a:avLst/>
          </a:prstGeom>
          <a:solidFill>
            <a:schemeClr val="accent6">
              <a:lumMod val="75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bg1"/>
                </a:solidFill>
              </a:rPr>
              <a:t> </a:t>
            </a:r>
            <a:r>
              <a:rPr lang="en-US" sz="9600" dirty="0">
                <a:latin typeface="Calibri" panose="020F0502020204030204" pitchFamily="34" charset="0"/>
                <a:ea typeface="Calibri" panose="020F0502020204030204" pitchFamily="34" charset="0"/>
                <a:cs typeface="Times New Roman" panose="02020603050405020304" pitchFamily="18" charset="0"/>
              </a:rPr>
              <a:t>Improving SARS-CoV-2 Detection Methods </a:t>
            </a:r>
            <a:br>
              <a:rPr lang="en-US" sz="4000" b="1" dirty="0">
                <a:solidFill>
                  <a:schemeClr val="bg1"/>
                </a:solidFill>
              </a:rPr>
            </a:br>
            <a:r>
              <a:rPr lang="en-US" sz="4000" b="1" dirty="0">
                <a:solidFill>
                  <a:schemeClr val="bg1"/>
                </a:solidFill>
              </a:rPr>
              <a:t> </a:t>
            </a:r>
            <a:r>
              <a:rPr lang="en-US" sz="5400" b="1" dirty="0">
                <a:solidFill>
                  <a:schemeClr val="bg1"/>
                </a:solidFill>
              </a:rPr>
              <a:t>Angela Wu, Vikrant Jandev, Julia Koeppe, Nicholas Sard, Kestutis Bendinskas </a:t>
            </a:r>
          </a:p>
          <a:p>
            <a:pPr algn="ctr"/>
            <a:r>
              <a:rPr lang="en-US" sz="5400" b="1" dirty="0">
                <a:solidFill>
                  <a:schemeClr val="bg1"/>
                </a:solidFill>
              </a:rPr>
              <a:t>Departments of Chemistry and Biological Sciences, SUNY  Oswego, NY</a:t>
            </a:r>
            <a:endParaRPr lang="en-US" sz="5400" dirty="0"/>
          </a:p>
        </p:txBody>
      </p:sp>
      <p:sp>
        <p:nvSpPr>
          <p:cNvPr id="17" name="Rectangle 16"/>
          <p:cNvSpPr/>
          <p:nvPr/>
        </p:nvSpPr>
        <p:spPr>
          <a:xfrm>
            <a:off x="14605779" y="7964573"/>
            <a:ext cx="18312621" cy="7241213"/>
          </a:xfrm>
          <a:prstGeom prst="rect">
            <a:avLst/>
          </a:prstGeom>
        </p:spPr>
        <p:txBody>
          <a:bodyPr wrap="square">
            <a:spAutoFit/>
          </a:bodyPr>
          <a:lstStyle/>
          <a:p>
            <a:pPr marL="823039" indent="-823039">
              <a:buFont typeface="Arial" panose="020B0604020202020204" pitchFamily="34" charset="0"/>
              <a:buChar char="•"/>
            </a:pPr>
            <a:endParaRPr lang="en-US" sz="46455" dirty="0">
              <a:solidFill>
                <a:schemeClr val="dk1"/>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3"/>
          <a:stretch>
            <a:fillRect/>
          </a:stretch>
        </p:blipFill>
        <p:spPr>
          <a:xfrm>
            <a:off x="315600" y="53874"/>
            <a:ext cx="10031558" cy="3488687"/>
          </a:xfrm>
          <a:prstGeom prst="rect">
            <a:avLst/>
          </a:prstGeom>
        </p:spPr>
      </p:pic>
      <p:pic>
        <p:nvPicPr>
          <p:cNvPr id="4" name="Picture 3" descr="Icon&#10;&#10;Description automatically generated">
            <a:extLst>
              <a:ext uri="{FF2B5EF4-FFF2-40B4-BE49-F238E27FC236}">
                <a16:creationId xmlns:a16="http://schemas.microsoft.com/office/drawing/2014/main" id="{25F5342F-F581-4C63-869E-613AB610CF0B}"/>
              </a:ext>
            </a:extLst>
          </p:cNvPr>
          <p:cNvPicPr>
            <a:picLocks noChangeAspect="1"/>
          </p:cNvPicPr>
          <p:nvPr/>
        </p:nvPicPr>
        <p:blipFill>
          <a:blip r:embed="rId4"/>
          <a:stretch>
            <a:fillRect/>
          </a:stretch>
        </p:blipFill>
        <p:spPr>
          <a:xfrm>
            <a:off x="34070819" y="143532"/>
            <a:ext cx="3815602" cy="3423272"/>
          </a:xfrm>
          <a:prstGeom prst="rect">
            <a:avLst/>
          </a:prstGeom>
        </p:spPr>
      </p:pic>
      <p:pic>
        <p:nvPicPr>
          <p:cNvPr id="5" name="Picture 4">
            <a:extLst>
              <a:ext uri="{FF2B5EF4-FFF2-40B4-BE49-F238E27FC236}">
                <a16:creationId xmlns:a16="http://schemas.microsoft.com/office/drawing/2014/main" id="{F64ECB87-2324-4913-A73B-2FB94455DB32}"/>
              </a:ext>
            </a:extLst>
          </p:cNvPr>
          <p:cNvPicPr>
            <a:picLocks noChangeAspect="1"/>
          </p:cNvPicPr>
          <p:nvPr/>
        </p:nvPicPr>
        <p:blipFill>
          <a:blip r:embed="rId5"/>
          <a:stretch>
            <a:fillRect/>
          </a:stretch>
        </p:blipFill>
        <p:spPr>
          <a:xfrm>
            <a:off x="38665852" y="395029"/>
            <a:ext cx="4254684" cy="2972820"/>
          </a:xfrm>
          <a:prstGeom prst="rect">
            <a:avLst/>
          </a:prstGeom>
        </p:spPr>
      </p:pic>
      <p:pic>
        <p:nvPicPr>
          <p:cNvPr id="12" name="Picture 11">
            <a:extLst>
              <a:ext uri="{FF2B5EF4-FFF2-40B4-BE49-F238E27FC236}">
                <a16:creationId xmlns:a16="http://schemas.microsoft.com/office/drawing/2014/main" id="{1FF2F9B3-6398-AD4A-B008-40992853CE95}"/>
              </a:ext>
            </a:extLst>
          </p:cNvPr>
          <p:cNvPicPr/>
          <p:nvPr/>
        </p:nvPicPr>
        <p:blipFill rotWithShape="1">
          <a:blip r:embed="rId6">
            <a:extLst>
              <a:ext uri="{28A0092B-C50C-407E-A947-70E740481C1C}">
                <a14:useLocalDpi xmlns:a14="http://schemas.microsoft.com/office/drawing/2010/main" val="0"/>
              </a:ext>
            </a:extLst>
          </a:blip>
          <a:srcRect t="5468" r="22241" b="57257"/>
          <a:stretch/>
        </p:blipFill>
        <p:spPr bwMode="auto">
          <a:xfrm>
            <a:off x="13283225" y="26471720"/>
            <a:ext cx="9094374" cy="6093091"/>
          </a:xfrm>
          <a:prstGeom prst="rect">
            <a:avLst/>
          </a:prstGeom>
          <a:noFill/>
          <a:ln>
            <a:noFill/>
          </a:ln>
          <a:extLst>
            <a:ext uri="{53640926-AAD7-44D8-BBD7-CCE9431645EC}">
              <a14:shadowObscured xmlns:a14="http://schemas.microsoft.com/office/drawing/2010/main"/>
            </a:ext>
          </a:extLst>
        </p:spPr>
      </p:pic>
      <p:pic>
        <p:nvPicPr>
          <p:cNvPr id="14" name="Picture 13" descr="A picture containing text, indoor, computer, keyboard&#10;&#10;Description automatically generated">
            <a:extLst>
              <a:ext uri="{FF2B5EF4-FFF2-40B4-BE49-F238E27FC236}">
                <a16:creationId xmlns:a16="http://schemas.microsoft.com/office/drawing/2014/main" id="{F2A6630B-72F1-2543-9C63-69F5ECB488FF}"/>
              </a:ext>
            </a:extLst>
          </p:cNvPr>
          <p:cNvPicPr>
            <a:picLocks noChangeAspect="1"/>
          </p:cNvPicPr>
          <p:nvPr/>
        </p:nvPicPr>
        <p:blipFill rotWithShape="1">
          <a:blip r:embed="rId7"/>
          <a:srcRect r="5938"/>
          <a:stretch/>
        </p:blipFill>
        <p:spPr>
          <a:xfrm rot="5400000">
            <a:off x="7498189" y="19940014"/>
            <a:ext cx="5220784" cy="5929509"/>
          </a:xfrm>
          <a:prstGeom prst="rect">
            <a:avLst/>
          </a:prstGeom>
        </p:spPr>
      </p:pic>
      <p:sp>
        <p:nvSpPr>
          <p:cNvPr id="10" name="TextBox 9">
            <a:extLst>
              <a:ext uri="{FF2B5EF4-FFF2-40B4-BE49-F238E27FC236}">
                <a16:creationId xmlns:a16="http://schemas.microsoft.com/office/drawing/2014/main" id="{DA4127C1-4D6D-4F4E-AA1E-5D63AEE90967}"/>
              </a:ext>
            </a:extLst>
          </p:cNvPr>
          <p:cNvSpPr txBox="1"/>
          <p:nvPr/>
        </p:nvSpPr>
        <p:spPr>
          <a:xfrm>
            <a:off x="13392005" y="11154377"/>
            <a:ext cx="8899940" cy="553998"/>
          </a:xfrm>
          <a:prstGeom prst="rect">
            <a:avLst/>
          </a:prstGeom>
          <a:noFill/>
          <a:ln w="28575">
            <a:solidFill>
              <a:schemeClr val="tx1"/>
            </a:solidFill>
          </a:ln>
        </p:spPr>
        <p:txBody>
          <a:bodyPr wrap="square" rtlCol="0">
            <a:spAutoFit/>
          </a:bodyPr>
          <a:lstStyle/>
          <a:p>
            <a:r>
              <a:rPr lang="en-US" sz="3000" dirty="0"/>
              <a:t>Figure 1- Phylogenetic tree of coronaviruses</a:t>
            </a:r>
          </a:p>
        </p:txBody>
      </p:sp>
      <p:sp>
        <p:nvSpPr>
          <p:cNvPr id="30" name="TextBox 29">
            <a:extLst>
              <a:ext uri="{FF2B5EF4-FFF2-40B4-BE49-F238E27FC236}">
                <a16:creationId xmlns:a16="http://schemas.microsoft.com/office/drawing/2014/main" id="{60398921-563F-4D7C-A9E5-D7F4F73FCF43}"/>
              </a:ext>
            </a:extLst>
          </p:cNvPr>
          <p:cNvSpPr txBox="1"/>
          <p:nvPr/>
        </p:nvSpPr>
        <p:spPr>
          <a:xfrm>
            <a:off x="22648371" y="10940151"/>
            <a:ext cx="9192344" cy="1015663"/>
          </a:xfrm>
          <a:prstGeom prst="rect">
            <a:avLst/>
          </a:prstGeom>
          <a:noFill/>
          <a:ln w="28575">
            <a:solidFill>
              <a:schemeClr val="tx1"/>
            </a:solidFill>
          </a:ln>
        </p:spPr>
        <p:txBody>
          <a:bodyPr wrap="square" rtlCol="0">
            <a:spAutoFit/>
          </a:bodyPr>
          <a:lstStyle/>
          <a:p>
            <a:r>
              <a:rPr lang="en-US" sz="3000" dirty="0"/>
              <a:t>Figure 2- Phylogenetic tree for mutations and evolution of SARS CoV-2</a:t>
            </a:r>
          </a:p>
        </p:txBody>
      </p:sp>
      <p:pic>
        <p:nvPicPr>
          <p:cNvPr id="31" name="Content Placeholder 5" descr="Diagram&#10;&#10;Description automatically generated">
            <a:extLst>
              <a:ext uri="{FF2B5EF4-FFF2-40B4-BE49-F238E27FC236}">
                <a16:creationId xmlns:a16="http://schemas.microsoft.com/office/drawing/2014/main" id="{B119147F-9721-4D86-B7ED-C25FA101E40E}"/>
              </a:ext>
            </a:extLst>
          </p:cNvPr>
          <p:cNvPicPr>
            <a:picLocks noChangeAspect="1"/>
          </p:cNvPicPr>
          <p:nvPr/>
        </p:nvPicPr>
        <p:blipFill>
          <a:blip r:embed="rId8"/>
          <a:stretch>
            <a:fillRect/>
          </a:stretch>
        </p:blipFill>
        <p:spPr>
          <a:xfrm>
            <a:off x="13392005" y="5264776"/>
            <a:ext cx="8553595" cy="5626316"/>
          </a:xfrm>
          <a:prstGeom prst="rect">
            <a:avLst/>
          </a:prstGeom>
        </p:spPr>
      </p:pic>
      <p:sp>
        <p:nvSpPr>
          <p:cNvPr id="32" name="TextBox 31">
            <a:extLst>
              <a:ext uri="{FF2B5EF4-FFF2-40B4-BE49-F238E27FC236}">
                <a16:creationId xmlns:a16="http://schemas.microsoft.com/office/drawing/2014/main" id="{0F16F979-022A-45CD-8A2A-D92B78F0F00E}"/>
              </a:ext>
            </a:extLst>
          </p:cNvPr>
          <p:cNvSpPr txBox="1"/>
          <p:nvPr/>
        </p:nvSpPr>
        <p:spPr>
          <a:xfrm>
            <a:off x="13627960" y="5173249"/>
            <a:ext cx="1648887"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Sars-Cov-2</a:t>
            </a:r>
          </a:p>
          <a:p>
            <a:r>
              <a:rPr lang="en-US" dirty="0">
                <a:latin typeface="Times New Roman" panose="02020603050405020304" pitchFamily="18" charset="0"/>
                <a:cs typeface="Times New Roman" panose="02020603050405020304" pitchFamily="18" charset="0"/>
              </a:rPr>
              <a:t>2-Sars Tor2</a:t>
            </a:r>
          </a:p>
          <a:p>
            <a:r>
              <a:rPr lang="en-US" dirty="0">
                <a:latin typeface="Times New Roman" panose="02020603050405020304" pitchFamily="18" charset="0"/>
                <a:cs typeface="Times New Roman" panose="02020603050405020304" pitchFamily="18" charset="0"/>
              </a:rPr>
              <a:t>3-Bat </a:t>
            </a:r>
            <a:r>
              <a:rPr lang="en-US" dirty="0" err="1">
                <a:latin typeface="Times New Roman" panose="02020603050405020304" pitchFamily="18" charset="0"/>
                <a:cs typeface="Times New Roman" panose="02020603050405020304" pitchFamily="18" charset="0"/>
              </a:rPr>
              <a:t>CoV</a:t>
            </a:r>
            <a:endParaRPr lang="en-US"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0C405BF3-69D9-4DD4-8BA4-7CBBAAC27B83}"/>
              </a:ext>
            </a:extLst>
          </p:cNvPr>
          <p:cNvPicPr>
            <a:picLocks noChangeAspect="1"/>
          </p:cNvPicPr>
          <p:nvPr/>
        </p:nvPicPr>
        <p:blipFill>
          <a:blip r:embed="rId9"/>
          <a:stretch>
            <a:fillRect/>
          </a:stretch>
        </p:blipFill>
        <p:spPr>
          <a:xfrm>
            <a:off x="22648369" y="5088457"/>
            <a:ext cx="9339178" cy="5772930"/>
          </a:xfrm>
          <a:prstGeom prst="rect">
            <a:avLst/>
          </a:prstGeom>
        </p:spPr>
      </p:pic>
      <p:sp>
        <p:nvSpPr>
          <p:cNvPr id="67" name="TextBox 66">
            <a:extLst>
              <a:ext uri="{FF2B5EF4-FFF2-40B4-BE49-F238E27FC236}">
                <a16:creationId xmlns:a16="http://schemas.microsoft.com/office/drawing/2014/main" id="{7EF17D32-5762-4F2A-9A4B-41D64E6BCBCC}"/>
              </a:ext>
            </a:extLst>
          </p:cNvPr>
          <p:cNvSpPr txBox="1"/>
          <p:nvPr/>
        </p:nvSpPr>
        <p:spPr>
          <a:xfrm>
            <a:off x="31987548" y="8961444"/>
            <a:ext cx="11903652" cy="1292662"/>
          </a:xfrm>
          <a:prstGeom prst="rect">
            <a:avLst/>
          </a:prstGeom>
          <a:noFill/>
        </p:spPr>
        <p:txBody>
          <a:bodyPr wrap="square" rtlCol="0">
            <a:spAutoFit/>
          </a:bodyPr>
          <a:lstStyle/>
          <a:p>
            <a:r>
              <a:rPr lang="en-US" sz="3000" dirty="0"/>
              <a:t>Note: Visit </a:t>
            </a:r>
            <a:r>
              <a:rPr lang="en-US" sz="3000" dirty="0">
                <a:hlinkClick r:id="rId10"/>
              </a:rPr>
              <a:t>http://dnacalculator.pythonanywhere.com/</a:t>
            </a:r>
            <a:r>
              <a:rPr lang="en-US" sz="3000" dirty="0"/>
              <a:t> for thermodynamic calculations </a:t>
            </a:r>
          </a:p>
          <a:p>
            <a:endParaRPr lang="en-US" dirty="0"/>
          </a:p>
        </p:txBody>
      </p:sp>
      <p:pic>
        <p:nvPicPr>
          <p:cNvPr id="71" name="Picture 70">
            <a:extLst>
              <a:ext uri="{FF2B5EF4-FFF2-40B4-BE49-F238E27FC236}">
                <a16:creationId xmlns:a16="http://schemas.microsoft.com/office/drawing/2014/main" id="{F9573693-B81F-4BC9-87CF-C32BFDE64143}"/>
              </a:ext>
            </a:extLst>
          </p:cNvPr>
          <p:cNvPicPr>
            <a:picLocks noChangeAspect="1"/>
          </p:cNvPicPr>
          <p:nvPr/>
        </p:nvPicPr>
        <p:blipFill>
          <a:blip r:embed="rId11"/>
          <a:stretch>
            <a:fillRect/>
          </a:stretch>
        </p:blipFill>
        <p:spPr>
          <a:xfrm>
            <a:off x="31943493" y="4493686"/>
            <a:ext cx="11645393" cy="4411151"/>
          </a:xfrm>
          <a:prstGeom prst="rect">
            <a:avLst/>
          </a:prstGeom>
        </p:spPr>
      </p:pic>
      <p:pic>
        <p:nvPicPr>
          <p:cNvPr id="76" name="Content Placeholder 3" descr="Graphical user interface, chart&#10;&#10;Description automatically generated">
            <a:extLst>
              <a:ext uri="{FF2B5EF4-FFF2-40B4-BE49-F238E27FC236}">
                <a16:creationId xmlns:a16="http://schemas.microsoft.com/office/drawing/2014/main" id="{FD4EB5F2-898D-4365-B336-9588BD44D49C}"/>
              </a:ext>
            </a:extLst>
          </p:cNvPr>
          <p:cNvPicPr>
            <a:picLocks/>
          </p:cNvPicPr>
          <p:nvPr/>
        </p:nvPicPr>
        <p:blipFill rotWithShape="1">
          <a:blip r:embed="rId12">
            <a:extLst>
              <a:ext uri="{28A0092B-C50C-407E-A947-70E740481C1C}">
                <a14:useLocalDpi xmlns:a14="http://schemas.microsoft.com/office/drawing/2010/main" val="0"/>
              </a:ext>
            </a:extLst>
          </a:blip>
          <a:srcRect l="3349" r="5477"/>
          <a:stretch/>
        </p:blipFill>
        <p:spPr>
          <a:xfrm>
            <a:off x="22535248" y="12012484"/>
            <a:ext cx="9471562" cy="4533973"/>
          </a:xfrm>
          <a:prstGeom prst="rect">
            <a:avLst/>
          </a:prstGeom>
        </p:spPr>
      </p:pic>
      <p:pic>
        <p:nvPicPr>
          <p:cNvPr id="77" name="Picture 76" descr="Chart&#10;&#10;Description automatically generated">
            <a:extLst>
              <a:ext uri="{FF2B5EF4-FFF2-40B4-BE49-F238E27FC236}">
                <a16:creationId xmlns:a16="http://schemas.microsoft.com/office/drawing/2014/main" id="{364D5D73-9A9D-4E78-B748-74CC5535CFC5}"/>
              </a:ext>
            </a:extLst>
          </p:cNvPr>
          <p:cNvPicPr/>
          <p:nvPr/>
        </p:nvPicPr>
        <p:blipFill rotWithShape="1">
          <a:blip r:embed="rId13">
            <a:extLst>
              <a:ext uri="{28A0092B-C50C-407E-A947-70E740481C1C}">
                <a14:useLocalDpi xmlns:a14="http://schemas.microsoft.com/office/drawing/2010/main" val="0"/>
              </a:ext>
            </a:extLst>
          </a:blip>
          <a:srcRect r="4496"/>
          <a:stretch/>
        </p:blipFill>
        <p:spPr>
          <a:xfrm>
            <a:off x="13249811" y="11845950"/>
            <a:ext cx="9080546" cy="4769675"/>
          </a:xfrm>
          <a:prstGeom prst="rect">
            <a:avLst/>
          </a:prstGeom>
        </p:spPr>
      </p:pic>
      <p:sp>
        <p:nvSpPr>
          <p:cNvPr id="79" name="TextBox 78">
            <a:extLst>
              <a:ext uri="{FF2B5EF4-FFF2-40B4-BE49-F238E27FC236}">
                <a16:creationId xmlns:a16="http://schemas.microsoft.com/office/drawing/2014/main" id="{346DC907-2646-480D-90F4-E176C8DAB8B3}"/>
              </a:ext>
            </a:extLst>
          </p:cNvPr>
          <p:cNvSpPr txBox="1"/>
          <p:nvPr/>
        </p:nvSpPr>
        <p:spPr>
          <a:xfrm>
            <a:off x="22786925" y="16545413"/>
            <a:ext cx="8996086" cy="1015663"/>
          </a:xfrm>
          <a:prstGeom prst="rect">
            <a:avLst/>
          </a:prstGeom>
          <a:noFill/>
          <a:ln w="28575">
            <a:solidFill>
              <a:schemeClr val="tx1"/>
            </a:solidFill>
          </a:ln>
        </p:spPr>
        <p:txBody>
          <a:bodyPr wrap="square" rtlCol="0">
            <a:spAutoFit/>
          </a:bodyPr>
          <a:lstStyle/>
          <a:p>
            <a:r>
              <a:rPr lang="en-US" sz="3000" dirty="0"/>
              <a:t>Figure 4- Amplification results for dilution experiment for  70 cycles </a:t>
            </a:r>
          </a:p>
        </p:txBody>
      </p:sp>
      <p:sp>
        <p:nvSpPr>
          <p:cNvPr id="83" name="TextBox 82">
            <a:extLst>
              <a:ext uri="{FF2B5EF4-FFF2-40B4-BE49-F238E27FC236}">
                <a16:creationId xmlns:a16="http://schemas.microsoft.com/office/drawing/2014/main" id="{341CB69F-E795-491B-AA4A-42C1C761177A}"/>
              </a:ext>
            </a:extLst>
          </p:cNvPr>
          <p:cNvSpPr txBox="1"/>
          <p:nvPr/>
        </p:nvSpPr>
        <p:spPr>
          <a:xfrm>
            <a:off x="13130196" y="16545413"/>
            <a:ext cx="9285347" cy="1023819"/>
          </a:xfrm>
          <a:prstGeom prst="rect">
            <a:avLst/>
          </a:prstGeom>
          <a:noFill/>
          <a:ln w="28575">
            <a:solidFill>
              <a:schemeClr val="tx1"/>
            </a:solidFill>
          </a:ln>
        </p:spPr>
        <p:txBody>
          <a:bodyPr wrap="square" rtlCol="0">
            <a:spAutoFit/>
          </a:bodyPr>
          <a:lstStyle/>
          <a:p>
            <a:r>
              <a:rPr lang="en-US" sz="3000" dirty="0"/>
              <a:t>Figure 3- Amplification results for detecting the mutations for 70 cycles</a:t>
            </a:r>
          </a:p>
        </p:txBody>
      </p:sp>
      <p:pic>
        <p:nvPicPr>
          <p:cNvPr id="87" name="Picture 86" descr="Graphical user interface, application, PowerPoint&#10;&#10;Description automatically generated">
            <a:extLst>
              <a:ext uri="{FF2B5EF4-FFF2-40B4-BE49-F238E27FC236}">
                <a16:creationId xmlns:a16="http://schemas.microsoft.com/office/drawing/2014/main" id="{A877D88D-BE0C-4207-8723-AB3E172F8F29}"/>
              </a:ext>
            </a:extLst>
          </p:cNvPr>
          <p:cNvPicPr>
            <a:picLocks noChangeAspect="1"/>
          </p:cNvPicPr>
          <p:nvPr/>
        </p:nvPicPr>
        <p:blipFill rotWithShape="1">
          <a:blip r:embed="rId14"/>
          <a:srcRect l="47768" t="22586" r="24407" b="28308"/>
          <a:stretch/>
        </p:blipFill>
        <p:spPr>
          <a:xfrm>
            <a:off x="13130197" y="17722377"/>
            <a:ext cx="9492752" cy="6497906"/>
          </a:xfrm>
          <a:prstGeom prst="rect">
            <a:avLst/>
          </a:prstGeom>
        </p:spPr>
      </p:pic>
      <p:cxnSp>
        <p:nvCxnSpPr>
          <p:cNvPr id="89" name="Straight Arrow Connector 88">
            <a:extLst>
              <a:ext uri="{FF2B5EF4-FFF2-40B4-BE49-F238E27FC236}">
                <a16:creationId xmlns:a16="http://schemas.microsoft.com/office/drawing/2014/main" id="{ACB24D67-F22F-49BD-BA17-3C2D3F11C542}"/>
              </a:ext>
            </a:extLst>
          </p:cNvPr>
          <p:cNvCxnSpPr>
            <a:cxnSpLocks/>
          </p:cNvCxnSpPr>
          <p:nvPr/>
        </p:nvCxnSpPr>
        <p:spPr>
          <a:xfrm flipH="1" flipV="1">
            <a:off x="18046565" y="20686804"/>
            <a:ext cx="568898" cy="28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4514F122-02A9-4A89-99D8-8E4CD2E40636}"/>
              </a:ext>
            </a:extLst>
          </p:cNvPr>
          <p:cNvSpPr txBox="1"/>
          <p:nvPr/>
        </p:nvSpPr>
        <p:spPr>
          <a:xfrm>
            <a:off x="18792327" y="20455162"/>
            <a:ext cx="2233001" cy="553998"/>
          </a:xfrm>
          <a:prstGeom prst="rect">
            <a:avLst/>
          </a:prstGeom>
          <a:noFill/>
        </p:spPr>
        <p:txBody>
          <a:bodyPr wrap="square" rtlCol="0">
            <a:spAutoFit/>
          </a:bodyPr>
          <a:lstStyle/>
          <a:p>
            <a:r>
              <a:rPr lang="en-US" sz="3000" dirty="0">
                <a:highlight>
                  <a:srgbClr val="FFFF00"/>
                </a:highlight>
              </a:rPr>
              <a:t>Ideal primers</a:t>
            </a:r>
          </a:p>
        </p:txBody>
      </p:sp>
      <p:cxnSp>
        <p:nvCxnSpPr>
          <p:cNvPr id="98" name="Straight Arrow Connector 97">
            <a:extLst>
              <a:ext uri="{FF2B5EF4-FFF2-40B4-BE49-F238E27FC236}">
                <a16:creationId xmlns:a16="http://schemas.microsoft.com/office/drawing/2014/main" id="{0F7DA16E-1560-40DC-AEEA-112688082B79}"/>
              </a:ext>
            </a:extLst>
          </p:cNvPr>
          <p:cNvCxnSpPr>
            <a:cxnSpLocks/>
          </p:cNvCxnSpPr>
          <p:nvPr/>
        </p:nvCxnSpPr>
        <p:spPr>
          <a:xfrm flipH="1">
            <a:off x="17949685" y="21498474"/>
            <a:ext cx="55850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008E332B-D8DD-4D88-81F9-6F47627B57B8}"/>
              </a:ext>
            </a:extLst>
          </p:cNvPr>
          <p:cNvSpPr txBox="1"/>
          <p:nvPr/>
        </p:nvSpPr>
        <p:spPr>
          <a:xfrm>
            <a:off x="18669351" y="21312776"/>
            <a:ext cx="2722987" cy="553998"/>
          </a:xfrm>
          <a:prstGeom prst="rect">
            <a:avLst/>
          </a:prstGeom>
          <a:noFill/>
        </p:spPr>
        <p:txBody>
          <a:bodyPr wrap="square" rtlCol="0">
            <a:spAutoFit/>
          </a:bodyPr>
          <a:lstStyle/>
          <a:p>
            <a:r>
              <a:rPr lang="en-US" sz="3000" dirty="0">
                <a:highlight>
                  <a:srgbClr val="FFFF00"/>
                </a:highlight>
              </a:rPr>
              <a:t>Single mutation</a:t>
            </a:r>
          </a:p>
        </p:txBody>
      </p:sp>
      <p:cxnSp>
        <p:nvCxnSpPr>
          <p:cNvPr id="102" name="Straight Arrow Connector 101">
            <a:extLst>
              <a:ext uri="{FF2B5EF4-FFF2-40B4-BE49-F238E27FC236}">
                <a16:creationId xmlns:a16="http://schemas.microsoft.com/office/drawing/2014/main" id="{41405E96-0FD5-436C-9103-4EF8419D9C07}"/>
              </a:ext>
            </a:extLst>
          </p:cNvPr>
          <p:cNvCxnSpPr>
            <a:cxnSpLocks/>
          </p:cNvCxnSpPr>
          <p:nvPr/>
        </p:nvCxnSpPr>
        <p:spPr>
          <a:xfrm flipH="1">
            <a:off x="18012314" y="22327324"/>
            <a:ext cx="7395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06EF1E9A-93C7-4BE0-AF79-4EEC6F3B3AC7}"/>
              </a:ext>
            </a:extLst>
          </p:cNvPr>
          <p:cNvSpPr txBox="1"/>
          <p:nvPr/>
        </p:nvSpPr>
        <p:spPr>
          <a:xfrm>
            <a:off x="18871282" y="22170390"/>
            <a:ext cx="3390785" cy="553998"/>
          </a:xfrm>
          <a:prstGeom prst="rect">
            <a:avLst/>
          </a:prstGeom>
          <a:noFill/>
        </p:spPr>
        <p:txBody>
          <a:bodyPr wrap="square" rtlCol="0">
            <a:spAutoFit/>
          </a:bodyPr>
          <a:lstStyle/>
          <a:p>
            <a:r>
              <a:rPr lang="en-US" sz="3000" dirty="0">
                <a:highlight>
                  <a:srgbClr val="FFFF00"/>
                </a:highlight>
              </a:rPr>
              <a:t>Double  mutation</a:t>
            </a:r>
          </a:p>
        </p:txBody>
      </p:sp>
      <p:cxnSp>
        <p:nvCxnSpPr>
          <p:cNvPr id="106" name="Straight Arrow Connector 105">
            <a:extLst>
              <a:ext uri="{FF2B5EF4-FFF2-40B4-BE49-F238E27FC236}">
                <a16:creationId xmlns:a16="http://schemas.microsoft.com/office/drawing/2014/main" id="{90A10D20-82FD-4E0B-BFA5-EF5ADE1B0B70}"/>
              </a:ext>
            </a:extLst>
          </p:cNvPr>
          <p:cNvCxnSpPr>
            <a:cxnSpLocks/>
          </p:cNvCxnSpPr>
          <p:nvPr/>
        </p:nvCxnSpPr>
        <p:spPr>
          <a:xfrm flipH="1">
            <a:off x="18046566" y="23000608"/>
            <a:ext cx="5688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94BEA0B-2C6C-47EB-88E3-F1BB54679FB5}"/>
              </a:ext>
            </a:extLst>
          </p:cNvPr>
          <p:cNvSpPr txBox="1"/>
          <p:nvPr/>
        </p:nvSpPr>
        <p:spPr>
          <a:xfrm>
            <a:off x="18817983" y="22877533"/>
            <a:ext cx="3191396" cy="553998"/>
          </a:xfrm>
          <a:prstGeom prst="rect">
            <a:avLst/>
          </a:prstGeom>
          <a:noFill/>
        </p:spPr>
        <p:txBody>
          <a:bodyPr wrap="square" rtlCol="0">
            <a:spAutoFit/>
          </a:bodyPr>
          <a:lstStyle/>
          <a:p>
            <a:r>
              <a:rPr lang="en-US" sz="3000" dirty="0">
                <a:highlight>
                  <a:srgbClr val="FFFF00"/>
                </a:highlight>
              </a:rPr>
              <a:t>Triple   mutation</a:t>
            </a:r>
          </a:p>
        </p:txBody>
      </p:sp>
      <p:cxnSp>
        <p:nvCxnSpPr>
          <p:cNvPr id="110" name="Straight Arrow Connector 109">
            <a:extLst>
              <a:ext uri="{FF2B5EF4-FFF2-40B4-BE49-F238E27FC236}">
                <a16:creationId xmlns:a16="http://schemas.microsoft.com/office/drawing/2014/main" id="{C020AF21-2403-44F1-BDE2-53E0393C2396}"/>
              </a:ext>
            </a:extLst>
          </p:cNvPr>
          <p:cNvCxnSpPr>
            <a:cxnSpLocks/>
          </p:cNvCxnSpPr>
          <p:nvPr/>
        </p:nvCxnSpPr>
        <p:spPr>
          <a:xfrm flipH="1" flipV="1">
            <a:off x="19461947" y="19038970"/>
            <a:ext cx="568898" cy="28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A084DEAA-3162-4DC5-93CE-CDC241F834CE}"/>
              </a:ext>
            </a:extLst>
          </p:cNvPr>
          <p:cNvSpPr txBox="1"/>
          <p:nvPr/>
        </p:nvSpPr>
        <p:spPr>
          <a:xfrm>
            <a:off x="20207397" y="18776104"/>
            <a:ext cx="2233000" cy="553998"/>
          </a:xfrm>
          <a:prstGeom prst="rect">
            <a:avLst/>
          </a:prstGeom>
          <a:noFill/>
        </p:spPr>
        <p:txBody>
          <a:bodyPr wrap="square" rtlCol="0">
            <a:spAutoFit/>
          </a:bodyPr>
          <a:lstStyle/>
          <a:p>
            <a:r>
              <a:rPr lang="en-US" sz="3000" dirty="0">
                <a:highlight>
                  <a:srgbClr val="FFFF00"/>
                </a:highlight>
              </a:rPr>
              <a:t>MW ladder</a:t>
            </a:r>
          </a:p>
        </p:txBody>
      </p:sp>
      <p:sp>
        <p:nvSpPr>
          <p:cNvPr id="113" name="TextBox 112">
            <a:extLst>
              <a:ext uri="{FF2B5EF4-FFF2-40B4-BE49-F238E27FC236}">
                <a16:creationId xmlns:a16="http://schemas.microsoft.com/office/drawing/2014/main" id="{0C142BB5-5A0C-4BFA-8F5B-15151D3E9D35}"/>
              </a:ext>
            </a:extLst>
          </p:cNvPr>
          <p:cNvSpPr txBox="1"/>
          <p:nvPr/>
        </p:nvSpPr>
        <p:spPr>
          <a:xfrm>
            <a:off x="13258369" y="24360247"/>
            <a:ext cx="9182028" cy="553998"/>
          </a:xfrm>
          <a:prstGeom prst="rect">
            <a:avLst/>
          </a:prstGeom>
          <a:noFill/>
          <a:ln w="28575">
            <a:solidFill>
              <a:schemeClr val="tx1"/>
            </a:solidFill>
          </a:ln>
        </p:spPr>
        <p:txBody>
          <a:bodyPr wrap="square" rtlCol="0">
            <a:spAutoFit/>
          </a:bodyPr>
          <a:lstStyle/>
          <a:p>
            <a:r>
              <a:rPr lang="en-US" sz="3000" dirty="0"/>
              <a:t>Figure 5- Gel electrophoresis for mutated primer </a:t>
            </a:r>
          </a:p>
        </p:txBody>
      </p:sp>
      <p:pic>
        <p:nvPicPr>
          <p:cNvPr id="115" name="Picture 114" descr="Graphical user interface, application, PowerPoint&#10;&#10;Description automatically generated">
            <a:extLst>
              <a:ext uri="{FF2B5EF4-FFF2-40B4-BE49-F238E27FC236}">
                <a16:creationId xmlns:a16="http://schemas.microsoft.com/office/drawing/2014/main" id="{2DA6FC6E-054B-4A2E-AB42-EFAFC31D9225}"/>
              </a:ext>
            </a:extLst>
          </p:cNvPr>
          <p:cNvPicPr>
            <a:picLocks noChangeAspect="1"/>
          </p:cNvPicPr>
          <p:nvPr/>
        </p:nvPicPr>
        <p:blipFill rotWithShape="1">
          <a:blip r:embed="rId15"/>
          <a:srcRect l="63185" t="24684" r="12408" b="40493"/>
          <a:stretch/>
        </p:blipFill>
        <p:spPr>
          <a:xfrm>
            <a:off x="22625836" y="17722708"/>
            <a:ext cx="9116907" cy="6508804"/>
          </a:xfrm>
          <a:prstGeom prst="rect">
            <a:avLst/>
          </a:prstGeom>
        </p:spPr>
      </p:pic>
      <p:sp>
        <p:nvSpPr>
          <p:cNvPr id="116" name="TextBox 115">
            <a:extLst>
              <a:ext uri="{FF2B5EF4-FFF2-40B4-BE49-F238E27FC236}">
                <a16:creationId xmlns:a16="http://schemas.microsoft.com/office/drawing/2014/main" id="{ACD28976-F0B2-4C40-890D-9456EAFDBEF9}"/>
              </a:ext>
            </a:extLst>
          </p:cNvPr>
          <p:cNvSpPr txBox="1"/>
          <p:nvPr/>
        </p:nvSpPr>
        <p:spPr>
          <a:xfrm>
            <a:off x="22667495" y="24331485"/>
            <a:ext cx="9075248" cy="553998"/>
          </a:xfrm>
          <a:prstGeom prst="rect">
            <a:avLst/>
          </a:prstGeom>
          <a:noFill/>
          <a:ln w="28575">
            <a:solidFill>
              <a:schemeClr val="tx1"/>
            </a:solidFill>
          </a:ln>
        </p:spPr>
        <p:txBody>
          <a:bodyPr wrap="square" rtlCol="0">
            <a:spAutoFit/>
          </a:bodyPr>
          <a:lstStyle/>
          <a:p>
            <a:r>
              <a:rPr lang="en-US" sz="3000" dirty="0">
                <a:latin typeface="Times New Roman" panose="02020603050405020304" pitchFamily="18" charset="0"/>
                <a:cs typeface="Times New Roman" panose="02020603050405020304" pitchFamily="18" charset="0"/>
              </a:rPr>
              <a:t>Figure 6- Gel electrophoresis for diluted synthetic RNA  </a:t>
            </a:r>
          </a:p>
        </p:txBody>
      </p:sp>
      <p:pic>
        <p:nvPicPr>
          <p:cNvPr id="120" name="Picture 119">
            <a:extLst>
              <a:ext uri="{FF2B5EF4-FFF2-40B4-BE49-F238E27FC236}">
                <a16:creationId xmlns:a16="http://schemas.microsoft.com/office/drawing/2014/main" id="{E99A1AB5-AF41-4315-8161-6F430931A079}"/>
              </a:ext>
            </a:extLst>
          </p:cNvPr>
          <p:cNvPicPr>
            <a:picLocks noChangeAspect="1"/>
          </p:cNvPicPr>
          <p:nvPr/>
        </p:nvPicPr>
        <p:blipFill>
          <a:blip r:embed="rId16"/>
          <a:stretch>
            <a:fillRect/>
          </a:stretch>
        </p:blipFill>
        <p:spPr>
          <a:xfrm>
            <a:off x="22607962" y="25106757"/>
            <a:ext cx="8236999" cy="6230414"/>
          </a:xfrm>
          <a:prstGeom prst="rect">
            <a:avLst/>
          </a:prstGeom>
        </p:spPr>
      </p:pic>
      <p:sp>
        <p:nvSpPr>
          <p:cNvPr id="124" name="TextBox 123">
            <a:extLst>
              <a:ext uri="{FF2B5EF4-FFF2-40B4-BE49-F238E27FC236}">
                <a16:creationId xmlns:a16="http://schemas.microsoft.com/office/drawing/2014/main" id="{E22BF230-F9D6-43E3-BDC5-9FC76A8D68AB}"/>
              </a:ext>
            </a:extLst>
          </p:cNvPr>
          <p:cNvSpPr txBox="1"/>
          <p:nvPr/>
        </p:nvSpPr>
        <p:spPr>
          <a:xfrm>
            <a:off x="31943493" y="3797114"/>
            <a:ext cx="11608792" cy="553998"/>
          </a:xfrm>
          <a:prstGeom prst="rect">
            <a:avLst/>
          </a:prstGeom>
          <a:noFill/>
          <a:ln w="38100">
            <a:solidFill>
              <a:schemeClr val="tx1"/>
            </a:solidFill>
          </a:ln>
        </p:spPr>
        <p:txBody>
          <a:bodyPr wrap="square" rtlCol="0">
            <a:spAutoFit/>
          </a:bodyPr>
          <a:lstStyle/>
          <a:p>
            <a:r>
              <a:rPr lang="en-US" sz="3000" dirty="0"/>
              <a:t>Table 2. Thermodynamic calculations </a:t>
            </a:r>
          </a:p>
        </p:txBody>
      </p:sp>
      <p:sp>
        <p:nvSpPr>
          <p:cNvPr id="126" name="TextBox 125">
            <a:extLst>
              <a:ext uri="{FF2B5EF4-FFF2-40B4-BE49-F238E27FC236}">
                <a16:creationId xmlns:a16="http://schemas.microsoft.com/office/drawing/2014/main" id="{35D8A6D8-CB62-4654-8130-EE714D0C5106}"/>
              </a:ext>
            </a:extLst>
          </p:cNvPr>
          <p:cNvSpPr txBox="1"/>
          <p:nvPr/>
        </p:nvSpPr>
        <p:spPr>
          <a:xfrm>
            <a:off x="184808" y="3656289"/>
            <a:ext cx="12825721" cy="938719"/>
          </a:xfrm>
          <a:prstGeom prst="rect">
            <a:avLst/>
          </a:prstGeom>
          <a:solidFill>
            <a:srgbClr val="FFC000"/>
          </a:solidFill>
          <a:ln w="76200">
            <a:solidFill>
              <a:schemeClr val="accent6">
                <a:lumMod val="75000"/>
              </a:schemeClr>
            </a:solidFill>
          </a:ln>
        </p:spPr>
        <p:txBody>
          <a:bodyPr wrap="square" rtlCol="0">
            <a:spAutoFit/>
          </a:bodyPr>
          <a:lstStyle/>
          <a:p>
            <a:r>
              <a:rPr lang="en-US" sz="5500" dirty="0"/>
              <a:t>Abstract </a:t>
            </a:r>
          </a:p>
        </p:txBody>
      </p:sp>
      <p:sp>
        <p:nvSpPr>
          <p:cNvPr id="127" name="TextBox 126">
            <a:extLst>
              <a:ext uri="{FF2B5EF4-FFF2-40B4-BE49-F238E27FC236}">
                <a16:creationId xmlns:a16="http://schemas.microsoft.com/office/drawing/2014/main" id="{4B712C55-3141-437C-AB9A-ED9B6ACD1C08}"/>
              </a:ext>
            </a:extLst>
          </p:cNvPr>
          <p:cNvSpPr txBox="1"/>
          <p:nvPr/>
        </p:nvSpPr>
        <p:spPr>
          <a:xfrm>
            <a:off x="197896" y="10315738"/>
            <a:ext cx="12850596" cy="938719"/>
          </a:xfrm>
          <a:prstGeom prst="rect">
            <a:avLst/>
          </a:prstGeom>
          <a:solidFill>
            <a:srgbClr val="FFC000"/>
          </a:solidFill>
          <a:ln w="76200">
            <a:solidFill>
              <a:schemeClr val="accent6">
                <a:lumMod val="75000"/>
              </a:schemeClr>
            </a:solidFill>
          </a:ln>
        </p:spPr>
        <p:txBody>
          <a:bodyPr wrap="square" rtlCol="0">
            <a:spAutoFit/>
          </a:bodyPr>
          <a:lstStyle/>
          <a:p>
            <a:r>
              <a:rPr lang="en-US" sz="5500" dirty="0">
                <a:latin typeface="Times New Roman" panose="02020603050405020304" pitchFamily="18" charset="0"/>
                <a:cs typeface="Times New Roman" panose="02020603050405020304" pitchFamily="18" charset="0"/>
              </a:rPr>
              <a:t>Introduction </a:t>
            </a:r>
          </a:p>
        </p:txBody>
      </p:sp>
      <p:sp>
        <p:nvSpPr>
          <p:cNvPr id="128" name="TextBox 127">
            <a:extLst>
              <a:ext uri="{FF2B5EF4-FFF2-40B4-BE49-F238E27FC236}">
                <a16:creationId xmlns:a16="http://schemas.microsoft.com/office/drawing/2014/main" id="{BE5FAB44-46A4-4A2E-8F79-57D1C45B98B0}"/>
              </a:ext>
            </a:extLst>
          </p:cNvPr>
          <p:cNvSpPr txBox="1"/>
          <p:nvPr/>
        </p:nvSpPr>
        <p:spPr>
          <a:xfrm>
            <a:off x="220697" y="11338002"/>
            <a:ext cx="12852640" cy="8863965"/>
          </a:xfrm>
          <a:prstGeom prst="rect">
            <a:avLst/>
          </a:prstGeom>
          <a:noFill/>
          <a:ln w="57150">
            <a:solidFill>
              <a:schemeClr val="accent6">
                <a:lumMod val="75000"/>
              </a:schemeClr>
            </a:solidFill>
          </a:ln>
        </p:spPr>
        <p:txBody>
          <a:bodyPr wrap="square" rtlCol="0">
            <a:spAutoFit/>
          </a:bodyPr>
          <a:lstStyle/>
          <a:p>
            <a:pPr marL="342900" lvl="0" indent="-342900" algn="just">
              <a:buFont typeface="Arial" panose="020B0604020202020204" pitchFamily="34" charset="0"/>
              <a:buChar char="•"/>
            </a:pPr>
            <a:r>
              <a:rPr lang="en-US" sz="3000" dirty="0"/>
              <a:t>The two types of diagnostic tests for active coronavirus infection are molecular tests that mainly involve PCR to detect the virus’s genetic material and antigen tests that detect specific proteins from the virus. The COVID-19 </a:t>
            </a:r>
            <a:r>
              <a:rPr lang="en-US" sz="3000" dirty="0" err="1"/>
              <a:t>rtRT</a:t>
            </a:r>
            <a:r>
              <a:rPr lang="en-US" sz="3000" dirty="0"/>
              <a:t>-PCR test is a real-time reverse transcription-polymerase chain reaction test for the detection of ribonucleic acid from SARS-CoV-2.</a:t>
            </a:r>
          </a:p>
          <a:p>
            <a:pPr marL="342900" lvl="0" indent="-342900" algn="just">
              <a:buFont typeface="Arial" panose="020B0604020202020204" pitchFamily="34" charset="0"/>
              <a:buChar char="•"/>
            </a:pPr>
            <a:r>
              <a:rPr lang="en-US" sz="3000" dirty="0"/>
              <a:t> The reaction converts the virus’s RNA into DNA then amplifies it for multiple cycles so that even low levels of viral genetic material can be detected. Primers are short fragments of DNA that are complementary to a specific region of the transcribed viral DNA transcription-polymerase initiate the polymerase chain reaction. Probes are the marker labels that bind to the region in-between the forward and reverse primers; when processed, they release a fluorescent dye quencher that allows fluorescence (proportional to made DNA) to be measured by the instrument. When a certain level of fluorescence level is surpassed, it confirms the presence of the virus. </a:t>
            </a:r>
          </a:p>
          <a:p>
            <a:pPr marL="342900" indent="-342900" algn="just">
              <a:buFont typeface="Arial" panose="020B0604020202020204" pitchFamily="34" charset="0"/>
              <a:buChar char="•"/>
            </a:pPr>
            <a:r>
              <a:rPr lang="en-US" sz="3000" dirty="0"/>
              <a:t>Table 1 is a set of forward and reverse primers and probes recommended by the CDC. The primers and probes target the conserved nucleocapsid protein (N) gene of the virus.  This set along with another set of primers (N2) are determined to show good specificity for virus detection. These sequences are subject to future changes as the virus evolves.</a:t>
            </a:r>
          </a:p>
        </p:txBody>
      </p:sp>
      <p:sp>
        <p:nvSpPr>
          <p:cNvPr id="129" name="TextBox 128">
            <a:extLst>
              <a:ext uri="{FF2B5EF4-FFF2-40B4-BE49-F238E27FC236}">
                <a16:creationId xmlns:a16="http://schemas.microsoft.com/office/drawing/2014/main" id="{178F4204-5B0D-4F9D-9912-75DFCC402229}"/>
              </a:ext>
            </a:extLst>
          </p:cNvPr>
          <p:cNvSpPr txBox="1"/>
          <p:nvPr/>
        </p:nvSpPr>
        <p:spPr>
          <a:xfrm>
            <a:off x="20183524" y="3783266"/>
            <a:ext cx="3109613" cy="938719"/>
          </a:xfrm>
          <a:prstGeom prst="rect">
            <a:avLst/>
          </a:prstGeom>
          <a:solidFill>
            <a:srgbClr val="FFC000"/>
          </a:solidFill>
          <a:ln w="57150">
            <a:solidFill>
              <a:schemeClr val="tx1"/>
            </a:solidFill>
          </a:ln>
        </p:spPr>
        <p:txBody>
          <a:bodyPr wrap="square" rtlCol="0">
            <a:spAutoFit/>
          </a:bodyPr>
          <a:lstStyle/>
          <a:p>
            <a:r>
              <a:rPr lang="en-US" sz="5500" dirty="0"/>
              <a:t>Results</a:t>
            </a:r>
          </a:p>
        </p:txBody>
      </p:sp>
      <p:sp>
        <p:nvSpPr>
          <p:cNvPr id="130" name="TextBox 129">
            <a:extLst>
              <a:ext uri="{FF2B5EF4-FFF2-40B4-BE49-F238E27FC236}">
                <a16:creationId xmlns:a16="http://schemas.microsoft.com/office/drawing/2014/main" id="{90002606-A7C0-4C38-BD38-D6D16EB18A19}"/>
              </a:ext>
            </a:extLst>
          </p:cNvPr>
          <p:cNvSpPr txBox="1"/>
          <p:nvPr/>
        </p:nvSpPr>
        <p:spPr>
          <a:xfrm>
            <a:off x="22535248" y="31512983"/>
            <a:ext cx="9075248" cy="553998"/>
          </a:xfrm>
          <a:prstGeom prst="rect">
            <a:avLst/>
          </a:prstGeom>
          <a:noFill/>
          <a:ln w="28575">
            <a:solidFill>
              <a:schemeClr val="tx1"/>
            </a:solidFill>
          </a:ln>
        </p:spPr>
        <p:txBody>
          <a:bodyPr wrap="square" rtlCol="0">
            <a:spAutoFit/>
          </a:bodyPr>
          <a:lstStyle/>
          <a:p>
            <a:r>
              <a:rPr lang="en-US" sz="3000" dirty="0"/>
              <a:t>Figure 7- Student Evaluations of a Teaching Laboratory</a:t>
            </a:r>
          </a:p>
        </p:txBody>
      </p:sp>
      <p:sp>
        <p:nvSpPr>
          <p:cNvPr id="131" name="TextBox 130">
            <a:extLst>
              <a:ext uri="{FF2B5EF4-FFF2-40B4-BE49-F238E27FC236}">
                <a16:creationId xmlns:a16="http://schemas.microsoft.com/office/drawing/2014/main" id="{6EFFFF3F-09C3-4038-B866-A1969E96A46A}"/>
              </a:ext>
            </a:extLst>
          </p:cNvPr>
          <p:cNvSpPr txBox="1"/>
          <p:nvPr/>
        </p:nvSpPr>
        <p:spPr>
          <a:xfrm>
            <a:off x="13258369" y="25032195"/>
            <a:ext cx="9157175" cy="1292662"/>
          </a:xfrm>
          <a:prstGeom prst="rect">
            <a:avLst/>
          </a:prstGeom>
          <a:noFill/>
          <a:ln w="28575">
            <a:solidFill>
              <a:schemeClr val="tx1"/>
            </a:solidFill>
          </a:ln>
        </p:spPr>
        <p:txBody>
          <a:bodyPr wrap="square" rtlCol="0">
            <a:spAutoFit/>
          </a:bodyPr>
          <a:lstStyle/>
          <a:p>
            <a:r>
              <a:rPr lang="en-US" sz="3000" dirty="0"/>
              <a:t>Table 1. 2019- Novel Coronavirus (2019-nCoV) Real- Time RT-PCR Panel Primer and Probes [Ref. 1]</a:t>
            </a:r>
          </a:p>
          <a:p>
            <a:endParaRPr lang="en-US" dirty="0"/>
          </a:p>
        </p:txBody>
      </p:sp>
      <p:sp>
        <p:nvSpPr>
          <p:cNvPr id="133" name="TextBox 132">
            <a:extLst>
              <a:ext uri="{FF2B5EF4-FFF2-40B4-BE49-F238E27FC236}">
                <a16:creationId xmlns:a16="http://schemas.microsoft.com/office/drawing/2014/main" id="{1B04DBB8-4C5E-48D8-B469-A8912BFDED85}"/>
              </a:ext>
            </a:extLst>
          </p:cNvPr>
          <p:cNvSpPr txBox="1"/>
          <p:nvPr/>
        </p:nvSpPr>
        <p:spPr>
          <a:xfrm>
            <a:off x="32039842" y="9922667"/>
            <a:ext cx="11645393" cy="938719"/>
          </a:xfrm>
          <a:prstGeom prst="rect">
            <a:avLst/>
          </a:prstGeom>
          <a:solidFill>
            <a:srgbClr val="FFC000"/>
          </a:solidFill>
          <a:ln w="76200">
            <a:solidFill>
              <a:schemeClr val="accent6">
                <a:lumMod val="75000"/>
              </a:schemeClr>
            </a:solidFill>
          </a:ln>
        </p:spPr>
        <p:txBody>
          <a:bodyPr wrap="square" rtlCol="0">
            <a:spAutoFit/>
          </a:bodyPr>
          <a:lstStyle/>
          <a:p>
            <a:r>
              <a:rPr lang="en-US" sz="5500" dirty="0">
                <a:latin typeface="Times New Roman" panose="02020603050405020304" pitchFamily="18" charset="0"/>
                <a:cs typeface="Times New Roman" panose="02020603050405020304" pitchFamily="18" charset="0"/>
              </a:rPr>
              <a:t>Conclusions  </a:t>
            </a:r>
          </a:p>
        </p:txBody>
      </p:sp>
      <p:sp>
        <p:nvSpPr>
          <p:cNvPr id="134" name="TextBox 133">
            <a:extLst>
              <a:ext uri="{FF2B5EF4-FFF2-40B4-BE49-F238E27FC236}">
                <a16:creationId xmlns:a16="http://schemas.microsoft.com/office/drawing/2014/main" id="{A3696B2D-0EF6-4254-8F8D-CB02001FE296}"/>
              </a:ext>
            </a:extLst>
          </p:cNvPr>
          <p:cNvSpPr txBox="1"/>
          <p:nvPr/>
        </p:nvSpPr>
        <p:spPr>
          <a:xfrm>
            <a:off x="32025109" y="10918686"/>
            <a:ext cx="11645394" cy="10341293"/>
          </a:xfrm>
          <a:prstGeom prst="rect">
            <a:avLst/>
          </a:prstGeom>
          <a:noFill/>
          <a:ln w="57150">
            <a:solidFill>
              <a:schemeClr val="accent6">
                <a:lumMod val="75000"/>
              </a:schemeClr>
            </a:solidFill>
          </a:ln>
        </p:spPr>
        <p:txBody>
          <a:bodyPr wrap="square" rtlCol="0">
            <a:spAutoFit/>
          </a:bodyPr>
          <a:lstStyle/>
          <a:p>
            <a:pPr marL="285750" lvl="0" indent="-285750" algn="just">
              <a:lnSpc>
                <a:spcPct val="100000"/>
              </a:lnSpc>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Multiple mutations cause an undesirable change in the ΔG value for primer binding, indicating that they can affect the binding between the target strand and primers used in RT‐PCR.</a:t>
            </a:r>
          </a:p>
          <a:p>
            <a:pPr marL="285750" indent="-285750" algn="just">
              <a:buFont typeface="Arial" panose="020B0604020202020204" pitchFamily="34" charset="0"/>
              <a:buChar char="•"/>
            </a:pPr>
            <a:r>
              <a:rPr lang="en-US" sz="3000" i="0" dirty="0">
                <a:latin typeface="Times New Roman" panose="02020603050405020304" pitchFamily="18" charset="0"/>
                <a:cs typeface="Times New Roman" panose="02020603050405020304" pitchFamily="18" charset="0"/>
              </a:rPr>
              <a:t>In Figures 3 &amp; 4, the </a:t>
            </a:r>
            <a:r>
              <a:rPr lang="en-US" sz="3000" i="0" dirty="0" err="1">
                <a:latin typeface="Times New Roman" panose="02020603050405020304" pitchFamily="18" charset="0"/>
                <a:cs typeface="Times New Roman" panose="02020603050405020304" pitchFamily="18" charset="0"/>
              </a:rPr>
              <a:t>C</a:t>
            </a:r>
            <a:r>
              <a:rPr lang="en-US" sz="3000" i="0" baseline="-25000" dirty="0" err="1">
                <a:latin typeface="Times New Roman" panose="02020603050405020304" pitchFamily="18" charset="0"/>
                <a:cs typeface="Times New Roman" panose="02020603050405020304" pitchFamily="18" charset="0"/>
              </a:rPr>
              <a:t>q</a:t>
            </a:r>
            <a:r>
              <a:rPr lang="en-US" sz="3000" i="0" dirty="0">
                <a:latin typeface="Times New Roman" panose="02020603050405020304" pitchFamily="18" charset="0"/>
                <a:cs typeface="Times New Roman" panose="02020603050405020304" pitchFamily="18" charset="0"/>
              </a:rPr>
              <a:t> value increases as the number of mutations increases. This means that a virus containing mutations requires a higher number of cycles of </a:t>
            </a:r>
            <a:r>
              <a:rPr lang="en-US" sz="3000" b="1" i="0" dirty="0">
                <a:latin typeface="Times New Roman" panose="02020603050405020304" pitchFamily="18" charset="0"/>
                <a:cs typeface="Times New Roman" panose="02020603050405020304" pitchFamily="18" charset="0"/>
              </a:rPr>
              <a:t>RT-qPCR</a:t>
            </a:r>
            <a:r>
              <a:rPr lang="en-US" sz="3000" i="0" dirty="0">
                <a:latin typeface="Times New Roman" panose="02020603050405020304" pitchFamily="18" charset="0"/>
                <a:cs typeface="Times New Roman" panose="02020603050405020304" pitchFamily="18" charset="0"/>
              </a:rPr>
              <a:t> in order to successfully detect it. The same is true for the target dilution experiment. </a:t>
            </a:r>
            <a:r>
              <a:rPr lang="en-US" sz="3000" b="1" i="0" dirty="0">
                <a:latin typeface="Times New Roman" panose="02020603050405020304" pitchFamily="18" charset="0"/>
                <a:cs typeface="Times New Roman" panose="02020603050405020304" pitchFamily="18" charset="0"/>
              </a:rPr>
              <a:t>The </a:t>
            </a:r>
            <a:r>
              <a:rPr lang="en-US" sz="3000" b="1" i="0" dirty="0" err="1">
                <a:latin typeface="Times New Roman" panose="02020603050405020304" pitchFamily="18" charset="0"/>
                <a:cs typeface="Times New Roman" panose="02020603050405020304" pitchFamily="18" charset="0"/>
              </a:rPr>
              <a:t>C</a:t>
            </a:r>
            <a:r>
              <a:rPr lang="en-US" sz="3000" b="1" i="0" baseline="-25000" dirty="0" err="1">
                <a:latin typeface="Times New Roman" panose="02020603050405020304" pitchFamily="18" charset="0"/>
                <a:cs typeface="Times New Roman" panose="02020603050405020304" pitchFamily="18" charset="0"/>
              </a:rPr>
              <a:t>q</a:t>
            </a:r>
            <a:r>
              <a:rPr lang="en-US" sz="3000" b="1" i="0" dirty="0">
                <a:latin typeface="Times New Roman" panose="02020603050405020304" pitchFamily="18" charset="0"/>
                <a:cs typeface="Times New Roman" panose="02020603050405020304" pitchFamily="18" charset="0"/>
              </a:rPr>
              <a:t> value for the triple mutation indicates that its effect on virus detection is the same as when the virus is diluted 100,000 fold. </a:t>
            </a:r>
            <a:r>
              <a:rPr lang="en-US" sz="3000" i="0" dirty="0">
                <a:latin typeface="Times New Roman" panose="02020603050405020304" pitchFamily="18" charset="0"/>
                <a:cs typeface="Times New Roman" panose="02020603050405020304" pitchFamily="18" charset="0"/>
              </a:rPr>
              <a:t>This result matches closely to the effect predicted by the </a:t>
            </a:r>
            <a:r>
              <a:rPr lang="en-US" sz="3000" dirty="0">
                <a:latin typeface="Times New Roman" panose="02020603050405020304" pitchFamily="18" charset="0"/>
                <a:cs typeface="Times New Roman" panose="02020603050405020304" pitchFamily="18" charset="0"/>
              </a:rPr>
              <a:t>ΔG </a:t>
            </a:r>
            <a:r>
              <a:rPr lang="en-US" sz="3000" i="0" dirty="0">
                <a:latin typeface="Times New Roman" panose="02020603050405020304" pitchFamily="18" charset="0"/>
                <a:cs typeface="Times New Roman" panose="02020603050405020304" pitchFamily="18" charset="0"/>
              </a:rPr>
              <a:t>calculator we developed. </a:t>
            </a:r>
          </a:p>
          <a:p>
            <a:pPr marL="285750" indent="-28575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Figures 5 and 6  show</a:t>
            </a:r>
            <a:r>
              <a:rPr lang="en-US" sz="3000" i="0" dirty="0">
                <a:latin typeface="Times New Roman" panose="02020603050405020304" pitchFamily="18" charset="0"/>
                <a:cs typeface="Times New Roman" panose="02020603050405020304" pitchFamily="18" charset="0"/>
              </a:rPr>
              <a:t> </a:t>
            </a:r>
            <a:r>
              <a:rPr lang="en-US" sz="3000" b="1" i="0" dirty="0">
                <a:latin typeface="Times New Roman" panose="02020603050405020304" pitchFamily="18" charset="0"/>
                <a:cs typeface="Times New Roman" panose="02020603050405020304" pitchFamily="18" charset="0"/>
              </a:rPr>
              <a:t>agarose gels </a:t>
            </a:r>
            <a:r>
              <a:rPr lang="en-US" sz="3000" i="0" dirty="0">
                <a:latin typeface="Times New Roman" panose="02020603050405020304" pitchFamily="18" charset="0"/>
                <a:cs typeface="Times New Roman" panose="02020603050405020304" pitchFamily="18" charset="0"/>
              </a:rPr>
              <a:t>with all the target bands located at around 75 bp. The negative control contains no band due to the absence of the target RNA and the positive control has the darkest band. The bands on the gel are increasingly more faded with the addition of mutations or increased dilutions; non-specific bands appear in the case of mutations; </a:t>
            </a:r>
            <a:r>
              <a:rPr lang="en-US" sz="3000" b="1" i="0" dirty="0">
                <a:latin typeface="Times New Roman" panose="02020603050405020304" pitchFamily="18" charset="0"/>
                <a:cs typeface="Times New Roman" panose="02020603050405020304" pitchFamily="18" charset="0"/>
              </a:rPr>
              <a:t>the effect of a triple mutation is like when the target RNA is diluted 100,000-fold</a:t>
            </a:r>
            <a:r>
              <a:rPr lang="en-US" sz="3000" i="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Students of Biochemistry I and II tried this laboratory in the Spring and Fall of 2021; we documented a significant positive impact on learning; students recommended continuing this laboratory experiment in future years; we plan to submit this work for publication in </a:t>
            </a:r>
            <a:r>
              <a:rPr lang="en-US" sz="3000" dirty="0" err="1">
                <a:latin typeface="Times New Roman" panose="02020603050405020304" pitchFamily="18" charset="0"/>
                <a:cs typeface="Times New Roman" panose="02020603050405020304" pitchFamily="18" charset="0"/>
              </a:rPr>
              <a:t>JChemEd</a:t>
            </a:r>
            <a:r>
              <a:rPr lang="en-US" sz="3000" dirty="0">
                <a:latin typeface="Times New Roman" panose="02020603050405020304" pitchFamily="18" charset="0"/>
                <a:cs typeface="Times New Roman" panose="02020603050405020304" pitchFamily="18" charset="0"/>
              </a:rPr>
              <a:t>.</a:t>
            </a:r>
            <a:r>
              <a:rPr lang="en-US" sz="3000" i="0"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pPr lvl="0">
              <a:lnSpc>
                <a:spcPct val="100000"/>
              </a:lnSpc>
            </a:pPr>
            <a:endParaRPr lang="en-US" sz="1800" b="1" dirty="0"/>
          </a:p>
          <a:p>
            <a:pPr lvl="0">
              <a:lnSpc>
                <a:spcPct val="100000"/>
              </a:lnSpc>
            </a:pPr>
            <a:endParaRPr lang="en-US" sz="1800" b="1" dirty="0"/>
          </a:p>
        </p:txBody>
      </p:sp>
      <p:sp>
        <p:nvSpPr>
          <p:cNvPr id="137" name="TextBox 136">
            <a:extLst>
              <a:ext uri="{FF2B5EF4-FFF2-40B4-BE49-F238E27FC236}">
                <a16:creationId xmlns:a16="http://schemas.microsoft.com/office/drawing/2014/main" id="{7FB79E3D-9B98-4571-AF66-05D2E479E88A}"/>
              </a:ext>
            </a:extLst>
          </p:cNvPr>
          <p:cNvSpPr txBox="1"/>
          <p:nvPr/>
        </p:nvSpPr>
        <p:spPr>
          <a:xfrm>
            <a:off x="32039842" y="21101835"/>
            <a:ext cx="11660126" cy="938719"/>
          </a:xfrm>
          <a:prstGeom prst="rect">
            <a:avLst/>
          </a:prstGeom>
          <a:solidFill>
            <a:srgbClr val="FFC000"/>
          </a:solidFill>
          <a:ln w="76200">
            <a:solidFill>
              <a:schemeClr val="accent6">
                <a:lumMod val="75000"/>
              </a:schemeClr>
            </a:solidFill>
          </a:ln>
        </p:spPr>
        <p:txBody>
          <a:bodyPr wrap="square" rtlCol="0">
            <a:spAutoFit/>
          </a:bodyPr>
          <a:lstStyle/>
          <a:p>
            <a:r>
              <a:rPr lang="en-US" sz="5500" dirty="0">
                <a:latin typeface="Times New Roman" panose="02020603050405020304" pitchFamily="18" charset="0"/>
                <a:cs typeface="Times New Roman" panose="02020603050405020304" pitchFamily="18" charset="0"/>
              </a:rPr>
              <a:t>References  </a:t>
            </a:r>
          </a:p>
        </p:txBody>
      </p:sp>
      <p:sp>
        <p:nvSpPr>
          <p:cNvPr id="138" name="TextBox 137">
            <a:extLst>
              <a:ext uri="{FF2B5EF4-FFF2-40B4-BE49-F238E27FC236}">
                <a16:creationId xmlns:a16="http://schemas.microsoft.com/office/drawing/2014/main" id="{F383AA15-35A1-4E3A-8027-3FBF991C2D8C}"/>
              </a:ext>
            </a:extLst>
          </p:cNvPr>
          <p:cNvSpPr txBox="1"/>
          <p:nvPr/>
        </p:nvSpPr>
        <p:spPr>
          <a:xfrm>
            <a:off x="32039841" y="22030393"/>
            <a:ext cx="11630661" cy="7017306"/>
          </a:xfrm>
          <a:prstGeom prst="rect">
            <a:avLst/>
          </a:prstGeom>
          <a:noFill/>
          <a:ln w="57150">
            <a:solidFill>
              <a:schemeClr val="accent6">
                <a:lumMod val="75000"/>
              </a:schemeClr>
            </a:solidFill>
          </a:ln>
        </p:spPr>
        <p:txBody>
          <a:bodyPr wrap="square" rtlCol="0">
            <a:spAutoFit/>
          </a:bodyPr>
          <a:lstStyle/>
          <a:p>
            <a:pPr lvl="0">
              <a:lnSpc>
                <a:spcPct val="100000"/>
              </a:lnSpc>
            </a:pPr>
            <a:r>
              <a:rPr lang="en-US" sz="3000" dirty="0"/>
              <a:t>[1] Laboratory testing for coronavirus disease 2019 (COVID-19) in suspected human cases: interim guidance, 2 March 2020. World Health Organization. </a:t>
            </a:r>
            <a:r>
              <a:rPr lang="en-US" sz="3000" dirty="0">
                <a:hlinkClick r:id="rId17">
                  <a:extLst>
                    <a:ext uri="{A12FA001-AC4F-418D-AE19-62706E023703}">
                      <ahyp:hlinkClr xmlns:ahyp="http://schemas.microsoft.com/office/drawing/2018/hyperlinkcolor" val="tx"/>
                    </a:ext>
                  </a:extLst>
                </a:hlinkClick>
              </a:rPr>
              <a:t>https://apps.who.int/iris/bitstream/handle/10665/331329/WHO-COVID-19-laboratory-2020.4-</a:t>
            </a:r>
            <a:r>
              <a:rPr lang="en-US" sz="3000" dirty="0"/>
              <a:t> eng.pdf (accessed Dec 26, 2020).</a:t>
            </a:r>
          </a:p>
          <a:p>
            <a:pPr lvl="0">
              <a:lnSpc>
                <a:spcPct val="100000"/>
              </a:lnSpc>
            </a:pPr>
            <a:r>
              <a:rPr lang="en-US" sz="3000" dirty="0"/>
              <a:t>[2] Shereen MA; Khan S; Kazmi A; Bashir N; Siddique R. COVID-19 infection: Origin,</a:t>
            </a:r>
          </a:p>
          <a:p>
            <a:pPr lvl="0">
              <a:lnSpc>
                <a:spcPct val="100000"/>
              </a:lnSpc>
            </a:pPr>
            <a:r>
              <a:rPr lang="en-US" sz="3000" dirty="0"/>
              <a:t>transmission, and characteristics of human coronaviruses. Journal of Advanced Research. 2020, 24, 91-98.</a:t>
            </a:r>
          </a:p>
          <a:p>
            <a:pPr lvl="0">
              <a:lnSpc>
                <a:spcPct val="100000"/>
              </a:lnSpc>
            </a:pPr>
            <a:r>
              <a:rPr lang="en-US" sz="3000" dirty="0"/>
              <a:t>[3] </a:t>
            </a:r>
            <a:r>
              <a:rPr lang="en-US" sz="3000" dirty="0" err="1"/>
              <a:t>Boni</a:t>
            </a:r>
            <a:r>
              <a:rPr lang="en-US" sz="3000" dirty="0"/>
              <a:t> MF; </a:t>
            </a:r>
            <a:r>
              <a:rPr lang="en-US" sz="3000" dirty="0" err="1"/>
              <a:t>Lemey</a:t>
            </a:r>
            <a:r>
              <a:rPr lang="en-US" sz="3000" dirty="0"/>
              <a:t> P; Jiang X; Lam TT; Perry B; </a:t>
            </a:r>
            <a:r>
              <a:rPr lang="en-US" sz="3000" dirty="0" err="1"/>
              <a:t>Castoe</a:t>
            </a:r>
            <a:r>
              <a:rPr lang="en-US" sz="3000" dirty="0"/>
              <a:t> T; </a:t>
            </a:r>
            <a:r>
              <a:rPr lang="en-US" sz="3000" dirty="0" err="1"/>
              <a:t>Rambaut</a:t>
            </a:r>
            <a:r>
              <a:rPr lang="en-US" sz="3000" dirty="0"/>
              <a:t> A; Robertson DL. Evolutionary origins of the SARS-CoV-2 </a:t>
            </a:r>
            <a:r>
              <a:rPr lang="en-US" sz="3000" dirty="0" err="1"/>
              <a:t>sarbecovirus</a:t>
            </a:r>
            <a:r>
              <a:rPr lang="en-US" sz="3000" dirty="0"/>
              <a:t> lineage responsible for the COVID-19 pandemic. Nat Microbiol. 2020, 5, 1408–1417.</a:t>
            </a:r>
          </a:p>
          <a:p>
            <a:pPr lvl="0">
              <a:lnSpc>
                <a:spcPct val="100000"/>
              </a:lnSpc>
            </a:pPr>
            <a:r>
              <a:rPr lang="en-US" sz="3000" dirty="0"/>
              <a:t>[4] COVID-19 Dashboard, 2020. John Hopkins University &amp;amp; Medicine: Coronavirus Resource Center.  https://coronavirus.jhu.edu/map.html</a:t>
            </a:r>
          </a:p>
        </p:txBody>
      </p:sp>
      <p:sp>
        <p:nvSpPr>
          <p:cNvPr id="140" name="TextBox 139">
            <a:extLst>
              <a:ext uri="{FF2B5EF4-FFF2-40B4-BE49-F238E27FC236}">
                <a16:creationId xmlns:a16="http://schemas.microsoft.com/office/drawing/2014/main" id="{76AE5A0B-E118-425F-A383-B3076F7CA958}"/>
              </a:ext>
            </a:extLst>
          </p:cNvPr>
          <p:cNvSpPr txBox="1"/>
          <p:nvPr/>
        </p:nvSpPr>
        <p:spPr>
          <a:xfrm>
            <a:off x="32039842" y="30251100"/>
            <a:ext cx="11693158" cy="1292662"/>
          </a:xfrm>
          <a:prstGeom prst="rect">
            <a:avLst/>
          </a:prstGeom>
          <a:noFill/>
          <a:ln w="57150">
            <a:solidFill>
              <a:schemeClr val="accent6">
                <a:lumMod val="75000"/>
              </a:schemeClr>
            </a:solidFill>
          </a:ln>
        </p:spPr>
        <p:txBody>
          <a:bodyPr wrap="square" rtlCol="0">
            <a:spAutoFit/>
          </a:bodyPr>
          <a:lstStyle/>
          <a:p>
            <a:pPr marL="457200"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We thank </a:t>
            </a:r>
            <a:r>
              <a:rPr lang="en" sz="3000" dirty="0">
                <a:solidFill>
                  <a:schemeClr val="dk1"/>
                </a:solidFill>
                <a:latin typeface="Times New Roman" panose="02020603050405020304" pitchFamily="18" charset="0"/>
                <a:cs typeface="Times New Roman" panose="02020603050405020304" pitchFamily="18" charset="0"/>
              </a:rPr>
              <a:t>SUNY Covid-19 Preparedness Innovation and Internship Seed Grant for funding this research.</a:t>
            </a:r>
            <a:endParaRPr lang="en-US" sz="3000" dirty="0">
              <a:latin typeface="Times New Roman" panose="02020603050405020304" pitchFamily="18" charset="0"/>
              <a:cs typeface="Times New Roman" panose="02020603050405020304" pitchFamily="18" charset="0"/>
            </a:endParaRPr>
          </a:p>
          <a:p>
            <a:r>
              <a:rPr lang="en-US" dirty="0"/>
              <a:t> </a:t>
            </a:r>
          </a:p>
        </p:txBody>
      </p:sp>
      <p:sp>
        <p:nvSpPr>
          <p:cNvPr id="141" name="TextBox 140">
            <a:extLst>
              <a:ext uri="{FF2B5EF4-FFF2-40B4-BE49-F238E27FC236}">
                <a16:creationId xmlns:a16="http://schemas.microsoft.com/office/drawing/2014/main" id="{F8DCF817-5991-4EC1-B770-9EF972150F69}"/>
              </a:ext>
            </a:extLst>
          </p:cNvPr>
          <p:cNvSpPr txBox="1"/>
          <p:nvPr/>
        </p:nvSpPr>
        <p:spPr>
          <a:xfrm>
            <a:off x="32039842" y="29253245"/>
            <a:ext cx="11693158" cy="938719"/>
          </a:xfrm>
          <a:prstGeom prst="rect">
            <a:avLst/>
          </a:prstGeom>
          <a:solidFill>
            <a:srgbClr val="FFC000"/>
          </a:solidFill>
          <a:ln w="76200">
            <a:solidFill>
              <a:schemeClr val="accent6">
                <a:lumMod val="75000"/>
              </a:schemeClr>
            </a:solidFill>
          </a:ln>
        </p:spPr>
        <p:txBody>
          <a:bodyPr wrap="square" rtlCol="0">
            <a:spAutoFit/>
          </a:bodyPr>
          <a:lstStyle/>
          <a:p>
            <a:r>
              <a:rPr lang="en-US" sz="5500" dirty="0">
                <a:latin typeface="Times New Roman" panose="02020603050405020304" pitchFamily="18" charset="0"/>
                <a:cs typeface="Times New Roman" panose="02020603050405020304" pitchFamily="18" charset="0"/>
              </a:rPr>
              <a:t>Acknowledgment </a:t>
            </a:r>
          </a:p>
        </p:txBody>
      </p:sp>
      <p:sp>
        <p:nvSpPr>
          <p:cNvPr id="143" name="TextBox 142">
            <a:extLst>
              <a:ext uri="{FF2B5EF4-FFF2-40B4-BE49-F238E27FC236}">
                <a16:creationId xmlns:a16="http://schemas.microsoft.com/office/drawing/2014/main" id="{BF2FC40E-B817-44A6-92B4-83A0720BD362}"/>
              </a:ext>
            </a:extLst>
          </p:cNvPr>
          <p:cNvSpPr txBox="1"/>
          <p:nvPr/>
        </p:nvSpPr>
        <p:spPr>
          <a:xfrm>
            <a:off x="156943" y="25515161"/>
            <a:ext cx="12889298" cy="938719"/>
          </a:xfrm>
          <a:prstGeom prst="rect">
            <a:avLst/>
          </a:prstGeom>
          <a:solidFill>
            <a:srgbClr val="FFC000"/>
          </a:solidFill>
          <a:ln w="76200">
            <a:solidFill>
              <a:schemeClr val="accent6">
                <a:lumMod val="75000"/>
              </a:schemeClr>
            </a:solidFill>
          </a:ln>
        </p:spPr>
        <p:txBody>
          <a:bodyPr wrap="square" rtlCol="0">
            <a:spAutoFit/>
          </a:bodyPr>
          <a:lstStyle/>
          <a:p>
            <a:r>
              <a:rPr lang="en-US" sz="5500" dirty="0">
                <a:latin typeface="Times New Roman" panose="02020603050405020304" pitchFamily="18" charset="0"/>
                <a:cs typeface="Times New Roman" panose="02020603050405020304" pitchFamily="18" charset="0"/>
              </a:rPr>
              <a:t>Methodology  </a:t>
            </a:r>
          </a:p>
        </p:txBody>
      </p:sp>
      <p:pic>
        <p:nvPicPr>
          <p:cNvPr id="148" name="Content Placeholder 4" descr="Diagram, timeline&#10;&#10;Description automatically generated">
            <a:extLst>
              <a:ext uri="{FF2B5EF4-FFF2-40B4-BE49-F238E27FC236}">
                <a16:creationId xmlns:a16="http://schemas.microsoft.com/office/drawing/2014/main" id="{E00FD1A1-637F-4E97-91EF-F93285BA93CE}"/>
              </a:ext>
            </a:extLst>
          </p:cNvPr>
          <p:cNvPicPr>
            <a:picLocks noChangeAspect="1"/>
          </p:cNvPicPr>
          <p:nvPr/>
        </p:nvPicPr>
        <p:blipFill>
          <a:blip r:embed="rId18"/>
          <a:stretch>
            <a:fillRect/>
          </a:stretch>
        </p:blipFill>
        <p:spPr>
          <a:xfrm>
            <a:off x="284139" y="20324973"/>
            <a:ext cx="6836037" cy="4965405"/>
          </a:xfrm>
          <a:prstGeom prst="rect">
            <a:avLst/>
          </a:prstGeom>
        </p:spPr>
      </p:pic>
      <p:sp>
        <p:nvSpPr>
          <p:cNvPr id="149" name="TextBox 148">
            <a:extLst>
              <a:ext uri="{FF2B5EF4-FFF2-40B4-BE49-F238E27FC236}">
                <a16:creationId xmlns:a16="http://schemas.microsoft.com/office/drawing/2014/main" id="{CBD66351-60EB-416C-88BE-681B7D8DE45C}"/>
              </a:ext>
            </a:extLst>
          </p:cNvPr>
          <p:cNvSpPr txBox="1"/>
          <p:nvPr/>
        </p:nvSpPr>
        <p:spPr>
          <a:xfrm>
            <a:off x="197897" y="26463944"/>
            <a:ext cx="12848344" cy="5909310"/>
          </a:xfrm>
          <a:prstGeom prst="rect">
            <a:avLst/>
          </a:prstGeom>
          <a:noFill/>
          <a:ln w="38100">
            <a:solidFill>
              <a:schemeClr val="accent5">
                <a:lumMod val="75000"/>
              </a:schemeClr>
            </a:solidFill>
          </a:ln>
        </p:spPr>
        <p:txBody>
          <a:bodyPr wrap="square" rtlCol="0">
            <a:spAutoFit/>
          </a:bodyPr>
          <a:lstStyle/>
          <a:p>
            <a:pPr marL="457200"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Phylogenetic tree of </a:t>
            </a:r>
            <a:r>
              <a:rPr lang="en-US" sz="3000" b="1" dirty="0">
                <a:latin typeface="Times New Roman" panose="02020603050405020304" pitchFamily="18" charset="0"/>
                <a:cs typeface="Times New Roman" panose="02020603050405020304" pitchFamily="18" charset="0"/>
              </a:rPr>
              <a:t>viruses in different species </a:t>
            </a:r>
            <a:r>
              <a:rPr lang="en-US" sz="3000" dirty="0">
                <a:latin typeface="Times New Roman" panose="02020603050405020304" pitchFamily="18" charset="0"/>
                <a:cs typeface="Times New Roman" panose="02020603050405020304" pitchFamily="18" charset="0"/>
              </a:rPr>
              <a:t>that are related to SARS-CoV-2, was designed using  </a:t>
            </a:r>
            <a:r>
              <a:rPr lang="en-US" sz="3000" dirty="0">
                <a:latin typeface="Times New Roman" panose="02020603050405020304" pitchFamily="18" charset="0"/>
                <a:cs typeface="Times New Roman" panose="02020603050405020304" pitchFamily="18" charset="0"/>
                <a:hlinkClick r:id="rId19"/>
              </a:rPr>
              <a:t>https://www.ebi.ac.uk/Tools/msa/clustalo/</a:t>
            </a:r>
            <a:r>
              <a:rPr lang="en-US" sz="30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000" b="1" dirty="0">
                <a:latin typeface="Times New Roman" panose="02020603050405020304" pitchFamily="18" charset="0"/>
                <a:cs typeface="Times New Roman" panose="02020603050405020304" pitchFamily="18" charset="0"/>
              </a:rPr>
              <a:t>Global variants of SARS-CoV-2 </a:t>
            </a:r>
            <a:r>
              <a:rPr lang="en-US" sz="3000" dirty="0">
                <a:latin typeface="Times New Roman" panose="02020603050405020304" pitchFamily="18" charset="0"/>
                <a:cs typeface="Times New Roman" panose="02020603050405020304" pitchFamily="18" charset="0"/>
              </a:rPr>
              <a:t>were analyzed using </a:t>
            </a:r>
            <a:r>
              <a:rPr lang="en-US" sz="3000" dirty="0">
                <a:latin typeface="Times New Roman" panose="02020603050405020304" pitchFamily="18" charset="0"/>
                <a:cs typeface="Times New Roman" panose="02020603050405020304" pitchFamily="18" charset="0"/>
                <a:hlinkClick r:id="rId20"/>
              </a:rPr>
              <a:t>https://nextstrain.org/</a:t>
            </a:r>
            <a:endParaRPr lang="en-US" sz="3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RT-PCR </a:t>
            </a:r>
            <a:r>
              <a:rPr lang="en-US" sz="3000" b="1" dirty="0">
                <a:latin typeface="Times New Roman" panose="02020603050405020304" pitchFamily="18" charset="0"/>
                <a:cs typeface="Times New Roman" panose="02020603050405020304" pitchFamily="18" charset="0"/>
              </a:rPr>
              <a:t>primers and probe were designed  </a:t>
            </a:r>
            <a:r>
              <a:rPr lang="en-US" sz="3000" dirty="0">
                <a:latin typeface="Times New Roman" panose="02020603050405020304" pitchFamily="18" charset="0"/>
                <a:cs typeface="Times New Roman" panose="02020603050405020304" pitchFamily="18" charset="0"/>
              </a:rPr>
              <a:t>using </a:t>
            </a:r>
            <a:r>
              <a:rPr lang="en-US" sz="3000" dirty="0">
                <a:latin typeface="Times New Roman" panose="02020603050405020304" pitchFamily="18" charset="0"/>
                <a:cs typeface="Times New Roman" panose="02020603050405020304" pitchFamily="18" charset="0"/>
                <a:hlinkClick r:id="rId21"/>
              </a:rPr>
              <a:t>https://www.ncbi.nlm.nih.gov/nuccore/NC_045512.2?report=fasta</a:t>
            </a:r>
            <a:r>
              <a:rPr lang="en-US" sz="30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000" b="1" dirty="0">
                <a:latin typeface="Times New Roman" panose="02020603050405020304" pitchFamily="18" charset="0"/>
                <a:cs typeface="Times New Roman" panose="02020603050405020304" pitchFamily="18" charset="0"/>
              </a:rPr>
              <a:t>Multiple mutations </a:t>
            </a:r>
            <a:r>
              <a:rPr lang="en-US" sz="3000" dirty="0">
                <a:latin typeface="Times New Roman" panose="02020603050405020304" pitchFamily="18" charset="0"/>
                <a:cs typeface="Times New Roman" panose="02020603050405020304" pitchFamily="18" charset="0"/>
              </a:rPr>
              <a:t>located in the binding region of the N1 primers were </a:t>
            </a:r>
            <a:r>
              <a:rPr lang="en-US" sz="3000" b="1" dirty="0">
                <a:latin typeface="Times New Roman" panose="02020603050405020304" pitchFamily="18" charset="0"/>
                <a:cs typeface="Times New Roman" panose="02020603050405020304" pitchFamily="18" charset="0"/>
              </a:rPr>
              <a:t>identified</a:t>
            </a:r>
            <a:r>
              <a:rPr lang="en-US" sz="3000" dirty="0">
                <a:latin typeface="Times New Roman" panose="02020603050405020304" pitchFamily="18" charset="0"/>
                <a:cs typeface="Times New Roman" panose="02020603050405020304" pitchFamily="18" charset="0"/>
              </a:rPr>
              <a:t> using BLAST.</a:t>
            </a:r>
          </a:p>
          <a:p>
            <a:pPr marL="457200" indent="-457200">
              <a:buFont typeface="Arial" panose="020B0604020202020204" pitchFamily="34" charset="0"/>
              <a:buChar char="•"/>
            </a:pPr>
            <a:r>
              <a:rPr lang="en-US" sz="3000" b="1" dirty="0">
                <a:latin typeface="Times New Roman" panose="02020603050405020304" pitchFamily="18" charset="0"/>
                <a:cs typeface="Times New Roman" panose="02020603050405020304" pitchFamily="18" charset="0"/>
              </a:rPr>
              <a:t>T</a:t>
            </a:r>
            <a:r>
              <a:rPr lang="en-US" sz="3000" b="1" baseline="-25000" dirty="0">
                <a:latin typeface="Times New Roman" panose="02020603050405020304" pitchFamily="18" charset="0"/>
                <a:cs typeface="Times New Roman" panose="02020603050405020304" pitchFamily="18" charset="0"/>
              </a:rPr>
              <a:t>m</a:t>
            </a:r>
            <a:r>
              <a:rPr lang="en-US" sz="3000" b="1" dirty="0">
                <a:latin typeface="Times New Roman" panose="02020603050405020304" pitchFamily="18" charset="0"/>
                <a:cs typeface="Times New Roman" panose="02020603050405020304" pitchFamily="18" charset="0"/>
              </a:rPr>
              <a:t>, ΔG, and </a:t>
            </a:r>
            <a:r>
              <a:rPr lang="en-US" sz="3000" b="1" dirty="0" err="1">
                <a:latin typeface="Times New Roman" panose="02020603050405020304" pitchFamily="18" charset="0"/>
                <a:cs typeface="Times New Roman" panose="02020603050405020304" pitchFamily="18" charset="0"/>
              </a:rPr>
              <a:t>K</a:t>
            </a:r>
            <a:r>
              <a:rPr lang="en-US" sz="3000" b="1" baseline="-25000" dirty="0" err="1">
                <a:latin typeface="Times New Roman" panose="02020603050405020304" pitchFamily="18" charset="0"/>
                <a:cs typeface="Times New Roman" panose="02020603050405020304" pitchFamily="18" charset="0"/>
              </a:rPr>
              <a:t>b</a:t>
            </a:r>
            <a:r>
              <a:rPr lang="en-US" sz="3000" dirty="0">
                <a:latin typeface="Times New Roman" panose="02020603050405020304" pitchFamily="18" charset="0"/>
                <a:cs typeface="Times New Roman" panose="02020603050405020304" pitchFamily="18" charset="0"/>
              </a:rPr>
              <a:t> of the different mutations were calculated using </a:t>
            </a:r>
            <a:r>
              <a:rPr lang="en-US" sz="3000" dirty="0">
                <a:hlinkClick r:id="rId10"/>
              </a:rPr>
              <a:t>http://dnacalculator.pythonanywhere.com/</a:t>
            </a:r>
            <a:r>
              <a:rPr lang="en-US" sz="3000" dirty="0"/>
              <a:t> </a:t>
            </a:r>
          </a:p>
          <a:p>
            <a:pPr marL="457200"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Master mixes were prepared with different primers (original, single mutated, double mutated, triple mutated) and samples were analyzed using </a:t>
            </a:r>
            <a:r>
              <a:rPr lang="en-US" sz="3000" b="1" dirty="0">
                <a:latin typeface="Times New Roman" panose="02020603050405020304" pitchFamily="18" charset="0"/>
                <a:cs typeface="Times New Roman" panose="02020603050405020304" pitchFamily="18" charset="0"/>
              </a:rPr>
              <a:t>RT-qPCR</a:t>
            </a:r>
            <a:r>
              <a:rPr lang="en-US" sz="30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Amplified samples were also analyzed using </a:t>
            </a:r>
            <a:r>
              <a:rPr lang="en-US" sz="3000" b="1" dirty="0">
                <a:latin typeface="Times New Roman" panose="02020603050405020304" pitchFamily="18" charset="0"/>
                <a:cs typeface="Times New Roman" panose="02020603050405020304" pitchFamily="18" charset="0"/>
              </a:rPr>
              <a:t>agarose gel electrophoresis</a:t>
            </a:r>
            <a:r>
              <a:rPr lang="en-US" sz="3000" dirty="0">
                <a:latin typeface="Times New Roman" panose="02020603050405020304" pitchFamily="18" charset="0"/>
                <a:cs typeface="Times New Roman" panose="02020603050405020304" pitchFamily="18" charset="0"/>
              </a:rPr>
              <a:t>.</a:t>
            </a:r>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7414</TotalTime>
  <Words>1086</Words>
  <Application>Microsoft Office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Reading Impairment to Guide Extended Time Accommodation  Recommendations Spenceley, L. M¹.,  Wood, W. L. M²., Lewandowski, L. J²., &amp; Valentino, M. K¹. Counseling and Psychological Services Department, SUNY Oswego; Department of Psychology, Syracuse University</dc:title>
  <dc:creator>Laura M Spenceley</dc:creator>
  <cp:lastModifiedBy>Kestutis Bendinskas</cp:lastModifiedBy>
  <cp:revision>281</cp:revision>
  <dcterms:modified xsi:type="dcterms:W3CDTF">2023-07-24T19:55:24Z</dcterms:modified>
</cp:coreProperties>
</file>