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61" r:id="rId2"/>
  </p:sldMasterIdLst>
  <p:notesMasterIdLst>
    <p:notesMasterId r:id="rId53"/>
  </p:notesMasterIdLst>
  <p:handoutMasterIdLst>
    <p:handoutMasterId r:id="rId54"/>
  </p:handoutMasterIdLst>
  <p:sldIdLst>
    <p:sldId id="306" r:id="rId3"/>
    <p:sldId id="534" r:id="rId4"/>
    <p:sldId id="539" r:id="rId5"/>
    <p:sldId id="607" r:id="rId6"/>
    <p:sldId id="580" r:id="rId7"/>
    <p:sldId id="632" r:id="rId8"/>
    <p:sldId id="591" r:id="rId9"/>
    <p:sldId id="624" r:id="rId10"/>
    <p:sldId id="634" r:id="rId11"/>
    <p:sldId id="548" r:id="rId12"/>
    <p:sldId id="630" r:id="rId13"/>
    <p:sldId id="546" r:id="rId14"/>
    <p:sldId id="593" r:id="rId15"/>
    <p:sldId id="635" r:id="rId16"/>
    <p:sldId id="551" r:id="rId17"/>
    <p:sldId id="552" r:id="rId18"/>
    <p:sldId id="609" r:id="rId19"/>
    <p:sldId id="619" r:id="rId20"/>
    <p:sldId id="627" r:id="rId21"/>
    <p:sldId id="628" r:id="rId22"/>
    <p:sldId id="631" r:id="rId23"/>
    <p:sldId id="633" r:id="rId24"/>
    <p:sldId id="558" r:id="rId25"/>
    <p:sldId id="617" r:id="rId26"/>
    <p:sldId id="621" r:id="rId27"/>
    <p:sldId id="622" r:id="rId28"/>
    <p:sldId id="629" r:id="rId29"/>
    <p:sldId id="556" r:id="rId30"/>
    <p:sldId id="616" r:id="rId31"/>
    <p:sldId id="570" r:id="rId32"/>
    <p:sldId id="571" r:id="rId33"/>
    <p:sldId id="561" r:id="rId34"/>
    <p:sldId id="572" r:id="rId35"/>
    <p:sldId id="573" r:id="rId36"/>
    <p:sldId id="563" r:id="rId37"/>
    <p:sldId id="565" r:id="rId38"/>
    <p:sldId id="575" r:id="rId39"/>
    <p:sldId id="576" r:id="rId40"/>
    <p:sldId id="597" r:id="rId41"/>
    <p:sldId id="626" r:id="rId42"/>
    <p:sldId id="611" r:id="rId43"/>
    <p:sldId id="615" r:id="rId44"/>
    <p:sldId id="614" r:id="rId45"/>
    <p:sldId id="568" r:id="rId46"/>
    <p:sldId id="533" r:id="rId47"/>
    <p:sldId id="639" r:id="rId48"/>
    <p:sldId id="636" r:id="rId49"/>
    <p:sldId id="637" r:id="rId50"/>
    <p:sldId id="638" r:id="rId51"/>
    <p:sldId id="623" r:id="rId52"/>
  </p:sldIdLst>
  <p:sldSz cx="9144000" cy="6858000" type="screen4x3"/>
  <p:notesSz cx="7077075" cy="9051925"/>
  <p:defaultTextStyle>
    <a:defPPr>
      <a:defRPr lang="en-US"/>
    </a:defPPr>
    <a:lvl1pPr algn="l" rtl="0" fontAlgn="base">
      <a:spcBef>
        <a:spcPct val="0"/>
      </a:spcBef>
      <a:spcAft>
        <a:spcPct val="0"/>
      </a:spcAft>
      <a:defRPr sz="2400" i="1" kern="1200">
        <a:solidFill>
          <a:srgbClr val="003399"/>
        </a:solidFill>
        <a:latin typeface="Arial" charset="0"/>
        <a:ea typeface="+mn-ea"/>
        <a:cs typeface="+mn-cs"/>
      </a:defRPr>
    </a:lvl1pPr>
    <a:lvl2pPr marL="457200" algn="l" rtl="0" fontAlgn="base">
      <a:spcBef>
        <a:spcPct val="0"/>
      </a:spcBef>
      <a:spcAft>
        <a:spcPct val="0"/>
      </a:spcAft>
      <a:defRPr sz="2400" i="1" kern="1200">
        <a:solidFill>
          <a:srgbClr val="003399"/>
        </a:solidFill>
        <a:latin typeface="Arial" charset="0"/>
        <a:ea typeface="+mn-ea"/>
        <a:cs typeface="+mn-cs"/>
      </a:defRPr>
    </a:lvl2pPr>
    <a:lvl3pPr marL="914400" algn="l" rtl="0" fontAlgn="base">
      <a:spcBef>
        <a:spcPct val="0"/>
      </a:spcBef>
      <a:spcAft>
        <a:spcPct val="0"/>
      </a:spcAft>
      <a:defRPr sz="2400" i="1" kern="1200">
        <a:solidFill>
          <a:srgbClr val="003399"/>
        </a:solidFill>
        <a:latin typeface="Arial" charset="0"/>
        <a:ea typeface="+mn-ea"/>
        <a:cs typeface="+mn-cs"/>
      </a:defRPr>
    </a:lvl3pPr>
    <a:lvl4pPr marL="1371600" algn="l" rtl="0" fontAlgn="base">
      <a:spcBef>
        <a:spcPct val="0"/>
      </a:spcBef>
      <a:spcAft>
        <a:spcPct val="0"/>
      </a:spcAft>
      <a:defRPr sz="2400" i="1" kern="1200">
        <a:solidFill>
          <a:srgbClr val="003399"/>
        </a:solidFill>
        <a:latin typeface="Arial" charset="0"/>
        <a:ea typeface="+mn-ea"/>
        <a:cs typeface="+mn-cs"/>
      </a:defRPr>
    </a:lvl4pPr>
    <a:lvl5pPr marL="1828800" algn="l" rtl="0" fontAlgn="base">
      <a:spcBef>
        <a:spcPct val="0"/>
      </a:spcBef>
      <a:spcAft>
        <a:spcPct val="0"/>
      </a:spcAft>
      <a:defRPr sz="2400" i="1" kern="1200">
        <a:solidFill>
          <a:srgbClr val="003399"/>
        </a:solidFill>
        <a:latin typeface="Arial" charset="0"/>
        <a:ea typeface="+mn-ea"/>
        <a:cs typeface="+mn-cs"/>
      </a:defRPr>
    </a:lvl5pPr>
    <a:lvl6pPr marL="2286000" algn="l" defTabSz="914400" rtl="0" eaLnBrk="1" latinLnBrk="0" hangingPunct="1">
      <a:defRPr sz="2400" i="1" kern="1200">
        <a:solidFill>
          <a:srgbClr val="003399"/>
        </a:solidFill>
        <a:latin typeface="Arial" charset="0"/>
        <a:ea typeface="+mn-ea"/>
        <a:cs typeface="+mn-cs"/>
      </a:defRPr>
    </a:lvl6pPr>
    <a:lvl7pPr marL="2743200" algn="l" defTabSz="914400" rtl="0" eaLnBrk="1" latinLnBrk="0" hangingPunct="1">
      <a:defRPr sz="2400" i="1" kern="1200">
        <a:solidFill>
          <a:srgbClr val="003399"/>
        </a:solidFill>
        <a:latin typeface="Arial" charset="0"/>
        <a:ea typeface="+mn-ea"/>
        <a:cs typeface="+mn-cs"/>
      </a:defRPr>
    </a:lvl7pPr>
    <a:lvl8pPr marL="3200400" algn="l" defTabSz="914400" rtl="0" eaLnBrk="1" latinLnBrk="0" hangingPunct="1">
      <a:defRPr sz="2400" i="1" kern="1200">
        <a:solidFill>
          <a:srgbClr val="003399"/>
        </a:solidFill>
        <a:latin typeface="Arial" charset="0"/>
        <a:ea typeface="+mn-ea"/>
        <a:cs typeface="+mn-cs"/>
      </a:defRPr>
    </a:lvl8pPr>
    <a:lvl9pPr marL="3657600" algn="l" defTabSz="914400" rtl="0" eaLnBrk="1" latinLnBrk="0" hangingPunct="1">
      <a:defRPr sz="2400" i="1" kern="1200">
        <a:solidFill>
          <a:srgbClr val="0033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CCFF"/>
    <a:srgbClr val="FF0000"/>
    <a:srgbClr val="336699"/>
    <a:srgbClr val="000099"/>
    <a:srgbClr val="CCECFF"/>
    <a:srgbClr val="0000CC"/>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3298" autoAdjust="0"/>
    <p:restoredTop sz="94600" autoAdjust="0"/>
  </p:normalViewPr>
  <p:slideViewPr>
    <p:cSldViewPr>
      <p:cViewPr>
        <p:scale>
          <a:sx n="75" d="100"/>
          <a:sy n="75" d="100"/>
        </p:scale>
        <p:origin x="-846" y="-78"/>
      </p:cViewPr>
      <p:guideLst>
        <p:guide orient="horz" pos="2160"/>
        <p:guide pos="288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360"/>
      </p:cViewPr>
      <p:guideLst>
        <p:guide orient="horz" pos="2850"/>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67050" cy="4540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eaLnBrk="0" hangingPunct="0">
              <a:defRPr sz="1200" i="0">
                <a:solidFill>
                  <a:schemeClr val="tx1"/>
                </a:solidFill>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4010025" y="0"/>
            <a:ext cx="3067050" cy="4540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0" hangingPunct="0">
              <a:defRPr sz="1200" i="0">
                <a:solidFill>
                  <a:schemeClr val="tx1"/>
                </a:solidFill>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0" y="8624888"/>
            <a:ext cx="3067050" cy="454025"/>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eaLnBrk="0" hangingPunct="0">
              <a:defRPr sz="1200" i="0">
                <a:solidFill>
                  <a:schemeClr val="tx1"/>
                </a:solidFill>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4010025" y="8624888"/>
            <a:ext cx="3067050" cy="454025"/>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0" hangingPunct="0">
              <a:defRPr sz="1200" i="0">
                <a:solidFill>
                  <a:schemeClr val="tx1"/>
                </a:solidFill>
                <a:latin typeface="Times New Roman" pitchFamily="18" charset="0"/>
              </a:defRPr>
            </a:lvl1pPr>
          </a:lstStyle>
          <a:p>
            <a:pPr>
              <a:defRPr/>
            </a:pPr>
            <a:fld id="{DB5AB7C5-EF14-4958-8F3B-9AB328AEDBF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1026"/>
          <p:cNvSpPr>
            <a:spLocks noGrp="1" noChangeArrowheads="1"/>
          </p:cNvSpPr>
          <p:nvPr>
            <p:ph type="hdr" sz="quarter"/>
          </p:nvPr>
        </p:nvSpPr>
        <p:spPr bwMode="auto">
          <a:xfrm>
            <a:off x="0" y="0"/>
            <a:ext cx="3067050" cy="4540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eaLnBrk="0" hangingPunct="0">
              <a:defRPr sz="1200" i="0">
                <a:solidFill>
                  <a:schemeClr val="tx1"/>
                </a:solidFill>
                <a:latin typeface="Times New Roman" pitchFamily="18" charset="0"/>
              </a:defRPr>
            </a:lvl1pPr>
          </a:lstStyle>
          <a:p>
            <a:pPr>
              <a:defRPr/>
            </a:pPr>
            <a:endParaRPr lang="en-US"/>
          </a:p>
        </p:txBody>
      </p:sp>
      <p:sp>
        <p:nvSpPr>
          <p:cNvPr id="47107" name="Rectangle 1027"/>
          <p:cNvSpPr>
            <a:spLocks noGrp="1" noChangeArrowheads="1"/>
          </p:cNvSpPr>
          <p:nvPr>
            <p:ph type="dt" idx="1"/>
          </p:nvPr>
        </p:nvSpPr>
        <p:spPr bwMode="auto">
          <a:xfrm>
            <a:off x="4010025" y="0"/>
            <a:ext cx="3067050" cy="4540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0" hangingPunct="0">
              <a:defRPr sz="1200" i="0">
                <a:solidFill>
                  <a:schemeClr val="tx1"/>
                </a:solidFill>
                <a:latin typeface="Times New Roman" pitchFamily="18" charset="0"/>
              </a:defRPr>
            </a:lvl1pPr>
          </a:lstStyle>
          <a:p>
            <a:pPr>
              <a:defRPr/>
            </a:pPr>
            <a:endParaRPr lang="en-US"/>
          </a:p>
        </p:txBody>
      </p:sp>
      <p:sp>
        <p:nvSpPr>
          <p:cNvPr id="48132" name="Rectangle 1028"/>
          <p:cNvSpPr>
            <a:spLocks noGrp="1" noRot="1" noChangeAspect="1" noChangeArrowheads="1" noTextEdit="1"/>
          </p:cNvSpPr>
          <p:nvPr>
            <p:ph type="sldImg" idx="2"/>
          </p:nvPr>
        </p:nvSpPr>
        <p:spPr bwMode="auto">
          <a:xfrm>
            <a:off x="1270000" y="681038"/>
            <a:ext cx="4538663" cy="3403600"/>
          </a:xfrm>
          <a:prstGeom prst="rect">
            <a:avLst/>
          </a:prstGeom>
          <a:noFill/>
          <a:ln w="9525">
            <a:solidFill>
              <a:srgbClr val="000000"/>
            </a:solidFill>
            <a:miter lim="800000"/>
            <a:headEnd/>
            <a:tailEnd/>
          </a:ln>
        </p:spPr>
      </p:sp>
      <p:sp>
        <p:nvSpPr>
          <p:cNvPr id="47109" name="Rectangle 1029"/>
          <p:cNvSpPr>
            <a:spLocks noGrp="1" noChangeArrowheads="1"/>
          </p:cNvSpPr>
          <p:nvPr>
            <p:ph type="body" sz="quarter" idx="3"/>
          </p:nvPr>
        </p:nvSpPr>
        <p:spPr bwMode="auto">
          <a:xfrm>
            <a:off x="944563" y="4313238"/>
            <a:ext cx="5187950" cy="4084637"/>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7110" name="Rectangle 1030"/>
          <p:cNvSpPr>
            <a:spLocks noGrp="1" noChangeArrowheads="1"/>
          </p:cNvSpPr>
          <p:nvPr>
            <p:ph type="ftr" sz="quarter" idx="4"/>
          </p:nvPr>
        </p:nvSpPr>
        <p:spPr bwMode="auto">
          <a:xfrm>
            <a:off x="0" y="8624888"/>
            <a:ext cx="3067050" cy="454025"/>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eaLnBrk="0" hangingPunct="0">
              <a:defRPr sz="1200" i="0">
                <a:solidFill>
                  <a:schemeClr val="tx1"/>
                </a:solidFill>
                <a:latin typeface="Times New Roman" pitchFamily="18" charset="0"/>
              </a:defRPr>
            </a:lvl1pPr>
          </a:lstStyle>
          <a:p>
            <a:pPr>
              <a:defRPr/>
            </a:pPr>
            <a:endParaRPr lang="en-US"/>
          </a:p>
        </p:txBody>
      </p:sp>
      <p:sp>
        <p:nvSpPr>
          <p:cNvPr id="47111" name="Rectangle 1031"/>
          <p:cNvSpPr>
            <a:spLocks noGrp="1" noChangeArrowheads="1"/>
          </p:cNvSpPr>
          <p:nvPr>
            <p:ph type="sldNum" sz="quarter" idx="5"/>
          </p:nvPr>
        </p:nvSpPr>
        <p:spPr bwMode="auto">
          <a:xfrm>
            <a:off x="4010025" y="8624888"/>
            <a:ext cx="3067050" cy="454025"/>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0" hangingPunct="0">
              <a:defRPr sz="1200" i="0">
                <a:solidFill>
                  <a:schemeClr val="tx1"/>
                </a:solidFill>
                <a:latin typeface="Times New Roman" pitchFamily="18" charset="0"/>
              </a:defRPr>
            </a:lvl1pPr>
          </a:lstStyle>
          <a:p>
            <a:pPr>
              <a:defRPr/>
            </a:pPr>
            <a:fld id="{FB34568E-237E-4AE3-B4EF-624BE68CBC2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762A567F-6166-4D91-864C-E307F17B6192}" type="slidenum">
              <a:rPr lang="en-US" smtClean="0">
                <a:solidFill>
                  <a:srgbClr val="000000"/>
                </a:solidFill>
              </a:rPr>
              <a:pPr/>
              <a:t>43</a:t>
            </a:fld>
            <a:endParaRPr lang="en-US"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KGD_01a_Titl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9619" name="Rectangle 3"/>
          <p:cNvSpPr>
            <a:spLocks noGrp="1" noChangeArrowheads="1"/>
          </p:cNvSpPr>
          <p:nvPr>
            <p:ph type="ctrTitle"/>
          </p:nvPr>
        </p:nvSpPr>
        <p:spPr>
          <a:xfrm>
            <a:off x="0" y="2209800"/>
            <a:ext cx="8458200" cy="1219200"/>
          </a:xfrm>
        </p:spPr>
        <p:txBody>
          <a:bodyPr/>
          <a:lstStyle>
            <a:lvl1pPr>
              <a:defRPr sz="4400">
                <a:solidFill>
                  <a:srgbClr val="000066"/>
                </a:solidFill>
                <a:effectLst/>
              </a:defRPr>
            </a:lvl1pPr>
          </a:lstStyle>
          <a:p>
            <a:r>
              <a:rPr lang="en-US"/>
              <a:t>Click to edit Master title style</a:t>
            </a:r>
          </a:p>
        </p:txBody>
      </p:sp>
      <p:sp>
        <p:nvSpPr>
          <p:cNvPr id="239620" name="Rectangle 4"/>
          <p:cNvSpPr>
            <a:spLocks noGrp="1" noChangeArrowheads="1"/>
          </p:cNvSpPr>
          <p:nvPr>
            <p:ph type="subTitle" idx="1"/>
          </p:nvPr>
        </p:nvSpPr>
        <p:spPr>
          <a:xfrm>
            <a:off x="1447800" y="4648200"/>
            <a:ext cx="7696200" cy="1447800"/>
          </a:xfrm>
        </p:spPr>
        <p:txBody>
          <a:bodyPr/>
          <a:lstStyle>
            <a:lvl1pPr marL="0" indent="0" algn="r">
              <a:buFont typeface="Wingdings" pitchFamily="2" charset="2"/>
              <a:buNone/>
              <a:defRPr sz="2400">
                <a:solidFill>
                  <a:srgbClr val="000066"/>
                </a:solidFill>
              </a:defRPr>
            </a:lvl1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3500"/>
            <a:ext cx="2209800" cy="5610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63500"/>
            <a:ext cx="6477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209800" cy="544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228600"/>
            <a:ext cx="6477000" cy="544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228600"/>
            <a:ext cx="8839200" cy="5445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71600"/>
            <a:ext cx="42291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42291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98863"/>
            <a:ext cx="42291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BKGD_01a"/>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38594" name="Rectangle 2"/>
          <p:cNvSpPr>
            <a:spLocks noGrp="1" noChangeArrowheads="1"/>
          </p:cNvSpPr>
          <p:nvPr>
            <p:ph type="title"/>
          </p:nvPr>
        </p:nvSpPr>
        <p:spPr bwMode="auto">
          <a:xfrm>
            <a:off x="76200" y="63500"/>
            <a:ext cx="8839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371600"/>
            <a:ext cx="8610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84"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advClick="0"/>
  <p:timing>
    <p:tnLst>
      <p:par>
        <p:cTn id="1" dur="indefinite" restart="never" nodeType="tmRoot"/>
      </p:par>
    </p:tnLst>
  </p:timing>
  <p:txStyles>
    <p:titleStyle>
      <a:lvl1pPr algn="l"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defRPr>
      </a:lvl5pPr>
      <a:lvl6pPr marL="457200" algn="l" rtl="0" fontAlgn="base">
        <a:spcBef>
          <a:spcPct val="0"/>
        </a:spcBef>
        <a:spcAft>
          <a:spcPct val="0"/>
        </a:spcAft>
        <a:defRPr sz="3600" b="1">
          <a:solidFill>
            <a:schemeClr val="tx1"/>
          </a:solidFill>
          <a:effectLst>
            <a:outerShdw blurRad="38100" dist="38100" dir="2700000" algn="tl">
              <a:srgbClr val="000000"/>
            </a:outerShdw>
          </a:effectLst>
          <a:latin typeface="Arial" charset="0"/>
        </a:defRPr>
      </a:lvl6pPr>
      <a:lvl7pPr marL="914400" algn="l" rtl="0" fontAlgn="base">
        <a:spcBef>
          <a:spcPct val="0"/>
        </a:spcBef>
        <a:spcAft>
          <a:spcPct val="0"/>
        </a:spcAft>
        <a:defRPr sz="3600" b="1">
          <a:solidFill>
            <a:schemeClr val="tx1"/>
          </a:solidFill>
          <a:effectLst>
            <a:outerShdw blurRad="38100" dist="38100" dir="2700000" algn="tl">
              <a:srgbClr val="000000"/>
            </a:outerShdw>
          </a:effectLst>
          <a:latin typeface="Arial" charset="0"/>
        </a:defRPr>
      </a:lvl7pPr>
      <a:lvl8pPr marL="1371600" algn="l" rtl="0" fontAlgn="base">
        <a:spcBef>
          <a:spcPct val="0"/>
        </a:spcBef>
        <a:spcAft>
          <a:spcPct val="0"/>
        </a:spcAft>
        <a:defRPr sz="3600" b="1">
          <a:solidFill>
            <a:schemeClr val="tx1"/>
          </a:solidFill>
          <a:effectLst>
            <a:outerShdw blurRad="38100" dist="38100" dir="2700000" algn="tl">
              <a:srgbClr val="000000"/>
            </a:outerShdw>
          </a:effectLst>
          <a:latin typeface="Arial" charset="0"/>
        </a:defRPr>
      </a:lvl8pPr>
      <a:lvl9pPr marL="1828800" algn="l" rtl="0" fontAlgn="base">
        <a:spcBef>
          <a:spcPct val="0"/>
        </a:spcBef>
        <a:spcAft>
          <a:spcPct val="0"/>
        </a:spcAft>
        <a:defRPr sz="3600" b="1">
          <a:solidFill>
            <a:schemeClr val="tx1"/>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75000"/>
        </a:spcBef>
        <a:spcAft>
          <a:spcPct val="0"/>
        </a:spcAft>
        <a:buClr>
          <a:srgbClr val="000066"/>
        </a:buClr>
        <a:buFont typeface="Wingdings" pitchFamily="2" charset="2"/>
        <a:buChar char="§"/>
        <a:defRPr sz="2800">
          <a:solidFill>
            <a:schemeClr val="bg2"/>
          </a:solidFill>
          <a:latin typeface="+mn-lt"/>
          <a:ea typeface="+mn-ea"/>
          <a:cs typeface="+mn-cs"/>
        </a:defRPr>
      </a:lvl1pPr>
      <a:lvl2pPr marL="685800" indent="-228600" algn="l" rtl="0" eaLnBrk="0" fontAlgn="base" hangingPunct="0">
        <a:lnSpc>
          <a:spcPct val="90000"/>
        </a:lnSpc>
        <a:spcBef>
          <a:spcPct val="45000"/>
        </a:spcBef>
        <a:spcAft>
          <a:spcPct val="0"/>
        </a:spcAft>
        <a:buClr>
          <a:srgbClr val="000066"/>
        </a:buClr>
        <a:buChar char="•"/>
        <a:defRPr sz="2600">
          <a:solidFill>
            <a:schemeClr val="bg2"/>
          </a:solidFill>
          <a:latin typeface="+mn-lt"/>
        </a:defRPr>
      </a:lvl2pPr>
      <a:lvl3pPr marL="1092200" indent="-292100" algn="l" rtl="0" eaLnBrk="0" fontAlgn="base" hangingPunct="0">
        <a:lnSpc>
          <a:spcPct val="90000"/>
        </a:lnSpc>
        <a:spcBef>
          <a:spcPct val="25000"/>
        </a:spcBef>
        <a:spcAft>
          <a:spcPct val="0"/>
        </a:spcAft>
        <a:buClr>
          <a:srgbClr val="000066"/>
        </a:buClr>
        <a:buFont typeface="Arial" charset="0"/>
        <a:buChar char="–"/>
        <a:defRPr sz="2400">
          <a:solidFill>
            <a:schemeClr val="bg2"/>
          </a:solidFill>
          <a:latin typeface="+mn-lt"/>
        </a:defRPr>
      </a:lvl3pPr>
      <a:lvl4pPr marL="1485900" indent="-279400" algn="l" rtl="0" eaLnBrk="0" fontAlgn="base" hangingPunct="0">
        <a:spcBef>
          <a:spcPct val="20000"/>
        </a:spcBef>
        <a:spcAft>
          <a:spcPct val="0"/>
        </a:spcAft>
        <a:buClr>
          <a:srgbClr val="000066"/>
        </a:buClr>
        <a:buFont typeface="Wingdings" pitchFamily="2" charset="2"/>
        <a:buChar char="n"/>
        <a:defRPr sz="2000">
          <a:solidFill>
            <a:schemeClr val="bg2"/>
          </a:solidFill>
          <a:latin typeface="+mn-lt"/>
        </a:defRPr>
      </a:lvl4pPr>
      <a:lvl5pPr marL="1892300" indent="-292100" algn="l" rtl="0" eaLnBrk="0" fontAlgn="base" hangingPunct="0">
        <a:spcBef>
          <a:spcPct val="20000"/>
        </a:spcBef>
        <a:spcAft>
          <a:spcPct val="0"/>
        </a:spcAft>
        <a:buClr>
          <a:srgbClr val="000066"/>
        </a:buClr>
        <a:buFont typeface="Wingdings" pitchFamily="2" charset="2"/>
        <a:buChar char="o"/>
        <a:defRPr sz="2000">
          <a:solidFill>
            <a:schemeClr val="bg2"/>
          </a:solidFill>
          <a:latin typeface="+mn-lt"/>
        </a:defRPr>
      </a:lvl5pPr>
      <a:lvl6pPr marL="2349500" indent="-292100" algn="l" rtl="0" fontAlgn="base">
        <a:spcBef>
          <a:spcPct val="20000"/>
        </a:spcBef>
        <a:spcAft>
          <a:spcPct val="0"/>
        </a:spcAft>
        <a:buClr>
          <a:srgbClr val="000066"/>
        </a:buClr>
        <a:buFont typeface="Wingdings" pitchFamily="2" charset="2"/>
        <a:buChar char="o"/>
        <a:defRPr sz="2000">
          <a:solidFill>
            <a:schemeClr val="bg2"/>
          </a:solidFill>
          <a:latin typeface="+mn-lt"/>
        </a:defRPr>
      </a:lvl6pPr>
      <a:lvl7pPr marL="2806700" indent="-292100" algn="l" rtl="0" fontAlgn="base">
        <a:spcBef>
          <a:spcPct val="20000"/>
        </a:spcBef>
        <a:spcAft>
          <a:spcPct val="0"/>
        </a:spcAft>
        <a:buClr>
          <a:srgbClr val="000066"/>
        </a:buClr>
        <a:buFont typeface="Wingdings" pitchFamily="2" charset="2"/>
        <a:buChar char="o"/>
        <a:defRPr sz="2000">
          <a:solidFill>
            <a:schemeClr val="bg2"/>
          </a:solidFill>
          <a:latin typeface="+mn-lt"/>
        </a:defRPr>
      </a:lvl7pPr>
      <a:lvl8pPr marL="3263900" indent="-292100" algn="l" rtl="0" fontAlgn="base">
        <a:spcBef>
          <a:spcPct val="20000"/>
        </a:spcBef>
        <a:spcAft>
          <a:spcPct val="0"/>
        </a:spcAft>
        <a:buClr>
          <a:srgbClr val="000066"/>
        </a:buClr>
        <a:buFont typeface="Wingdings" pitchFamily="2" charset="2"/>
        <a:buChar char="o"/>
        <a:defRPr sz="2000">
          <a:solidFill>
            <a:schemeClr val="bg2"/>
          </a:solidFill>
          <a:latin typeface="+mn-lt"/>
        </a:defRPr>
      </a:lvl8pPr>
      <a:lvl9pPr marL="3721100" indent="-292100" algn="l" rtl="0" fontAlgn="base">
        <a:spcBef>
          <a:spcPct val="20000"/>
        </a:spcBef>
        <a:spcAft>
          <a:spcPct val="0"/>
        </a:spcAft>
        <a:buClr>
          <a:srgbClr val="000066"/>
        </a:buClr>
        <a:buFont typeface="Wingdings" pitchFamily="2" charset="2"/>
        <a:buChar char="o"/>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KGD_01b"/>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6200" y="228600"/>
            <a:ext cx="8839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28600" y="1371600"/>
            <a:ext cx="8610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ransition advClick="0"/>
  <p:timing>
    <p:tnLst>
      <p:par>
        <p:cTn id="1" dur="indefinite" restart="never" nodeType="tmRoot"/>
      </p:par>
    </p:tnLst>
  </p:timing>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fontAlgn="base">
        <a:spcBef>
          <a:spcPct val="0"/>
        </a:spcBef>
        <a:spcAft>
          <a:spcPct val="0"/>
        </a:spcAft>
        <a:defRPr sz="3600" b="1">
          <a:solidFill>
            <a:srgbClr val="000066"/>
          </a:solidFill>
          <a:latin typeface="Arial" charset="0"/>
        </a:defRPr>
      </a:lvl6pPr>
      <a:lvl7pPr marL="914400" algn="l" rtl="0" fontAlgn="base">
        <a:spcBef>
          <a:spcPct val="0"/>
        </a:spcBef>
        <a:spcAft>
          <a:spcPct val="0"/>
        </a:spcAft>
        <a:defRPr sz="3600" b="1">
          <a:solidFill>
            <a:srgbClr val="000066"/>
          </a:solidFill>
          <a:latin typeface="Arial" charset="0"/>
        </a:defRPr>
      </a:lvl7pPr>
      <a:lvl8pPr marL="1371600" algn="l" rtl="0" fontAlgn="base">
        <a:spcBef>
          <a:spcPct val="0"/>
        </a:spcBef>
        <a:spcAft>
          <a:spcPct val="0"/>
        </a:spcAft>
        <a:defRPr sz="3600" b="1">
          <a:solidFill>
            <a:srgbClr val="000066"/>
          </a:solidFill>
          <a:latin typeface="Arial" charset="0"/>
        </a:defRPr>
      </a:lvl8pPr>
      <a:lvl9pPr marL="1828800" algn="l" rtl="0" fontAlgn="base">
        <a:spcBef>
          <a:spcPct val="0"/>
        </a:spcBef>
        <a:spcAft>
          <a:spcPct val="0"/>
        </a:spcAft>
        <a:defRPr sz="3600" b="1">
          <a:solidFill>
            <a:srgbClr val="000066"/>
          </a:solidFill>
          <a:latin typeface="Arial" charset="0"/>
        </a:defRPr>
      </a:lvl9pPr>
    </p:titleStyle>
    <p:bodyStyle>
      <a:lvl1pPr marL="342900" indent="-342900" algn="l" rtl="0" eaLnBrk="0" fontAlgn="base" hangingPunct="0">
        <a:lnSpc>
          <a:spcPct val="90000"/>
        </a:lnSpc>
        <a:spcBef>
          <a:spcPct val="75000"/>
        </a:spcBef>
        <a:spcAft>
          <a:spcPct val="0"/>
        </a:spcAft>
        <a:buClr>
          <a:srgbClr val="000066"/>
        </a:buClr>
        <a:buFont typeface="Wingdings" pitchFamily="2" charset="2"/>
        <a:buChar char="§"/>
        <a:defRPr sz="2800">
          <a:solidFill>
            <a:srgbClr val="000066"/>
          </a:solidFill>
          <a:latin typeface="+mn-lt"/>
          <a:ea typeface="+mn-ea"/>
          <a:cs typeface="+mn-cs"/>
        </a:defRPr>
      </a:lvl1pPr>
      <a:lvl2pPr marL="685800" indent="-228600" algn="l" rtl="0" eaLnBrk="0" fontAlgn="base" hangingPunct="0">
        <a:lnSpc>
          <a:spcPct val="90000"/>
        </a:lnSpc>
        <a:spcBef>
          <a:spcPct val="45000"/>
        </a:spcBef>
        <a:spcAft>
          <a:spcPct val="0"/>
        </a:spcAft>
        <a:buClr>
          <a:srgbClr val="000066"/>
        </a:buClr>
        <a:buChar char="•"/>
        <a:defRPr sz="2600">
          <a:solidFill>
            <a:srgbClr val="000066"/>
          </a:solidFill>
          <a:latin typeface="+mn-lt"/>
        </a:defRPr>
      </a:lvl2pPr>
      <a:lvl3pPr marL="1092200" indent="-292100" algn="l" rtl="0" eaLnBrk="0" fontAlgn="base" hangingPunct="0">
        <a:lnSpc>
          <a:spcPct val="90000"/>
        </a:lnSpc>
        <a:spcBef>
          <a:spcPct val="25000"/>
        </a:spcBef>
        <a:spcAft>
          <a:spcPct val="0"/>
        </a:spcAft>
        <a:buClr>
          <a:srgbClr val="000066"/>
        </a:buClr>
        <a:buFont typeface="Arial" charset="0"/>
        <a:buChar char="–"/>
        <a:defRPr sz="2400">
          <a:solidFill>
            <a:srgbClr val="000066"/>
          </a:solidFill>
          <a:latin typeface="+mn-lt"/>
        </a:defRPr>
      </a:lvl3pPr>
      <a:lvl4pPr marL="1485900" indent="-279400" algn="l" rtl="0" eaLnBrk="0" fontAlgn="base" hangingPunct="0">
        <a:spcBef>
          <a:spcPct val="20000"/>
        </a:spcBef>
        <a:spcAft>
          <a:spcPct val="0"/>
        </a:spcAft>
        <a:buClr>
          <a:srgbClr val="000066"/>
        </a:buClr>
        <a:buFont typeface="Wingdings" pitchFamily="2" charset="2"/>
        <a:buChar char="n"/>
        <a:defRPr sz="2000">
          <a:solidFill>
            <a:srgbClr val="000066"/>
          </a:solidFill>
          <a:latin typeface="+mn-lt"/>
        </a:defRPr>
      </a:lvl4pPr>
      <a:lvl5pPr marL="1892300" indent="-292100" algn="l" rtl="0" eaLnBrk="0" fontAlgn="base" hangingPunct="0">
        <a:spcBef>
          <a:spcPct val="20000"/>
        </a:spcBef>
        <a:spcAft>
          <a:spcPct val="0"/>
        </a:spcAft>
        <a:buClr>
          <a:srgbClr val="000066"/>
        </a:buClr>
        <a:buFont typeface="Wingdings" pitchFamily="2" charset="2"/>
        <a:buChar char="o"/>
        <a:defRPr sz="2000">
          <a:solidFill>
            <a:srgbClr val="000066"/>
          </a:solidFill>
          <a:latin typeface="+mn-lt"/>
        </a:defRPr>
      </a:lvl5pPr>
      <a:lvl6pPr marL="2349500" indent="-292100" algn="l" rtl="0" fontAlgn="base">
        <a:spcBef>
          <a:spcPct val="20000"/>
        </a:spcBef>
        <a:spcAft>
          <a:spcPct val="0"/>
        </a:spcAft>
        <a:buClr>
          <a:srgbClr val="000066"/>
        </a:buClr>
        <a:buFont typeface="Wingdings" pitchFamily="2" charset="2"/>
        <a:buChar char="o"/>
        <a:defRPr sz="2000">
          <a:solidFill>
            <a:srgbClr val="000066"/>
          </a:solidFill>
          <a:latin typeface="+mn-lt"/>
        </a:defRPr>
      </a:lvl6pPr>
      <a:lvl7pPr marL="2806700" indent="-292100" algn="l" rtl="0" fontAlgn="base">
        <a:spcBef>
          <a:spcPct val="20000"/>
        </a:spcBef>
        <a:spcAft>
          <a:spcPct val="0"/>
        </a:spcAft>
        <a:buClr>
          <a:srgbClr val="000066"/>
        </a:buClr>
        <a:buFont typeface="Wingdings" pitchFamily="2" charset="2"/>
        <a:buChar char="o"/>
        <a:defRPr sz="2000">
          <a:solidFill>
            <a:srgbClr val="000066"/>
          </a:solidFill>
          <a:latin typeface="+mn-lt"/>
        </a:defRPr>
      </a:lvl7pPr>
      <a:lvl8pPr marL="3263900" indent="-292100" algn="l" rtl="0" fontAlgn="base">
        <a:spcBef>
          <a:spcPct val="20000"/>
        </a:spcBef>
        <a:spcAft>
          <a:spcPct val="0"/>
        </a:spcAft>
        <a:buClr>
          <a:srgbClr val="000066"/>
        </a:buClr>
        <a:buFont typeface="Wingdings" pitchFamily="2" charset="2"/>
        <a:buChar char="o"/>
        <a:defRPr sz="2000">
          <a:solidFill>
            <a:srgbClr val="000066"/>
          </a:solidFill>
          <a:latin typeface="+mn-lt"/>
        </a:defRPr>
      </a:lvl8pPr>
      <a:lvl9pPr marL="3721100" indent="-292100" algn="l" rtl="0" fontAlgn="base">
        <a:spcBef>
          <a:spcPct val="20000"/>
        </a:spcBef>
        <a:spcAft>
          <a:spcPct val="0"/>
        </a:spcAft>
        <a:buClr>
          <a:srgbClr val="000066"/>
        </a:buClr>
        <a:buFont typeface="Wingdings" pitchFamily="2" charset="2"/>
        <a:buChar char="o"/>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152400" y="2362200"/>
            <a:ext cx="8763000" cy="1219200"/>
          </a:xfrm>
        </p:spPr>
        <p:txBody>
          <a:bodyPr/>
          <a:lstStyle/>
          <a:p>
            <a:pPr algn="ctr" eaLnBrk="1" hangingPunct="1"/>
            <a:r>
              <a:rPr lang="en-US" sz="3600" dirty="0" smtClean="0"/>
              <a:t>New York State </a:t>
            </a:r>
            <a:br>
              <a:rPr lang="en-US" sz="3600" dirty="0" smtClean="0"/>
            </a:br>
            <a:r>
              <a:rPr lang="en-US" sz="3600" dirty="0" smtClean="0"/>
              <a:t>Department of Taxation and Finance</a:t>
            </a:r>
            <a:endParaRPr lang="en-US" sz="4000" dirty="0" smtClean="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381000"/>
            <a:ext cx="8686800" cy="609600"/>
          </a:xfrm>
        </p:spPr>
        <p:txBody>
          <a:bodyPr/>
          <a:lstStyle/>
          <a:p>
            <a:pPr algn="ctr" eaLnBrk="1" hangingPunct="1"/>
            <a:r>
              <a:rPr lang="en-US" u="sng" dirty="0" smtClean="0"/>
              <a:t>Which NYS tax forms should I file?</a:t>
            </a:r>
          </a:p>
        </p:txBody>
      </p:sp>
      <p:sp>
        <p:nvSpPr>
          <p:cNvPr id="12291" name="Rectangle 3"/>
          <p:cNvSpPr>
            <a:spLocks noGrp="1" noChangeArrowheads="1"/>
          </p:cNvSpPr>
          <p:nvPr>
            <p:ph type="body" idx="1"/>
          </p:nvPr>
        </p:nvSpPr>
        <p:spPr>
          <a:xfrm>
            <a:off x="533400" y="1295400"/>
            <a:ext cx="8610600" cy="4876800"/>
          </a:xfrm>
        </p:spPr>
        <p:txBody>
          <a:bodyPr/>
          <a:lstStyle/>
          <a:p>
            <a:pPr eaLnBrk="1" hangingPunct="1"/>
            <a:r>
              <a:rPr lang="en-US" sz="2400" dirty="0" smtClean="0">
                <a:solidFill>
                  <a:srgbClr val="000099"/>
                </a:solidFill>
              </a:rPr>
              <a:t>If you are a </a:t>
            </a:r>
            <a:r>
              <a:rPr lang="en-US" sz="2400" b="1" u="sng" dirty="0" smtClean="0">
                <a:solidFill>
                  <a:srgbClr val="000099"/>
                </a:solidFill>
              </a:rPr>
              <a:t>nonresident</a:t>
            </a:r>
            <a:r>
              <a:rPr lang="en-US" sz="2400" dirty="0" smtClean="0">
                <a:solidFill>
                  <a:srgbClr val="000099"/>
                </a:solidFill>
              </a:rPr>
              <a:t> for NYS income tax purposes and are required to file an income tax return, you will need to file: </a:t>
            </a:r>
          </a:p>
          <a:p>
            <a:pPr lvl="1" eaLnBrk="1" hangingPunct="1"/>
            <a:r>
              <a:rPr lang="en-US" sz="2000" dirty="0" smtClean="0">
                <a:solidFill>
                  <a:srgbClr val="A50021"/>
                </a:solidFill>
              </a:rPr>
              <a:t>Form IT-203, “Nonresident and Part-year Resident Income Tax Return” </a:t>
            </a:r>
          </a:p>
          <a:p>
            <a:pPr lvl="1" eaLnBrk="1" hangingPunct="1"/>
            <a:r>
              <a:rPr lang="en-US" sz="2000" dirty="0" smtClean="0">
                <a:solidFill>
                  <a:srgbClr val="A50021"/>
                </a:solidFill>
              </a:rPr>
              <a:t>Form IT-203-B to report where you live in NYS, </a:t>
            </a:r>
            <a:r>
              <a:rPr lang="en-US" sz="2000" b="1" dirty="0" smtClean="0">
                <a:solidFill>
                  <a:srgbClr val="A50021"/>
                </a:solidFill>
              </a:rPr>
              <a:t>and</a:t>
            </a:r>
          </a:p>
          <a:p>
            <a:pPr lvl="1" eaLnBrk="1" hangingPunct="1"/>
            <a:r>
              <a:rPr lang="en-US" sz="2000" dirty="0" smtClean="0">
                <a:solidFill>
                  <a:srgbClr val="A50021"/>
                </a:solidFill>
              </a:rPr>
              <a:t>Form IT-2 for wages (if W-2 received)</a:t>
            </a:r>
            <a:endParaRPr lang="en-US" sz="2000" dirty="0" smtClean="0">
              <a:solidFill>
                <a:srgbClr val="000099"/>
              </a:solidFill>
            </a:endParaRPr>
          </a:p>
          <a:p>
            <a:pPr eaLnBrk="1" hangingPunct="1"/>
            <a:r>
              <a:rPr lang="en-US" sz="2400" dirty="0" smtClean="0">
                <a:solidFill>
                  <a:srgbClr val="000099"/>
                </a:solidFill>
              </a:rPr>
              <a:t>If you are a </a:t>
            </a:r>
            <a:r>
              <a:rPr lang="en-US" sz="2400" b="1" u="sng" dirty="0" smtClean="0">
                <a:solidFill>
                  <a:srgbClr val="000099"/>
                </a:solidFill>
              </a:rPr>
              <a:t>resident</a:t>
            </a:r>
            <a:r>
              <a:rPr lang="en-US" sz="2400" dirty="0" smtClean="0">
                <a:solidFill>
                  <a:srgbClr val="000099"/>
                </a:solidFill>
              </a:rPr>
              <a:t> for NYS income tax purposes and are required to file an income tax return, you will need to file:</a:t>
            </a:r>
          </a:p>
          <a:p>
            <a:pPr lvl="1" eaLnBrk="1" hangingPunct="1"/>
            <a:r>
              <a:rPr lang="en-US" sz="2000" dirty="0" smtClean="0">
                <a:solidFill>
                  <a:srgbClr val="C00000"/>
                </a:solidFill>
              </a:rPr>
              <a:t>Form IT-150 “Resident Income Tax Return (short form)” or IT-201 (long form) in limited cases </a:t>
            </a:r>
            <a:r>
              <a:rPr lang="en-US" sz="2000" b="1" dirty="0" smtClean="0">
                <a:solidFill>
                  <a:srgbClr val="C00000"/>
                </a:solidFill>
              </a:rPr>
              <a:t>and </a:t>
            </a:r>
          </a:p>
          <a:p>
            <a:pPr lvl="1" eaLnBrk="1" hangingPunct="1"/>
            <a:r>
              <a:rPr lang="en-US" sz="2000" dirty="0" smtClean="0">
                <a:solidFill>
                  <a:srgbClr val="C00000"/>
                </a:solidFill>
              </a:rPr>
              <a:t>Form IT-2 for wages (if W-2 received)</a:t>
            </a:r>
            <a:r>
              <a:rPr lang="en-US" sz="2200" dirty="0" smtClean="0">
                <a:solidFill>
                  <a:srgbClr val="000099"/>
                </a:solidFill>
              </a:rPr>
              <a:t>  </a:t>
            </a:r>
          </a:p>
          <a:p>
            <a:pPr eaLnBrk="1" hangingPunct="1">
              <a:buFont typeface="Wingdings" pitchFamily="2" charset="2"/>
              <a:buNone/>
            </a:pPr>
            <a:r>
              <a:rPr lang="en-US" sz="3200" dirty="0" smtClean="0">
                <a:solidFill>
                  <a:srgbClr val="A50021"/>
                </a:solidFill>
              </a:rPr>
              <a:t>	</a:t>
            </a:r>
            <a:endParaRPr lang="en-US" sz="2400" dirty="0" smtClean="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828801"/>
            <a:ext cx="7772400" cy="1295399"/>
          </a:xfrm>
        </p:spPr>
        <p:txBody>
          <a:bodyPr/>
          <a:lstStyle/>
          <a:p>
            <a:pPr algn="ctr" eaLnBrk="1" hangingPunct="1"/>
            <a:r>
              <a:rPr lang="en-US" sz="4000" dirty="0" smtClean="0"/>
              <a:t>Who Must File a NYS</a:t>
            </a:r>
            <a:br>
              <a:rPr lang="en-US" sz="4000" dirty="0" smtClean="0"/>
            </a:br>
            <a:r>
              <a:rPr lang="en-US" sz="4000" dirty="0" smtClean="0"/>
              <a:t>Income Tax Return?</a:t>
            </a:r>
          </a:p>
        </p:txBody>
      </p:sp>
      <p:sp>
        <p:nvSpPr>
          <p:cNvPr id="13315" name="Rectangle 3"/>
          <p:cNvSpPr>
            <a:spLocks noGrp="1" noChangeArrowheads="1"/>
          </p:cNvSpPr>
          <p:nvPr>
            <p:ph type="subTitle" idx="1"/>
          </p:nvPr>
        </p:nvSpPr>
        <p:spPr>
          <a:xfrm>
            <a:off x="990600" y="3886200"/>
            <a:ext cx="7315200" cy="1752600"/>
          </a:xfrm>
        </p:spPr>
        <p:txBody>
          <a:bodyPr/>
          <a:lstStyle/>
          <a:p>
            <a:pPr marL="0" indent="0" algn="ctr" eaLnBrk="1" hangingPunct="1">
              <a:spcBef>
                <a:spcPts val="0"/>
              </a:spcBef>
              <a:buFont typeface="Wingdings" pitchFamily="2" charset="2"/>
              <a:buNone/>
            </a:pPr>
            <a:r>
              <a:rPr lang="en-US" b="1" i="1" u="sng" dirty="0" smtClean="0">
                <a:solidFill>
                  <a:srgbClr val="C00000"/>
                </a:solidFill>
              </a:rPr>
              <a:t>Note</a:t>
            </a:r>
            <a:r>
              <a:rPr lang="en-US" b="1" i="1" dirty="0" smtClean="0">
                <a:solidFill>
                  <a:srgbClr val="C00000"/>
                </a:solidFill>
              </a:rPr>
              <a:t>:</a:t>
            </a:r>
            <a:r>
              <a:rPr lang="en-US" dirty="0" smtClean="0">
                <a:solidFill>
                  <a:srgbClr val="C00000"/>
                </a:solidFill>
              </a:rPr>
              <a:t> </a:t>
            </a:r>
          </a:p>
          <a:p>
            <a:pPr marL="0" indent="0" algn="ctr" eaLnBrk="1" hangingPunct="1">
              <a:spcBef>
                <a:spcPts val="0"/>
              </a:spcBef>
              <a:buFont typeface="Wingdings" pitchFamily="2" charset="2"/>
              <a:buNone/>
            </a:pPr>
            <a:r>
              <a:rPr lang="en-US" dirty="0" smtClean="0">
                <a:solidFill>
                  <a:srgbClr val="C00000"/>
                </a:solidFill>
              </a:rPr>
              <a:t>Filing requirements differ for</a:t>
            </a:r>
          </a:p>
          <a:p>
            <a:pPr marL="0" indent="0" algn="ctr" eaLnBrk="1" hangingPunct="1">
              <a:spcBef>
                <a:spcPts val="0"/>
              </a:spcBef>
              <a:buFont typeface="Wingdings" pitchFamily="2" charset="2"/>
              <a:buNone/>
            </a:pPr>
            <a:r>
              <a:rPr lang="en-US" dirty="0" smtClean="0">
                <a:solidFill>
                  <a:srgbClr val="C00000"/>
                </a:solidFill>
              </a:rPr>
              <a:t>NYS </a:t>
            </a:r>
            <a:r>
              <a:rPr lang="en-US" b="1" u="sng" dirty="0" smtClean="0">
                <a:solidFill>
                  <a:srgbClr val="C00000"/>
                </a:solidFill>
              </a:rPr>
              <a:t>residents</a:t>
            </a:r>
            <a:r>
              <a:rPr lang="en-US" dirty="0" smtClean="0">
                <a:solidFill>
                  <a:srgbClr val="C00000"/>
                </a:solidFill>
              </a:rPr>
              <a:t> and </a:t>
            </a:r>
            <a:r>
              <a:rPr lang="en-US" b="1" u="sng" dirty="0" smtClean="0">
                <a:solidFill>
                  <a:srgbClr val="C00000"/>
                </a:solidFill>
              </a:rPr>
              <a:t>nonresidents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7200"/>
            <a:ext cx="8839200" cy="685800"/>
          </a:xfrm>
        </p:spPr>
        <p:txBody>
          <a:bodyPr/>
          <a:lstStyle/>
          <a:p>
            <a:pPr algn="ctr" eaLnBrk="1" hangingPunct="1"/>
            <a:r>
              <a:rPr lang="en-US" sz="2800" u="sng" smtClean="0"/>
              <a:t>If I am a </a:t>
            </a:r>
            <a:r>
              <a:rPr lang="en-US" sz="2800" u="sng" smtClean="0">
                <a:solidFill>
                  <a:srgbClr val="C00000"/>
                </a:solidFill>
              </a:rPr>
              <a:t>nonresident</a:t>
            </a:r>
            <a:r>
              <a:rPr lang="en-US" sz="2800" u="sng" smtClean="0"/>
              <a:t> , do I need to file a</a:t>
            </a:r>
            <a:br>
              <a:rPr lang="en-US" sz="2800" u="sng" smtClean="0"/>
            </a:br>
            <a:r>
              <a:rPr lang="en-US" sz="2800" u="sng" smtClean="0"/>
              <a:t> NYS income tax return?</a:t>
            </a:r>
          </a:p>
        </p:txBody>
      </p:sp>
      <p:sp>
        <p:nvSpPr>
          <p:cNvPr id="14339" name="Rectangle 3"/>
          <p:cNvSpPr>
            <a:spLocks noGrp="1" noChangeArrowheads="1"/>
          </p:cNvSpPr>
          <p:nvPr>
            <p:ph type="body" idx="1"/>
          </p:nvPr>
        </p:nvSpPr>
        <p:spPr>
          <a:xfrm>
            <a:off x="228600" y="1600200"/>
            <a:ext cx="8610600" cy="4876800"/>
          </a:xfrm>
        </p:spPr>
        <p:txBody>
          <a:bodyPr/>
          <a:lstStyle/>
          <a:p>
            <a:pPr eaLnBrk="1" hangingPunct="1">
              <a:buFont typeface="Wingdings" pitchFamily="2" charset="2"/>
              <a:buNone/>
            </a:pPr>
            <a:r>
              <a:rPr lang="en-US" b="1" i="1" smtClean="0">
                <a:solidFill>
                  <a:srgbClr val="A50021"/>
                </a:solidFill>
              </a:rPr>
              <a:t>Yes, if you meet any of the following conditions:</a:t>
            </a:r>
            <a:r>
              <a:rPr lang="en-US" sz="1600" i="1" smtClean="0">
                <a:solidFill>
                  <a:srgbClr val="A50021"/>
                </a:solidFill>
              </a:rPr>
              <a:t>:</a:t>
            </a:r>
          </a:p>
          <a:p>
            <a:pPr eaLnBrk="1" hangingPunct="1"/>
            <a:r>
              <a:rPr lang="en-US" smtClean="0">
                <a:solidFill>
                  <a:schemeClr val="bg1"/>
                </a:solidFill>
              </a:rPr>
              <a:t>You had </a:t>
            </a:r>
            <a:r>
              <a:rPr lang="en-US" b="1" smtClean="0">
                <a:solidFill>
                  <a:srgbClr val="800000"/>
                </a:solidFill>
              </a:rPr>
              <a:t>New York-source income</a:t>
            </a:r>
            <a:r>
              <a:rPr lang="en-US" i="1" smtClean="0">
                <a:solidFill>
                  <a:schemeClr val="bg1"/>
                </a:solidFill>
              </a:rPr>
              <a:t> </a:t>
            </a:r>
            <a:r>
              <a:rPr lang="en-US" b="1" smtClean="0">
                <a:solidFill>
                  <a:schemeClr val="bg1"/>
                </a:solidFill>
              </a:rPr>
              <a:t>and</a:t>
            </a:r>
            <a:r>
              <a:rPr lang="en-US" smtClean="0">
                <a:solidFill>
                  <a:schemeClr val="bg1"/>
                </a:solidFill>
              </a:rPr>
              <a:t> your New York adjusted gross income (</a:t>
            </a:r>
            <a:r>
              <a:rPr lang="en-US" i="1" smtClean="0">
                <a:solidFill>
                  <a:schemeClr val="bg1"/>
                </a:solidFill>
              </a:rPr>
              <a:t>Federal amount </a:t>
            </a:r>
            <a:r>
              <a:rPr lang="en-US" smtClean="0">
                <a:solidFill>
                  <a:schemeClr val="bg1"/>
                </a:solidFill>
              </a:rPr>
              <a:t>column) is more than:</a:t>
            </a:r>
            <a:r>
              <a:rPr lang="en-US" b="1" smtClean="0">
                <a:solidFill>
                  <a:schemeClr val="bg1"/>
                </a:solidFill>
              </a:rPr>
              <a:t>				                      </a:t>
            </a:r>
            <a:r>
              <a:rPr lang="en-US" b="1" i="1" smtClean="0">
                <a:solidFill>
                  <a:schemeClr val="bg1"/>
                </a:solidFill>
              </a:rPr>
              <a:t>                  	$7,500</a:t>
            </a:r>
            <a:r>
              <a:rPr lang="en-US" i="1" smtClean="0">
                <a:solidFill>
                  <a:schemeClr val="bg1"/>
                </a:solidFill>
              </a:rPr>
              <a:t> for single individuals</a:t>
            </a:r>
          </a:p>
          <a:p>
            <a:pPr lvl="2" eaLnBrk="1" hangingPunct="1">
              <a:buFont typeface="Arial" charset="0"/>
              <a:buNone/>
            </a:pPr>
            <a:r>
              <a:rPr lang="en-US" sz="2800" b="1" i="1" smtClean="0">
                <a:solidFill>
                  <a:schemeClr val="bg1"/>
                </a:solidFill>
              </a:rPr>
              <a:t> $3,000</a:t>
            </a:r>
            <a:r>
              <a:rPr lang="en-US" sz="2800" i="1" smtClean="0">
                <a:solidFill>
                  <a:schemeClr val="bg1"/>
                </a:solidFill>
              </a:rPr>
              <a:t> if single &amp; can be claimed on another taxpayer’s IRS tax return</a:t>
            </a:r>
          </a:p>
          <a:p>
            <a:pPr lvl="2" eaLnBrk="1" hangingPunct="1">
              <a:buFont typeface="Arial" charset="0"/>
              <a:buNone/>
            </a:pPr>
            <a:r>
              <a:rPr lang="en-US" sz="2800" b="1" i="1" smtClean="0">
                <a:solidFill>
                  <a:schemeClr val="bg1"/>
                </a:solidFill>
              </a:rPr>
              <a:t> $7,500</a:t>
            </a:r>
            <a:r>
              <a:rPr lang="en-US" sz="2800" i="1" smtClean="0">
                <a:solidFill>
                  <a:schemeClr val="bg1"/>
                </a:solidFill>
              </a:rPr>
              <a:t> if married &amp; filing separate tax returns</a:t>
            </a:r>
          </a:p>
          <a:p>
            <a:pPr eaLnBrk="1" hangingPunct="1"/>
            <a:r>
              <a:rPr lang="en-US" smtClean="0">
                <a:solidFill>
                  <a:schemeClr val="bg1"/>
                </a:solidFill>
              </a:rPr>
              <a:t>You want to claim a refund.</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152400" y="457200"/>
            <a:ext cx="8686800" cy="715963"/>
          </a:xfrm>
        </p:spPr>
        <p:txBody>
          <a:bodyPr/>
          <a:lstStyle/>
          <a:p>
            <a:pPr algn="ctr" eaLnBrk="1" hangingPunct="1">
              <a:defRPr/>
            </a:pPr>
            <a:r>
              <a:rPr lang="en-US" sz="2800" u="sng" dirty="0" smtClean="0"/>
              <a:t>If I am a </a:t>
            </a:r>
            <a:r>
              <a:rPr lang="en-US" sz="2800" u="sng" dirty="0" smtClean="0">
                <a:solidFill>
                  <a:srgbClr val="C00000"/>
                </a:solidFill>
              </a:rPr>
              <a:t>resident ,</a:t>
            </a:r>
            <a:r>
              <a:rPr lang="en-US" sz="2800" u="sng" dirty="0" smtClean="0"/>
              <a:t> do I need to file a </a:t>
            </a:r>
            <a:br>
              <a:rPr lang="en-US" sz="2800" u="sng" dirty="0" smtClean="0"/>
            </a:br>
            <a:r>
              <a:rPr lang="en-US" sz="2800" u="sng" dirty="0" smtClean="0"/>
              <a:t>NYS income tax return?</a:t>
            </a:r>
            <a:endParaRPr lang="en-US" sz="2800" dirty="0" smtClean="0">
              <a:solidFill>
                <a:srgbClr val="A50021"/>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304800" y="1676400"/>
            <a:ext cx="8534400" cy="4495800"/>
          </a:xfrm>
        </p:spPr>
        <p:txBody>
          <a:bodyPr/>
          <a:lstStyle/>
          <a:p>
            <a:pPr eaLnBrk="1" hangingPunct="1">
              <a:buFont typeface="Wingdings" pitchFamily="2" charset="2"/>
              <a:buNone/>
            </a:pPr>
            <a:r>
              <a:rPr lang="en-US" b="1" i="1" dirty="0" smtClean="0">
                <a:solidFill>
                  <a:srgbClr val="A50021"/>
                </a:solidFill>
              </a:rPr>
              <a:t>Yes, if you meet any of the following conditions:</a:t>
            </a:r>
            <a:r>
              <a:rPr lang="en-US" sz="1600" i="1" dirty="0" smtClean="0">
                <a:solidFill>
                  <a:srgbClr val="A50021"/>
                </a:solidFill>
              </a:rPr>
              <a:t>:</a:t>
            </a:r>
          </a:p>
          <a:p>
            <a:pPr eaLnBrk="1" hangingPunct="1"/>
            <a:r>
              <a:rPr lang="en-US" dirty="0" smtClean="0">
                <a:solidFill>
                  <a:schemeClr val="bg1"/>
                </a:solidFill>
              </a:rPr>
              <a:t>You are required to file a federal (IRS) income tax return. </a:t>
            </a:r>
          </a:p>
          <a:p>
            <a:pPr eaLnBrk="1" hangingPunct="1"/>
            <a:r>
              <a:rPr lang="en-US" dirty="0" smtClean="0">
                <a:solidFill>
                  <a:schemeClr val="bg1"/>
                </a:solidFill>
              </a:rPr>
              <a:t>If your federal income is more than:</a:t>
            </a:r>
            <a:r>
              <a:rPr lang="en-US" b="1" dirty="0" smtClean="0">
                <a:solidFill>
                  <a:schemeClr val="bg1"/>
                </a:solidFill>
              </a:rPr>
              <a:t>		                      </a:t>
            </a:r>
            <a:r>
              <a:rPr lang="en-US" b="1" i="1" dirty="0" smtClean="0">
                <a:solidFill>
                  <a:schemeClr val="bg1"/>
                </a:solidFill>
              </a:rPr>
              <a:t>                  	$4,000</a:t>
            </a:r>
            <a:r>
              <a:rPr lang="en-US" i="1" dirty="0" smtClean="0">
                <a:solidFill>
                  <a:schemeClr val="bg1"/>
                </a:solidFill>
              </a:rPr>
              <a:t>  for single and married </a:t>
            </a:r>
          </a:p>
          <a:p>
            <a:pPr lvl="2" eaLnBrk="1" hangingPunct="1">
              <a:buFont typeface="Arial" charset="0"/>
              <a:buNone/>
            </a:pPr>
            <a:r>
              <a:rPr lang="en-US" sz="2800" b="1" i="1" dirty="0" smtClean="0">
                <a:solidFill>
                  <a:schemeClr val="bg1"/>
                </a:solidFill>
              </a:rPr>
              <a:t> $3,000</a:t>
            </a:r>
            <a:r>
              <a:rPr lang="en-US" sz="2800" i="1" dirty="0" smtClean="0">
                <a:solidFill>
                  <a:schemeClr val="bg1"/>
                </a:solidFill>
              </a:rPr>
              <a:t> if single &amp; can be claimed on another taxpayer’s IRS tax return</a:t>
            </a:r>
            <a:r>
              <a:rPr lang="en-US" sz="2800" b="1" i="1" dirty="0" smtClean="0">
                <a:solidFill>
                  <a:schemeClr val="bg1"/>
                </a:solidFill>
              </a:rPr>
              <a:t> </a:t>
            </a:r>
            <a:endParaRPr lang="en-US" sz="2800" i="1" dirty="0" smtClean="0">
              <a:solidFill>
                <a:schemeClr val="bg1"/>
              </a:solidFill>
            </a:endParaRPr>
          </a:p>
          <a:p>
            <a:pPr eaLnBrk="1" hangingPunct="1"/>
            <a:r>
              <a:rPr lang="en-US" dirty="0" smtClean="0">
                <a:solidFill>
                  <a:schemeClr val="bg1"/>
                </a:solidFill>
              </a:rPr>
              <a:t>You want to claim a refund.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0"/>
            <a:ext cx="7772400" cy="1470025"/>
          </a:xfrm>
        </p:spPr>
        <p:txBody>
          <a:bodyPr/>
          <a:lstStyle/>
          <a:p>
            <a:pPr algn="ctr"/>
            <a:r>
              <a:rPr lang="en-US" sz="4000" dirty="0" smtClean="0"/>
              <a:t>General NYS Income Tax</a:t>
            </a:r>
            <a:br>
              <a:rPr lang="en-US" sz="4000" dirty="0" smtClean="0"/>
            </a:br>
            <a:r>
              <a:rPr lang="en-US" sz="4000" dirty="0" smtClean="0"/>
              <a:t>Filing Guidelines</a:t>
            </a:r>
            <a:endParaRPr lang="en-US" sz="4000" dirty="0"/>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457200"/>
            <a:ext cx="8839200" cy="685800"/>
          </a:xfrm>
        </p:spPr>
        <p:txBody>
          <a:bodyPr/>
          <a:lstStyle/>
          <a:p>
            <a:pPr algn="ctr" eaLnBrk="1" hangingPunct="1"/>
            <a:r>
              <a:rPr lang="en-US" sz="3200" u="sng" dirty="0" smtClean="0"/>
              <a:t>Filing Status Guidelines </a:t>
            </a:r>
          </a:p>
        </p:txBody>
      </p:sp>
      <p:sp>
        <p:nvSpPr>
          <p:cNvPr id="16387" name="Rectangle 3"/>
          <p:cNvSpPr>
            <a:spLocks noGrp="1" noChangeArrowheads="1"/>
          </p:cNvSpPr>
          <p:nvPr>
            <p:ph type="body" idx="1"/>
          </p:nvPr>
        </p:nvSpPr>
        <p:spPr>
          <a:xfrm>
            <a:off x="228600" y="1676400"/>
            <a:ext cx="8610600" cy="3505200"/>
          </a:xfrm>
        </p:spPr>
        <p:txBody>
          <a:bodyPr/>
          <a:lstStyle/>
          <a:p>
            <a:pPr eaLnBrk="1" hangingPunct="1"/>
            <a:r>
              <a:rPr lang="en-US" sz="2400" dirty="0" smtClean="0">
                <a:solidFill>
                  <a:schemeClr val="bg1"/>
                </a:solidFill>
              </a:rPr>
              <a:t>If you checked “single” on your federal (IRS)  income tax return and are required to file a NYS income tax return, you MUST check “single” as your filing status on your NYS income tax return. </a:t>
            </a:r>
          </a:p>
          <a:p>
            <a:pPr eaLnBrk="1" hangingPunct="1"/>
            <a:r>
              <a:rPr lang="en-US" sz="2400" dirty="0" smtClean="0">
                <a:solidFill>
                  <a:schemeClr val="bg1"/>
                </a:solidFill>
              </a:rPr>
              <a:t>If you checked “married” on your federal (IRS) income tax return, you must check “married” on your NYS income tax return.</a:t>
            </a:r>
          </a:p>
          <a:p>
            <a:pPr eaLnBrk="1" hangingPunct="1"/>
            <a:r>
              <a:rPr lang="en-US" sz="2400" dirty="0" smtClean="0">
                <a:solidFill>
                  <a:schemeClr val="bg1"/>
                </a:solidFill>
              </a:rPr>
              <a:t>If you are married and filing federal Forms 1040-NR or 1040-NR-EZ, you must check “married filing separate” as your filing status on your NYS income tax return.  </a:t>
            </a:r>
            <a:endParaRPr lang="en-US" sz="2400" dirty="0" smtClean="0">
              <a:solidFill>
                <a:srgbClr val="00B050"/>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04800"/>
            <a:ext cx="8839200" cy="685800"/>
          </a:xfrm>
        </p:spPr>
        <p:txBody>
          <a:bodyPr/>
          <a:lstStyle/>
          <a:p>
            <a:pPr algn="ctr" eaLnBrk="1" hangingPunct="1"/>
            <a:r>
              <a:rPr lang="en-US" b="0" dirty="0" smtClean="0"/>
              <a:t> </a:t>
            </a:r>
            <a:r>
              <a:rPr lang="en-US" sz="3200" u="sng" dirty="0" smtClean="0"/>
              <a:t>General Guidelines</a:t>
            </a:r>
          </a:p>
        </p:txBody>
      </p:sp>
      <p:sp>
        <p:nvSpPr>
          <p:cNvPr id="17411" name="Rectangle 3"/>
          <p:cNvSpPr>
            <a:spLocks noGrp="1" noChangeArrowheads="1"/>
          </p:cNvSpPr>
          <p:nvPr>
            <p:ph type="body" idx="1"/>
          </p:nvPr>
        </p:nvSpPr>
        <p:spPr>
          <a:xfrm>
            <a:off x="381000" y="1295400"/>
            <a:ext cx="8458200" cy="4302125"/>
          </a:xfrm>
        </p:spPr>
        <p:txBody>
          <a:bodyPr/>
          <a:lstStyle/>
          <a:p>
            <a:pPr eaLnBrk="1" hangingPunct="1"/>
            <a:r>
              <a:rPr lang="en-US" b="1" dirty="0" smtClean="0">
                <a:solidFill>
                  <a:srgbClr val="000099"/>
                </a:solidFill>
              </a:rPr>
              <a:t>Unlike the federal (IRS) income tax return, </a:t>
            </a:r>
            <a:r>
              <a:rPr lang="en-US" b="1" i="1" dirty="0" smtClean="0">
                <a:solidFill>
                  <a:srgbClr val="000099"/>
                </a:solidFill>
              </a:rPr>
              <a:t>NO</a:t>
            </a:r>
            <a:r>
              <a:rPr lang="en-US" b="1" dirty="0" smtClean="0">
                <a:solidFill>
                  <a:srgbClr val="000099"/>
                </a:solidFill>
              </a:rPr>
              <a:t> </a:t>
            </a:r>
            <a:r>
              <a:rPr lang="en-US" b="1" i="1" dirty="0" smtClean="0">
                <a:solidFill>
                  <a:srgbClr val="000099"/>
                </a:solidFill>
              </a:rPr>
              <a:t>PERSONAL EXEMPTION</a:t>
            </a:r>
            <a:r>
              <a:rPr lang="en-US" b="1" dirty="0" smtClean="0">
                <a:solidFill>
                  <a:srgbClr val="000099"/>
                </a:solidFill>
              </a:rPr>
              <a:t> </a:t>
            </a:r>
            <a:r>
              <a:rPr lang="en-US" dirty="0" smtClean="0">
                <a:solidFill>
                  <a:srgbClr val="000099"/>
                </a:solidFill>
              </a:rPr>
              <a:t>is allowed for you or your spouse on the NYS income tax return.   </a:t>
            </a:r>
          </a:p>
          <a:p>
            <a:pPr eaLnBrk="1" hangingPunct="1"/>
            <a:r>
              <a:rPr lang="en-US" dirty="0" smtClean="0">
                <a:solidFill>
                  <a:srgbClr val="000099"/>
                </a:solidFill>
              </a:rPr>
              <a:t>You are allowed the </a:t>
            </a:r>
            <a:r>
              <a:rPr lang="en-US" b="1" i="1" dirty="0" smtClean="0">
                <a:solidFill>
                  <a:schemeClr val="bg1"/>
                </a:solidFill>
              </a:rPr>
              <a:t>SAME</a:t>
            </a:r>
            <a:r>
              <a:rPr lang="en-US" dirty="0" smtClean="0">
                <a:solidFill>
                  <a:schemeClr val="bg1"/>
                </a:solidFill>
              </a:rPr>
              <a:t> number of </a:t>
            </a:r>
            <a:r>
              <a:rPr lang="en-US" b="1" i="1" dirty="0" smtClean="0">
                <a:solidFill>
                  <a:schemeClr val="bg1"/>
                </a:solidFill>
              </a:rPr>
              <a:t>DEPENDENT EXEMPTIONS</a:t>
            </a:r>
            <a:r>
              <a:rPr lang="en-US" b="1" dirty="0" smtClean="0">
                <a:solidFill>
                  <a:schemeClr val="bg1"/>
                </a:solidFill>
              </a:rPr>
              <a:t> </a:t>
            </a:r>
            <a:r>
              <a:rPr lang="en-US" dirty="0" smtClean="0">
                <a:solidFill>
                  <a:schemeClr val="bg1"/>
                </a:solidFill>
              </a:rPr>
              <a:t>as claimed on your federal (IRS) income tax return.  The New York State Dependent Exemption is $1000.</a:t>
            </a:r>
          </a:p>
          <a:p>
            <a:pPr eaLnBrk="1" hangingPunct="1"/>
            <a:r>
              <a:rPr lang="en-US" b="1" dirty="0" smtClean="0">
                <a:solidFill>
                  <a:schemeClr val="bg1"/>
                </a:solidFill>
              </a:rPr>
              <a:t>Unlike the federal (IRS) income tax return</a:t>
            </a:r>
            <a:r>
              <a:rPr lang="en-US" dirty="0" smtClean="0">
                <a:solidFill>
                  <a:schemeClr val="bg1"/>
                </a:solidFill>
              </a:rPr>
              <a:t>, </a:t>
            </a:r>
            <a:r>
              <a:rPr lang="en-US" b="1" dirty="0" smtClean="0">
                <a:solidFill>
                  <a:schemeClr val="bg1"/>
                </a:solidFill>
              </a:rPr>
              <a:t>EVERYONE </a:t>
            </a:r>
            <a:r>
              <a:rPr lang="en-US" dirty="0" smtClean="0">
                <a:solidFill>
                  <a:schemeClr val="bg1"/>
                </a:solidFill>
              </a:rPr>
              <a:t>filing a NYS income tax return may claim a New York </a:t>
            </a:r>
            <a:r>
              <a:rPr lang="en-US" b="1" i="1" dirty="0" smtClean="0">
                <a:solidFill>
                  <a:schemeClr val="bg1"/>
                </a:solidFill>
              </a:rPr>
              <a:t>STANDARD DEDUCTION</a:t>
            </a:r>
            <a:r>
              <a:rPr lang="en-US" dirty="0" smtClean="0">
                <a:solidFill>
                  <a:srgbClr val="000099"/>
                </a:solidFill>
              </a:rPr>
              <a:t>.</a:t>
            </a:r>
          </a:p>
          <a:p>
            <a:pPr eaLnBrk="1" hangingPunct="1"/>
            <a:endParaRPr lang="en-US" dirty="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04800"/>
            <a:ext cx="8839200" cy="685800"/>
          </a:xfrm>
        </p:spPr>
        <p:txBody>
          <a:bodyPr/>
          <a:lstStyle/>
          <a:p>
            <a:pPr algn="ctr" eaLnBrk="1" hangingPunct="1"/>
            <a:r>
              <a:rPr lang="en-US" sz="3200" u="sng" dirty="0" smtClean="0"/>
              <a:t>NYS 2009 Standard Deduction Amount</a:t>
            </a:r>
          </a:p>
        </p:txBody>
      </p:sp>
      <p:grpSp>
        <p:nvGrpSpPr>
          <p:cNvPr id="19459" name="Group 3"/>
          <p:cNvGrpSpPr>
            <a:grpSpLocks/>
          </p:cNvGrpSpPr>
          <p:nvPr/>
        </p:nvGrpSpPr>
        <p:grpSpPr bwMode="auto">
          <a:xfrm>
            <a:off x="254000" y="1219200"/>
            <a:ext cx="8432800" cy="4876800"/>
            <a:chOff x="672" y="1200"/>
            <a:chExt cx="4589" cy="2585"/>
          </a:xfrm>
        </p:grpSpPr>
        <p:sp>
          <p:nvSpPr>
            <p:cNvPr id="19460" name="Rectangle 4"/>
            <p:cNvSpPr>
              <a:spLocks noChangeArrowheads="1"/>
            </p:cNvSpPr>
            <p:nvPr/>
          </p:nvSpPr>
          <p:spPr bwMode="auto">
            <a:xfrm>
              <a:off x="672" y="1485"/>
              <a:ext cx="2673" cy="384"/>
            </a:xfrm>
            <a:prstGeom prst="rect">
              <a:avLst/>
            </a:prstGeom>
            <a:noFill/>
            <a:ln w="19050" algn="ctr">
              <a:solidFill>
                <a:srgbClr val="0000CC"/>
              </a:solidFill>
              <a:miter lim="800000"/>
              <a:headEnd type="none" w="sm" len="sm"/>
              <a:tailEnd type="none" w="sm" len="sm"/>
            </a:ln>
          </p:spPr>
          <p:txBody>
            <a:bodyPr wrap="none" anchor="ctr"/>
            <a:lstStyle/>
            <a:p>
              <a:pPr marL="119063" algn="ctr"/>
              <a:r>
                <a:rPr lang="en-US" sz="2000" b="1" dirty="0">
                  <a:solidFill>
                    <a:schemeClr val="bg1"/>
                  </a:solidFill>
                </a:rPr>
                <a:t>Single</a:t>
              </a:r>
            </a:p>
            <a:p>
              <a:pPr marL="119063" algn="ctr"/>
              <a:r>
                <a:rPr lang="en-US" sz="1600" b="1" dirty="0">
                  <a:solidFill>
                    <a:schemeClr val="bg1"/>
                  </a:solidFill>
                </a:rPr>
                <a:t>can be claimed on </a:t>
              </a:r>
              <a:r>
                <a:rPr lang="en-US" sz="1600" b="1" dirty="0" smtClean="0">
                  <a:solidFill>
                    <a:schemeClr val="bg1"/>
                  </a:solidFill>
                </a:rPr>
                <a:t>another person's income tax </a:t>
              </a:r>
              <a:r>
                <a:rPr lang="en-US" sz="1600" b="1" dirty="0">
                  <a:solidFill>
                    <a:schemeClr val="bg1"/>
                  </a:solidFill>
                </a:rPr>
                <a:t>return</a:t>
              </a:r>
            </a:p>
          </p:txBody>
        </p:sp>
        <p:sp>
          <p:nvSpPr>
            <p:cNvPr id="19461" name="Rectangle 5"/>
            <p:cNvSpPr>
              <a:spLocks noChangeArrowheads="1"/>
            </p:cNvSpPr>
            <p:nvPr/>
          </p:nvSpPr>
          <p:spPr bwMode="auto">
            <a:xfrm>
              <a:off x="672" y="1864"/>
              <a:ext cx="2673" cy="384"/>
            </a:xfrm>
            <a:prstGeom prst="rect">
              <a:avLst/>
            </a:prstGeom>
            <a:noFill/>
            <a:ln w="19050" algn="ctr">
              <a:solidFill>
                <a:srgbClr val="0000CC"/>
              </a:solidFill>
              <a:miter lim="800000"/>
              <a:headEnd type="none" w="sm" len="sm"/>
              <a:tailEnd type="none" w="sm" len="sm"/>
            </a:ln>
          </p:spPr>
          <p:txBody>
            <a:bodyPr wrap="none" anchor="ctr"/>
            <a:lstStyle/>
            <a:p>
              <a:pPr marL="119063" algn="ctr"/>
              <a:r>
                <a:rPr lang="en-US" sz="2000" b="1" dirty="0">
                  <a:solidFill>
                    <a:schemeClr val="bg1"/>
                  </a:solidFill>
                </a:rPr>
                <a:t>Single</a:t>
              </a:r>
            </a:p>
            <a:p>
              <a:pPr marL="119063" algn="ctr"/>
              <a:r>
                <a:rPr lang="en-US" sz="1600" b="1" dirty="0">
                  <a:solidFill>
                    <a:schemeClr val="bg1"/>
                  </a:solidFill>
                </a:rPr>
                <a:t>cannot be claimed on </a:t>
              </a:r>
              <a:r>
                <a:rPr lang="en-US" sz="1600" b="1" dirty="0" smtClean="0">
                  <a:solidFill>
                    <a:schemeClr val="bg1"/>
                  </a:solidFill>
                </a:rPr>
                <a:t>another ‘s income tax </a:t>
              </a:r>
              <a:r>
                <a:rPr lang="en-US" sz="1600" b="1" dirty="0">
                  <a:solidFill>
                    <a:schemeClr val="bg1"/>
                  </a:solidFill>
                </a:rPr>
                <a:t>return</a:t>
              </a:r>
            </a:p>
          </p:txBody>
        </p:sp>
        <p:sp>
          <p:nvSpPr>
            <p:cNvPr id="19462" name="Rectangle 6"/>
            <p:cNvSpPr>
              <a:spLocks noChangeArrowheads="1"/>
            </p:cNvSpPr>
            <p:nvPr/>
          </p:nvSpPr>
          <p:spPr bwMode="auto">
            <a:xfrm>
              <a:off x="672" y="2248"/>
              <a:ext cx="2673" cy="384"/>
            </a:xfrm>
            <a:prstGeom prst="rect">
              <a:avLst/>
            </a:prstGeom>
            <a:noFill/>
            <a:ln w="19050" algn="ctr">
              <a:solidFill>
                <a:srgbClr val="0000CC"/>
              </a:solidFill>
              <a:miter lim="800000"/>
              <a:headEnd type="none" w="sm" len="sm"/>
              <a:tailEnd type="none" w="sm" len="sm"/>
            </a:ln>
          </p:spPr>
          <p:txBody>
            <a:bodyPr wrap="none" anchor="ctr"/>
            <a:lstStyle/>
            <a:p>
              <a:pPr algn="ctr"/>
              <a:r>
                <a:rPr lang="en-US" sz="2000" b="1">
                  <a:solidFill>
                    <a:schemeClr val="bg1"/>
                  </a:solidFill>
                </a:rPr>
                <a:t>Married Filing Jointly</a:t>
              </a:r>
            </a:p>
          </p:txBody>
        </p:sp>
        <p:sp>
          <p:nvSpPr>
            <p:cNvPr id="19463" name="Rectangle 7"/>
            <p:cNvSpPr>
              <a:spLocks noChangeArrowheads="1"/>
            </p:cNvSpPr>
            <p:nvPr/>
          </p:nvSpPr>
          <p:spPr bwMode="auto">
            <a:xfrm>
              <a:off x="672" y="2637"/>
              <a:ext cx="2673" cy="384"/>
            </a:xfrm>
            <a:prstGeom prst="rect">
              <a:avLst/>
            </a:prstGeom>
            <a:noFill/>
            <a:ln w="19050" algn="ctr">
              <a:solidFill>
                <a:srgbClr val="0000CC"/>
              </a:solidFill>
              <a:miter lim="800000"/>
              <a:headEnd type="none" w="sm" len="sm"/>
              <a:tailEnd type="none" w="sm" len="sm"/>
            </a:ln>
          </p:spPr>
          <p:txBody>
            <a:bodyPr wrap="none" anchor="ctr"/>
            <a:lstStyle/>
            <a:p>
              <a:pPr algn="ctr"/>
              <a:r>
                <a:rPr lang="en-US" sz="2000" b="1">
                  <a:solidFill>
                    <a:schemeClr val="bg1"/>
                  </a:solidFill>
                </a:rPr>
                <a:t>Married Filing Separately</a:t>
              </a:r>
            </a:p>
          </p:txBody>
        </p:sp>
        <p:sp>
          <p:nvSpPr>
            <p:cNvPr id="19464" name="Rectangle 8"/>
            <p:cNvSpPr>
              <a:spLocks noChangeArrowheads="1"/>
            </p:cNvSpPr>
            <p:nvPr/>
          </p:nvSpPr>
          <p:spPr bwMode="auto">
            <a:xfrm>
              <a:off x="672" y="3019"/>
              <a:ext cx="2673" cy="384"/>
            </a:xfrm>
            <a:prstGeom prst="rect">
              <a:avLst/>
            </a:prstGeom>
            <a:noFill/>
            <a:ln w="19050" algn="ctr">
              <a:solidFill>
                <a:srgbClr val="0000CC"/>
              </a:solidFill>
              <a:miter lim="800000"/>
              <a:headEnd type="none" w="sm" len="sm"/>
              <a:tailEnd type="none" w="sm" len="sm"/>
            </a:ln>
          </p:spPr>
          <p:txBody>
            <a:bodyPr wrap="none" anchor="ctr"/>
            <a:lstStyle/>
            <a:p>
              <a:pPr algn="ctr"/>
              <a:r>
                <a:rPr lang="en-US" sz="2000" b="1">
                  <a:solidFill>
                    <a:schemeClr val="bg1"/>
                  </a:solidFill>
                </a:rPr>
                <a:t>Head of Household</a:t>
              </a:r>
            </a:p>
            <a:p>
              <a:pPr algn="ctr"/>
              <a:r>
                <a:rPr lang="en-US" sz="1600" b="1">
                  <a:solidFill>
                    <a:schemeClr val="bg1"/>
                  </a:solidFill>
                </a:rPr>
                <a:t>with qualifying person</a:t>
              </a:r>
            </a:p>
          </p:txBody>
        </p:sp>
        <p:sp>
          <p:nvSpPr>
            <p:cNvPr id="19465" name="Rectangle 9"/>
            <p:cNvSpPr>
              <a:spLocks noChangeArrowheads="1"/>
            </p:cNvSpPr>
            <p:nvPr/>
          </p:nvSpPr>
          <p:spPr bwMode="auto">
            <a:xfrm>
              <a:off x="672" y="3401"/>
              <a:ext cx="2673" cy="384"/>
            </a:xfrm>
            <a:prstGeom prst="rect">
              <a:avLst/>
            </a:prstGeom>
            <a:noFill/>
            <a:ln w="19050" algn="ctr">
              <a:solidFill>
                <a:srgbClr val="0000CC"/>
              </a:solidFill>
              <a:miter lim="800000"/>
              <a:headEnd type="none" w="sm" len="sm"/>
              <a:tailEnd type="none" w="sm" len="sm"/>
            </a:ln>
          </p:spPr>
          <p:txBody>
            <a:bodyPr wrap="none" anchor="ctr"/>
            <a:lstStyle/>
            <a:p>
              <a:pPr algn="ctr"/>
              <a:r>
                <a:rPr lang="en-US" sz="2000" b="1">
                  <a:solidFill>
                    <a:schemeClr val="bg1"/>
                  </a:solidFill>
                </a:rPr>
                <a:t>Qualifying Widow(er)</a:t>
              </a:r>
            </a:p>
            <a:p>
              <a:pPr algn="ctr"/>
              <a:r>
                <a:rPr lang="en-US" sz="1600" b="1">
                  <a:solidFill>
                    <a:schemeClr val="bg1"/>
                  </a:solidFill>
                </a:rPr>
                <a:t>with dependent child</a:t>
              </a:r>
            </a:p>
          </p:txBody>
        </p:sp>
        <p:sp>
          <p:nvSpPr>
            <p:cNvPr id="725002" name="Rectangle 10"/>
            <p:cNvSpPr>
              <a:spLocks noChangeArrowheads="1"/>
            </p:cNvSpPr>
            <p:nvPr/>
          </p:nvSpPr>
          <p:spPr bwMode="auto">
            <a:xfrm>
              <a:off x="672" y="1200"/>
              <a:ext cx="2673" cy="288"/>
            </a:xfrm>
            <a:prstGeom prst="rect">
              <a:avLst/>
            </a:prstGeom>
            <a:solidFill>
              <a:srgbClr val="0000CC">
                <a:alpha val="75999"/>
              </a:srgbClr>
            </a:solidFill>
            <a:ln w="19050" algn="ctr">
              <a:solidFill>
                <a:srgbClr val="0000CC"/>
              </a:solidFill>
              <a:miter lim="800000"/>
              <a:headEnd type="none" w="sm" len="sm"/>
              <a:tailEnd type="none" w="sm" len="sm"/>
            </a:ln>
            <a:effectLst/>
          </p:spPr>
          <p:txBody>
            <a:bodyPr wrap="none" anchor="ctr"/>
            <a:lstStyle/>
            <a:p>
              <a:pPr marL="119063" algn="ctr">
                <a:defRPr/>
              </a:pPr>
              <a:r>
                <a:rPr lang="en-US" sz="2000" b="1" dirty="0">
                  <a:solidFill>
                    <a:schemeClr val="tx1"/>
                  </a:solidFill>
                  <a:effectLst>
                    <a:outerShdw blurRad="38100" dist="38100" dir="2700000" algn="tl">
                      <a:srgbClr val="000000"/>
                    </a:outerShdw>
                  </a:effectLst>
                </a:rPr>
                <a:t>Filing Status</a:t>
              </a:r>
              <a:endParaRPr lang="en-US" sz="1800" b="1" dirty="0">
                <a:solidFill>
                  <a:schemeClr val="tx1"/>
                </a:solidFill>
                <a:effectLst>
                  <a:outerShdw blurRad="38100" dist="38100" dir="2700000" algn="tl">
                    <a:srgbClr val="000000"/>
                  </a:outerShdw>
                </a:effectLst>
              </a:endParaRPr>
            </a:p>
          </p:txBody>
        </p:sp>
        <p:sp>
          <p:nvSpPr>
            <p:cNvPr id="19467" name="Rectangle 11"/>
            <p:cNvSpPr>
              <a:spLocks noChangeArrowheads="1"/>
            </p:cNvSpPr>
            <p:nvPr/>
          </p:nvSpPr>
          <p:spPr bwMode="auto">
            <a:xfrm>
              <a:off x="3349" y="1485"/>
              <a:ext cx="1912" cy="384"/>
            </a:xfrm>
            <a:prstGeom prst="rect">
              <a:avLst/>
            </a:prstGeom>
            <a:noFill/>
            <a:ln w="19050" algn="ctr">
              <a:solidFill>
                <a:srgbClr val="0000CC"/>
              </a:solidFill>
              <a:miter lim="800000"/>
              <a:headEnd type="none" w="sm" len="sm"/>
              <a:tailEnd type="none" w="sm" len="sm"/>
            </a:ln>
          </p:spPr>
          <p:txBody>
            <a:bodyPr wrap="none" anchor="ctr"/>
            <a:lstStyle/>
            <a:p>
              <a:pPr algn="ctr"/>
              <a:r>
                <a:rPr lang="en-US" b="1">
                  <a:solidFill>
                    <a:schemeClr val="bg1"/>
                  </a:solidFill>
                </a:rPr>
                <a:t>$3,000</a:t>
              </a:r>
            </a:p>
          </p:txBody>
        </p:sp>
        <p:sp>
          <p:nvSpPr>
            <p:cNvPr id="19468" name="Rectangle 12"/>
            <p:cNvSpPr>
              <a:spLocks noChangeArrowheads="1"/>
            </p:cNvSpPr>
            <p:nvPr/>
          </p:nvSpPr>
          <p:spPr bwMode="auto">
            <a:xfrm>
              <a:off x="3349" y="1864"/>
              <a:ext cx="1912" cy="384"/>
            </a:xfrm>
            <a:prstGeom prst="rect">
              <a:avLst/>
            </a:prstGeom>
            <a:noFill/>
            <a:ln w="19050" algn="ctr">
              <a:solidFill>
                <a:srgbClr val="0000CC"/>
              </a:solidFill>
              <a:miter lim="800000"/>
              <a:headEnd type="none" w="sm" len="sm"/>
              <a:tailEnd type="none" w="sm" len="sm"/>
            </a:ln>
          </p:spPr>
          <p:txBody>
            <a:bodyPr wrap="none" anchor="ctr"/>
            <a:lstStyle/>
            <a:p>
              <a:pPr algn="ctr"/>
              <a:r>
                <a:rPr lang="en-US" b="1">
                  <a:solidFill>
                    <a:schemeClr val="bg1"/>
                  </a:solidFill>
                </a:rPr>
                <a:t>$7,500</a:t>
              </a:r>
            </a:p>
          </p:txBody>
        </p:sp>
        <p:sp>
          <p:nvSpPr>
            <p:cNvPr id="19469" name="Rectangle 13"/>
            <p:cNvSpPr>
              <a:spLocks noChangeArrowheads="1"/>
            </p:cNvSpPr>
            <p:nvPr/>
          </p:nvSpPr>
          <p:spPr bwMode="auto">
            <a:xfrm>
              <a:off x="3349" y="2248"/>
              <a:ext cx="1912" cy="384"/>
            </a:xfrm>
            <a:prstGeom prst="rect">
              <a:avLst/>
            </a:prstGeom>
            <a:noFill/>
            <a:ln w="19050" algn="ctr">
              <a:solidFill>
                <a:srgbClr val="0000CC"/>
              </a:solidFill>
              <a:miter lim="800000"/>
              <a:headEnd type="none" w="sm" len="sm"/>
              <a:tailEnd type="none" w="sm" len="sm"/>
            </a:ln>
          </p:spPr>
          <p:txBody>
            <a:bodyPr wrap="none" anchor="ctr"/>
            <a:lstStyle/>
            <a:p>
              <a:pPr algn="ctr"/>
              <a:r>
                <a:rPr lang="en-US" b="1">
                  <a:solidFill>
                    <a:srgbClr val="0000CC"/>
                  </a:solidFill>
                </a:rPr>
                <a:t>$15,000</a:t>
              </a:r>
            </a:p>
          </p:txBody>
        </p:sp>
        <p:sp>
          <p:nvSpPr>
            <p:cNvPr id="19470" name="Rectangle 14"/>
            <p:cNvSpPr>
              <a:spLocks noChangeArrowheads="1"/>
            </p:cNvSpPr>
            <p:nvPr/>
          </p:nvSpPr>
          <p:spPr bwMode="auto">
            <a:xfrm>
              <a:off x="3349" y="3019"/>
              <a:ext cx="1912" cy="384"/>
            </a:xfrm>
            <a:prstGeom prst="rect">
              <a:avLst/>
            </a:prstGeom>
            <a:noFill/>
            <a:ln w="19050" algn="ctr">
              <a:solidFill>
                <a:srgbClr val="0000CC"/>
              </a:solidFill>
              <a:miter lim="800000"/>
              <a:headEnd type="none" w="sm" len="sm"/>
              <a:tailEnd type="none" w="sm" len="sm"/>
            </a:ln>
          </p:spPr>
          <p:txBody>
            <a:bodyPr wrap="none" anchor="ctr"/>
            <a:lstStyle/>
            <a:p>
              <a:pPr algn="ctr"/>
              <a:r>
                <a:rPr lang="en-US" b="1">
                  <a:solidFill>
                    <a:schemeClr val="bg1"/>
                  </a:solidFill>
                </a:rPr>
                <a:t>$10,500</a:t>
              </a:r>
            </a:p>
          </p:txBody>
        </p:sp>
        <p:sp>
          <p:nvSpPr>
            <p:cNvPr id="19471" name="Rectangle 15"/>
            <p:cNvSpPr>
              <a:spLocks noChangeArrowheads="1"/>
            </p:cNvSpPr>
            <p:nvPr/>
          </p:nvSpPr>
          <p:spPr bwMode="auto">
            <a:xfrm>
              <a:off x="3349" y="3401"/>
              <a:ext cx="1912" cy="384"/>
            </a:xfrm>
            <a:prstGeom prst="rect">
              <a:avLst/>
            </a:prstGeom>
            <a:noFill/>
            <a:ln w="19050" algn="ctr">
              <a:solidFill>
                <a:srgbClr val="0000CC"/>
              </a:solidFill>
              <a:miter lim="800000"/>
              <a:headEnd type="none" w="sm" len="sm"/>
              <a:tailEnd type="none" w="sm" len="sm"/>
            </a:ln>
          </p:spPr>
          <p:txBody>
            <a:bodyPr wrap="none" anchor="ctr"/>
            <a:lstStyle/>
            <a:p>
              <a:pPr algn="ctr"/>
              <a:r>
                <a:rPr lang="en-US" b="1">
                  <a:solidFill>
                    <a:schemeClr val="bg1"/>
                  </a:solidFill>
                </a:rPr>
                <a:t>$15,000</a:t>
              </a:r>
            </a:p>
          </p:txBody>
        </p:sp>
        <p:sp>
          <p:nvSpPr>
            <p:cNvPr id="19472" name="Rectangle 16"/>
            <p:cNvSpPr>
              <a:spLocks noChangeArrowheads="1"/>
            </p:cNvSpPr>
            <p:nvPr/>
          </p:nvSpPr>
          <p:spPr bwMode="auto">
            <a:xfrm>
              <a:off x="3349" y="2637"/>
              <a:ext cx="1912" cy="384"/>
            </a:xfrm>
            <a:prstGeom prst="rect">
              <a:avLst/>
            </a:prstGeom>
            <a:noFill/>
            <a:ln w="19050" algn="ctr">
              <a:solidFill>
                <a:srgbClr val="0000CC"/>
              </a:solidFill>
              <a:miter lim="800000"/>
              <a:headEnd type="none" w="sm" len="sm"/>
              <a:tailEnd type="none" w="sm" len="sm"/>
            </a:ln>
          </p:spPr>
          <p:txBody>
            <a:bodyPr wrap="none" anchor="ctr"/>
            <a:lstStyle/>
            <a:p>
              <a:pPr algn="ctr"/>
              <a:r>
                <a:rPr lang="en-US" b="1">
                  <a:solidFill>
                    <a:schemeClr val="bg1"/>
                  </a:solidFill>
                </a:rPr>
                <a:t>$7,500</a:t>
              </a:r>
            </a:p>
          </p:txBody>
        </p:sp>
        <p:sp>
          <p:nvSpPr>
            <p:cNvPr id="725009" name="Rectangle 17"/>
            <p:cNvSpPr>
              <a:spLocks noChangeArrowheads="1"/>
            </p:cNvSpPr>
            <p:nvPr/>
          </p:nvSpPr>
          <p:spPr bwMode="auto">
            <a:xfrm>
              <a:off x="3349" y="1200"/>
              <a:ext cx="1912" cy="288"/>
            </a:xfrm>
            <a:prstGeom prst="rect">
              <a:avLst/>
            </a:prstGeom>
            <a:solidFill>
              <a:srgbClr val="0000CC">
                <a:alpha val="75999"/>
              </a:srgbClr>
            </a:solidFill>
            <a:ln w="19050" algn="ctr">
              <a:solidFill>
                <a:srgbClr val="0000CC"/>
              </a:solidFill>
              <a:miter lim="800000"/>
              <a:headEnd type="none" w="sm" len="sm"/>
              <a:tailEnd type="none" w="sm" len="sm"/>
            </a:ln>
            <a:effectLst/>
          </p:spPr>
          <p:txBody>
            <a:bodyPr wrap="none" anchor="ctr"/>
            <a:lstStyle/>
            <a:p>
              <a:pPr algn="ctr">
                <a:defRPr/>
              </a:pPr>
              <a:r>
                <a:rPr lang="en-US" sz="2000" b="1" dirty="0">
                  <a:solidFill>
                    <a:schemeClr val="tx1"/>
                  </a:solidFill>
                  <a:effectLst>
                    <a:outerShdw blurRad="38100" dist="38100" dir="2700000" algn="tl">
                      <a:srgbClr val="000000"/>
                    </a:outerShdw>
                  </a:effectLst>
                </a:rPr>
                <a:t>Standard Deduction</a:t>
              </a: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81000"/>
            <a:ext cx="8686800" cy="685800"/>
          </a:xfrm>
        </p:spPr>
        <p:txBody>
          <a:bodyPr/>
          <a:lstStyle/>
          <a:p>
            <a:pPr algn="ctr" eaLnBrk="1" hangingPunct="1"/>
            <a:r>
              <a:rPr lang="en-US" sz="3200" u="sng" dirty="0" smtClean="0"/>
              <a:t>General Guidelines</a:t>
            </a:r>
          </a:p>
        </p:txBody>
      </p:sp>
      <p:sp>
        <p:nvSpPr>
          <p:cNvPr id="18435" name="Rectangle 3"/>
          <p:cNvSpPr>
            <a:spLocks noGrp="1" noChangeArrowheads="1"/>
          </p:cNvSpPr>
          <p:nvPr>
            <p:ph type="body" idx="1"/>
          </p:nvPr>
        </p:nvSpPr>
        <p:spPr>
          <a:xfrm>
            <a:off x="228600" y="1828800"/>
            <a:ext cx="8763000" cy="3429000"/>
          </a:xfrm>
        </p:spPr>
        <p:txBody>
          <a:bodyPr/>
          <a:lstStyle/>
          <a:p>
            <a:pPr eaLnBrk="1" hangingPunct="1"/>
            <a:r>
              <a:rPr lang="en-US" sz="2400" dirty="0" smtClean="0">
                <a:solidFill>
                  <a:schemeClr val="bg1"/>
                </a:solidFill>
              </a:rPr>
              <a:t>If any part or your scholarship or fellowship was included as </a:t>
            </a:r>
            <a:r>
              <a:rPr lang="en-US" sz="2400" b="1" dirty="0" smtClean="0">
                <a:solidFill>
                  <a:schemeClr val="bg1"/>
                </a:solidFill>
              </a:rPr>
              <a:t>INCOME</a:t>
            </a:r>
            <a:r>
              <a:rPr lang="en-US" sz="2400" dirty="0" smtClean="0">
                <a:solidFill>
                  <a:schemeClr val="bg1"/>
                </a:solidFill>
              </a:rPr>
              <a:t> on your federal (IRS) income tax return, then enter it on the line for </a:t>
            </a:r>
            <a:r>
              <a:rPr lang="en-US" sz="2400" b="1" dirty="0" smtClean="0">
                <a:solidFill>
                  <a:schemeClr val="bg1"/>
                </a:solidFill>
              </a:rPr>
              <a:t>”OTHER INCOME”</a:t>
            </a:r>
            <a:r>
              <a:rPr lang="en-US" sz="2400" dirty="0" smtClean="0">
                <a:solidFill>
                  <a:schemeClr val="bg1"/>
                </a:solidFill>
              </a:rPr>
              <a:t> on your NYS income tax return.  </a:t>
            </a:r>
            <a:endParaRPr lang="en-US" sz="2400" dirty="0" smtClean="0">
              <a:solidFill>
                <a:srgbClr val="00B050"/>
              </a:solidFill>
            </a:endParaRPr>
          </a:p>
          <a:p>
            <a:pPr eaLnBrk="1" hangingPunct="1"/>
            <a:r>
              <a:rPr lang="en-US" sz="2400" dirty="0" smtClean="0">
                <a:solidFill>
                  <a:schemeClr val="bg1"/>
                </a:solidFill>
              </a:rPr>
              <a:t>If you included the 2008 State income tax refund you received in 2009 as income on your federal (IRS) income tax return, you can subtract it on your NYS income tax return because it is not taxable income for NYS tax purposes.  </a:t>
            </a:r>
            <a:r>
              <a:rPr lang="en-US" sz="2400" b="1" i="1" dirty="0" smtClean="0">
                <a:solidFill>
                  <a:schemeClr val="bg1"/>
                </a:solidFill>
              </a:rPr>
              <a:t>  </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381000"/>
            <a:ext cx="8686800" cy="677863"/>
          </a:xfrm>
        </p:spPr>
        <p:txBody>
          <a:bodyPr/>
          <a:lstStyle/>
          <a:p>
            <a:pPr eaLnBrk="1" hangingPunct="1"/>
            <a:r>
              <a:rPr lang="en-US" sz="3200" dirty="0" smtClean="0"/>
              <a:t> </a:t>
            </a:r>
            <a:r>
              <a:rPr lang="en-US" sz="2800" u="sng" dirty="0" smtClean="0"/>
              <a:t>New York State and Local Sales and Use Tax</a:t>
            </a:r>
          </a:p>
        </p:txBody>
      </p:sp>
      <p:sp>
        <p:nvSpPr>
          <p:cNvPr id="21507" name="Rectangle 3"/>
          <p:cNvSpPr>
            <a:spLocks noGrp="1" noChangeArrowheads="1"/>
          </p:cNvSpPr>
          <p:nvPr>
            <p:ph type="body" sz="half" idx="4294967295"/>
          </p:nvPr>
        </p:nvSpPr>
        <p:spPr>
          <a:xfrm>
            <a:off x="304800" y="1143000"/>
            <a:ext cx="8534400" cy="4343400"/>
          </a:xfrm>
        </p:spPr>
        <p:txBody>
          <a:bodyPr/>
          <a:lstStyle/>
          <a:p>
            <a:pPr eaLnBrk="1" hangingPunct="1">
              <a:buFont typeface="Wingdings" pitchFamily="2" charset="2"/>
              <a:buNone/>
            </a:pPr>
            <a:r>
              <a:rPr lang="en-US" sz="2400" smtClean="0">
                <a:solidFill>
                  <a:srgbClr val="000099"/>
                </a:solidFill>
              </a:rPr>
              <a:t>You owe a sales and use tax if:</a:t>
            </a:r>
          </a:p>
          <a:p>
            <a:pPr eaLnBrk="1" hangingPunct="1">
              <a:buFont typeface="Wingdings" pitchFamily="2" charset="2"/>
              <a:buNone/>
            </a:pPr>
            <a:r>
              <a:rPr lang="en-US" sz="2400" smtClean="0">
                <a:solidFill>
                  <a:srgbClr val="000099"/>
                </a:solidFill>
              </a:rPr>
              <a:t>	You purchase property or a service delivered to YOU in New York State without payment of sales and use tax (Ex. Internet, catalog purchases). </a:t>
            </a:r>
          </a:p>
          <a:p>
            <a:pPr eaLnBrk="1" hangingPunct="1">
              <a:buFont typeface="Wingdings" pitchFamily="2" charset="2"/>
              <a:buNone/>
            </a:pPr>
            <a:r>
              <a:rPr lang="en-US" sz="2400" smtClean="0">
                <a:solidFill>
                  <a:srgbClr val="000099"/>
                </a:solidFill>
              </a:rPr>
              <a:t>	Most tangible personal property is subject to New York and Local Sales tax.</a:t>
            </a:r>
          </a:p>
          <a:p>
            <a:pPr eaLnBrk="1" hangingPunct="1">
              <a:buFont typeface="Wingdings" pitchFamily="2" charset="2"/>
              <a:buNone/>
            </a:pPr>
            <a:r>
              <a:rPr lang="en-US" sz="2400" smtClean="0">
                <a:solidFill>
                  <a:srgbClr val="000099"/>
                </a:solidFill>
              </a:rPr>
              <a:t>	</a:t>
            </a:r>
            <a:r>
              <a:rPr lang="en-US" sz="2400" i="1" u="sng" smtClean="0">
                <a:solidFill>
                  <a:srgbClr val="000099"/>
                </a:solidFill>
              </a:rPr>
              <a:t>Examples</a:t>
            </a:r>
            <a:r>
              <a:rPr lang="en-US" sz="2400" i="1" smtClean="0">
                <a:solidFill>
                  <a:srgbClr val="000099"/>
                </a:solidFill>
              </a:rPr>
              <a:t>: clothing, jewelry, electronic equipment, furniture, prewritten software, books (excluding textbooks), compact disks, videos, etc.</a:t>
            </a:r>
            <a:r>
              <a:rPr lang="en-US" sz="2400" smtClean="0">
                <a:solidFill>
                  <a:srgbClr val="000099"/>
                </a:solidFill>
              </a:rPr>
              <a:t> </a:t>
            </a:r>
          </a:p>
          <a:p>
            <a:pPr eaLnBrk="1" hangingPunct="1">
              <a:buFont typeface="Wingdings" pitchFamily="2" charset="2"/>
              <a:buNone/>
            </a:pPr>
            <a:r>
              <a:rPr lang="en-US" sz="2400" smtClean="0">
                <a:solidFill>
                  <a:srgbClr val="000099"/>
                </a:solidFill>
              </a:rPr>
              <a:t>	</a:t>
            </a:r>
            <a:r>
              <a:rPr lang="en-US" sz="2000" b="1" i="1" smtClean="0">
                <a:solidFill>
                  <a:schemeClr val="bg1"/>
                </a:solidFill>
              </a:rPr>
              <a:t> IF YOU DO NOT OWE NYS SALES TAX, ENTER A ZERO IN THE SALES TAX LINE.  DO NOT LEAVE THE LINE BLANK</a:t>
            </a:r>
            <a:r>
              <a:rPr lang="en-US" sz="2000" i="1" smtClean="0">
                <a:solidFill>
                  <a:schemeClr val="bg1"/>
                </a:solidFill>
              </a:rPr>
              <a:t>. </a:t>
            </a:r>
            <a:endParaRPr lang="en-US" sz="2000" i="1" smtClean="0">
              <a:solidFill>
                <a:srgbClr val="000099"/>
              </a:solidFill>
            </a:endParaRPr>
          </a:p>
          <a:p>
            <a:pPr eaLnBrk="1" hangingPunct="1">
              <a:buFont typeface="Wingdings" pitchFamily="2" charset="2"/>
              <a:buNone/>
            </a:pPr>
            <a:r>
              <a:rPr lang="en-US" sz="2000" b="1" i="1" smtClean="0">
                <a:solidFill>
                  <a:srgbClr val="000099"/>
                </a:solidFill>
              </a:rPr>
              <a:t>	</a:t>
            </a:r>
          </a:p>
          <a:p>
            <a:pPr eaLnBrk="1" hangingPunct="1">
              <a:buFont typeface="Wingdings" pitchFamily="2" charset="2"/>
              <a:buNone/>
            </a:pPr>
            <a:endParaRPr lang="en-US" sz="2000" b="1" i="1" smtClean="0">
              <a:solidFill>
                <a:srgbClr val="0000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533400"/>
            <a:ext cx="8839200" cy="685800"/>
          </a:xfrm>
        </p:spPr>
        <p:txBody>
          <a:bodyPr/>
          <a:lstStyle/>
          <a:p>
            <a:pPr algn="ctr" eaLnBrk="1" hangingPunct="1"/>
            <a:r>
              <a:rPr lang="en-US" u="sng" smtClean="0"/>
              <a:t>New York State (NYS) Income Taxes</a:t>
            </a:r>
          </a:p>
        </p:txBody>
      </p:sp>
      <p:sp>
        <p:nvSpPr>
          <p:cNvPr id="6147" name="Rectangle 3"/>
          <p:cNvSpPr>
            <a:spLocks noGrp="1" noChangeArrowheads="1"/>
          </p:cNvSpPr>
          <p:nvPr>
            <p:ph type="body" idx="1"/>
          </p:nvPr>
        </p:nvSpPr>
        <p:spPr>
          <a:xfrm>
            <a:off x="228600" y="2438400"/>
            <a:ext cx="8610600" cy="3124200"/>
          </a:xfrm>
        </p:spPr>
        <p:txBody>
          <a:bodyPr/>
          <a:lstStyle/>
          <a:p>
            <a:pPr eaLnBrk="1" hangingPunct="1">
              <a:buFont typeface="Wingdings" pitchFamily="2" charset="2"/>
              <a:buNone/>
            </a:pPr>
            <a:r>
              <a:rPr lang="en-US" sz="3200" b="1" i="1" smtClean="0">
                <a:solidFill>
                  <a:schemeClr val="bg1"/>
                </a:solidFill>
              </a:rPr>
              <a:t>   If you did not have income and only need to send Form 8843 to the IRS ……</a:t>
            </a:r>
          </a:p>
          <a:p>
            <a:pPr eaLnBrk="1" hangingPunct="1">
              <a:buFont typeface="Wingdings" pitchFamily="2" charset="2"/>
              <a:buNone/>
            </a:pPr>
            <a:r>
              <a:rPr lang="en-US" sz="3200" b="1" i="1" smtClean="0">
                <a:solidFill>
                  <a:schemeClr val="bg1"/>
                </a:solidFill>
              </a:rPr>
              <a:t>   then, you do not need to file a New York State income tax return.  </a:t>
            </a:r>
          </a:p>
          <a:p>
            <a:pPr eaLnBrk="1" hangingPunct="1">
              <a:buFont typeface="Wingdings" pitchFamily="2" charset="2"/>
              <a:buNone/>
            </a:pPr>
            <a:endParaRPr lang="en-US" sz="3200" b="1" i="1" smtClean="0">
              <a:solidFill>
                <a:schemeClr val="bg1"/>
              </a:solidFill>
            </a:endParaRPr>
          </a:p>
          <a:p>
            <a:pPr eaLnBrk="1" hangingPunct="1"/>
            <a:endParaRPr lang="en-US" smtClean="0">
              <a:solidFill>
                <a:schemeClr val="bg1"/>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924800" cy="1143000"/>
          </a:xfrm>
        </p:spPr>
        <p:txBody>
          <a:bodyPr/>
          <a:lstStyle/>
          <a:p>
            <a:pPr algn="ctr" eaLnBrk="1" hangingPunct="1"/>
            <a:r>
              <a:rPr lang="en-US" sz="2800" u="sng" dirty="0" smtClean="0"/>
              <a:t>Who is entitled to a NYS household credit?</a:t>
            </a:r>
          </a:p>
        </p:txBody>
      </p:sp>
      <p:sp>
        <p:nvSpPr>
          <p:cNvPr id="22531" name="Rectangle 3"/>
          <p:cNvSpPr>
            <a:spLocks noGrp="1" noChangeArrowheads="1"/>
          </p:cNvSpPr>
          <p:nvPr>
            <p:ph type="body" idx="1"/>
          </p:nvPr>
        </p:nvSpPr>
        <p:spPr>
          <a:xfrm>
            <a:off x="152400" y="1295400"/>
            <a:ext cx="8839200" cy="4343400"/>
          </a:xfrm>
        </p:spPr>
        <p:txBody>
          <a:bodyPr/>
          <a:lstStyle/>
          <a:p>
            <a:pPr eaLnBrk="1" hangingPunct="1">
              <a:lnSpc>
                <a:spcPct val="80000"/>
              </a:lnSpc>
              <a:spcBef>
                <a:spcPct val="0"/>
              </a:spcBef>
              <a:buFont typeface="Wingdings" pitchFamily="2" charset="2"/>
              <a:buNone/>
            </a:pPr>
            <a:r>
              <a:rPr lang="en-US" sz="2400" dirty="0" smtClean="0">
                <a:solidFill>
                  <a:schemeClr val="bg1"/>
                </a:solidFill>
              </a:rPr>
              <a:t>Individuals who:</a:t>
            </a:r>
          </a:p>
          <a:p>
            <a:pPr eaLnBrk="1" hangingPunct="1">
              <a:lnSpc>
                <a:spcPct val="80000"/>
              </a:lnSpc>
              <a:spcBef>
                <a:spcPct val="0"/>
              </a:spcBef>
              <a:buFont typeface="Wingdings" pitchFamily="2" charset="2"/>
              <a:buNone/>
            </a:pPr>
            <a:endParaRPr lang="en-US" sz="800" dirty="0" smtClean="0">
              <a:solidFill>
                <a:schemeClr val="bg1"/>
              </a:solidFill>
            </a:endParaRPr>
          </a:p>
          <a:p>
            <a:pPr eaLnBrk="1" hangingPunct="1">
              <a:lnSpc>
                <a:spcPct val="80000"/>
              </a:lnSpc>
              <a:spcBef>
                <a:spcPct val="0"/>
              </a:spcBef>
            </a:pPr>
            <a:r>
              <a:rPr lang="en-US" sz="2400" dirty="0" smtClean="0">
                <a:solidFill>
                  <a:schemeClr val="bg1"/>
                </a:solidFill>
              </a:rPr>
              <a:t>Cannot be claimed on another person’s federal income tax return </a:t>
            </a:r>
            <a:r>
              <a:rPr lang="en-US" sz="2400" b="1" dirty="0" smtClean="0">
                <a:solidFill>
                  <a:schemeClr val="bg1"/>
                </a:solidFill>
              </a:rPr>
              <a:t>AND</a:t>
            </a:r>
          </a:p>
          <a:p>
            <a:pPr eaLnBrk="1" hangingPunct="1">
              <a:lnSpc>
                <a:spcPct val="80000"/>
              </a:lnSpc>
              <a:spcBef>
                <a:spcPct val="0"/>
              </a:spcBef>
            </a:pPr>
            <a:endParaRPr lang="en-US" sz="1200" dirty="0" smtClean="0">
              <a:solidFill>
                <a:schemeClr val="bg1"/>
              </a:solidFill>
            </a:endParaRPr>
          </a:p>
          <a:p>
            <a:pPr eaLnBrk="1" hangingPunct="1">
              <a:lnSpc>
                <a:spcPct val="80000"/>
              </a:lnSpc>
              <a:spcBef>
                <a:spcPct val="0"/>
              </a:spcBef>
            </a:pPr>
            <a:r>
              <a:rPr lang="en-US" sz="2400" dirty="0" smtClean="0">
                <a:solidFill>
                  <a:schemeClr val="bg1"/>
                </a:solidFill>
              </a:rPr>
              <a:t>Whose tax filing status and income on the NYS income tax return are: </a:t>
            </a:r>
          </a:p>
          <a:p>
            <a:pPr eaLnBrk="1" hangingPunct="1">
              <a:lnSpc>
                <a:spcPct val="80000"/>
              </a:lnSpc>
              <a:spcBef>
                <a:spcPct val="0"/>
              </a:spcBef>
            </a:pPr>
            <a:endParaRPr lang="en-US" sz="1200" dirty="0" smtClean="0">
              <a:solidFill>
                <a:schemeClr val="bg1"/>
              </a:solidFill>
            </a:endParaRPr>
          </a:p>
          <a:p>
            <a:pPr lvl="1" eaLnBrk="1" hangingPunct="1">
              <a:lnSpc>
                <a:spcPct val="80000"/>
              </a:lnSpc>
              <a:spcBef>
                <a:spcPct val="0"/>
              </a:spcBef>
            </a:pPr>
            <a:r>
              <a:rPr lang="en-US" sz="2200" dirty="0" smtClean="0">
                <a:solidFill>
                  <a:schemeClr val="bg1"/>
                </a:solidFill>
              </a:rPr>
              <a:t>Single and federal adjusted gross income is $28,000 or less (Form IT-203, federal amount column, line 18)</a:t>
            </a:r>
          </a:p>
          <a:p>
            <a:pPr lvl="1" eaLnBrk="1" hangingPunct="1">
              <a:lnSpc>
                <a:spcPct val="80000"/>
              </a:lnSpc>
              <a:spcBef>
                <a:spcPct val="0"/>
              </a:spcBef>
            </a:pPr>
            <a:r>
              <a:rPr lang="en-US" sz="2200" dirty="0" smtClean="0">
                <a:solidFill>
                  <a:schemeClr val="bg1"/>
                </a:solidFill>
              </a:rPr>
              <a:t>Married and federal adjusted gross income is $32,000 or less (Form IT-203, federal amount column, line 18)</a:t>
            </a:r>
          </a:p>
          <a:p>
            <a:pPr lvl="1" eaLnBrk="1" hangingPunct="1">
              <a:lnSpc>
                <a:spcPct val="80000"/>
              </a:lnSpc>
              <a:spcBef>
                <a:spcPct val="0"/>
              </a:spcBef>
              <a:buFontTx/>
              <a:buNone/>
            </a:pPr>
            <a:endParaRPr lang="en-US" sz="1200" dirty="0" smtClean="0">
              <a:solidFill>
                <a:schemeClr val="bg1"/>
              </a:solidFill>
            </a:endParaRPr>
          </a:p>
          <a:p>
            <a:pPr eaLnBrk="1" hangingPunct="1">
              <a:lnSpc>
                <a:spcPct val="80000"/>
              </a:lnSpc>
              <a:spcBef>
                <a:spcPct val="0"/>
              </a:spcBef>
            </a:pPr>
            <a:r>
              <a:rPr lang="en-US" sz="2400" dirty="0" smtClean="0">
                <a:solidFill>
                  <a:schemeClr val="bg1"/>
                </a:solidFill>
              </a:rPr>
              <a:t>The household credit is NOT refundable and will only reduce your NYS tax. </a:t>
            </a:r>
          </a:p>
          <a:p>
            <a:pPr eaLnBrk="1" hangingPunct="1">
              <a:lnSpc>
                <a:spcPct val="80000"/>
              </a:lnSpc>
              <a:spcBef>
                <a:spcPct val="0"/>
              </a:spcBef>
              <a:buFont typeface="Wingdings" pitchFamily="2" charset="2"/>
              <a:buNone/>
            </a:pPr>
            <a:endParaRPr lang="en-US" sz="1200" dirty="0" smtClean="0">
              <a:solidFill>
                <a:schemeClr val="bg1"/>
              </a:solidFill>
            </a:endParaRPr>
          </a:p>
          <a:p>
            <a:pPr eaLnBrk="1" hangingPunct="1">
              <a:lnSpc>
                <a:spcPct val="80000"/>
              </a:lnSpc>
              <a:spcBef>
                <a:spcPct val="0"/>
              </a:spcBef>
            </a:pPr>
            <a:r>
              <a:rPr lang="en-US" sz="2400" dirty="0" smtClean="0">
                <a:solidFill>
                  <a:schemeClr val="bg1"/>
                </a:solidFill>
              </a:rPr>
              <a:t>See Instructions booklet for household credit chart.</a:t>
            </a:r>
          </a:p>
          <a:p>
            <a:pPr lvl="1" eaLnBrk="1" hangingPunct="1">
              <a:lnSpc>
                <a:spcPct val="80000"/>
              </a:lnSpc>
              <a:spcBef>
                <a:spcPct val="0"/>
              </a:spcBef>
            </a:pPr>
            <a:r>
              <a:rPr lang="en-US" sz="2400" dirty="0" smtClean="0">
                <a:solidFill>
                  <a:schemeClr val="bg1"/>
                </a:solidFill>
              </a:rPr>
              <a:t>Page 39 in IT-203 instruction booklet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ctrTitle" idx="4294967295"/>
          </p:nvPr>
        </p:nvSpPr>
        <p:spPr>
          <a:xfrm>
            <a:off x="685800" y="2133600"/>
            <a:ext cx="7772400" cy="1470025"/>
          </a:xfrm>
        </p:spPr>
        <p:txBody>
          <a:bodyPr/>
          <a:lstStyle/>
          <a:p>
            <a:pPr algn="ctr"/>
            <a:r>
              <a:rPr lang="en-US" dirty="0" smtClean="0"/>
              <a:t>How do I Prepare a NYS </a:t>
            </a:r>
            <a:r>
              <a:rPr lang="en-US" u="sng" dirty="0" smtClean="0"/>
              <a:t>Nonresident</a:t>
            </a:r>
            <a:r>
              <a:rPr lang="en-US" dirty="0" smtClean="0"/>
              <a:t> Income Tax Return?</a:t>
            </a:r>
            <a:r>
              <a:rPr lang="en-US" sz="3200" dirty="0" smtClean="0"/>
              <a:t/>
            </a:r>
            <a:br>
              <a:rPr lang="en-US" sz="3200" dirty="0" smtClean="0"/>
            </a:br>
            <a:endParaRPr lang="en-US" sz="3200" dirty="0" smtClean="0"/>
          </a:p>
        </p:txBody>
      </p:sp>
      <p:sp>
        <p:nvSpPr>
          <p:cNvPr id="30723" name="Content Placeholder 2"/>
          <p:cNvSpPr>
            <a:spLocks noGrp="1"/>
          </p:cNvSpPr>
          <p:nvPr>
            <p:ph type="subTitle" idx="1"/>
          </p:nvPr>
        </p:nvSpPr>
        <p:spPr>
          <a:xfrm>
            <a:off x="1371600" y="4114800"/>
            <a:ext cx="6400800" cy="1143000"/>
          </a:xfrm>
        </p:spPr>
        <p:txBody>
          <a:bodyPr/>
          <a:lstStyle/>
          <a:p>
            <a:pPr marL="0" indent="0" algn="ctr">
              <a:buFont typeface="Wingdings" pitchFamily="2" charset="2"/>
              <a:buNone/>
            </a:pPr>
            <a:r>
              <a:rPr lang="en-US" b="1" dirty="0" smtClean="0"/>
              <a:t>We will use the example from the IRS Income Tax Workshop.  </a:t>
            </a:r>
          </a:p>
          <a:p>
            <a:pPr marL="0" indent="0" algn="ctr">
              <a:lnSpc>
                <a:spcPct val="100000"/>
              </a:lnSpc>
              <a:spcBef>
                <a:spcPts val="0"/>
              </a:spcBef>
              <a:buFont typeface="Wingdings" pitchFamily="2" charset="2"/>
              <a:buNone/>
            </a:pPr>
            <a:endParaRPr lang="en-US" sz="1200" b="1" dirty="0" smtClean="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429000"/>
            <a:ext cx="7772400" cy="1470025"/>
          </a:xfrm>
        </p:spPr>
        <p:txBody>
          <a:bodyPr/>
          <a:lstStyle/>
          <a:p>
            <a:pPr algn="ctr"/>
            <a:r>
              <a:rPr lang="en-US" sz="3200" dirty="0" smtClean="0">
                <a:solidFill>
                  <a:srgbClr val="FF0000"/>
                </a:solidFill>
              </a:rPr>
              <a:t>If you are considered a resident for NYS income tax purposes,</a:t>
            </a:r>
            <a:br>
              <a:rPr lang="en-US" sz="3200" dirty="0" smtClean="0">
                <a:solidFill>
                  <a:srgbClr val="FF0000"/>
                </a:solidFill>
              </a:rPr>
            </a:br>
            <a:r>
              <a:rPr lang="en-US" sz="3200" dirty="0" smtClean="0">
                <a:solidFill>
                  <a:srgbClr val="FF0000"/>
                </a:solidFill>
              </a:rPr>
              <a:t>then you should attend this workshop to learn how to file a NYS resident income tax return:</a:t>
            </a:r>
            <a:r>
              <a:rPr lang="en-US" sz="3200" dirty="0" smtClean="0">
                <a:solidFill>
                  <a:srgbClr val="00B050"/>
                </a:solidFill>
              </a:rPr>
              <a:t/>
            </a:r>
            <a:br>
              <a:rPr lang="en-US" sz="3200" dirty="0" smtClean="0">
                <a:solidFill>
                  <a:srgbClr val="00B050"/>
                </a:solidFill>
              </a:rPr>
            </a:br>
            <a:r>
              <a:rPr lang="en-US" sz="3200" dirty="0" smtClean="0">
                <a:solidFill>
                  <a:srgbClr val="00B050"/>
                </a:solidFill>
              </a:rPr>
              <a:t/>
            </a:r>
            <a:br>
              <a:rPr lang="en-US" sz="3200" dirty="0" smtClean="0">
                <a:solidFill>
                  <a:srgbClr val="00B050"/>
                </a:solidFill>
              </a:rPr>
            </a:br>
            <a:r>
              <a:rPr lang="en-US" sz="3400" dirty="0" smtClean="0"/>
              <a:t>“Income Tax Workshop”</a:t>
            </a:r>
            <a:br>
              <a:rPr lang="en-US" sz="3400" dirty="0" smtClean="0"/>
            </a:br>
            <a:r>
              <a:rPr lang="en-US" sz="3400" dirty="0" smtClean="0"/>
              <a:t>(for resident filers)</a:t>
            </a:r>
            <a:r>
              <a:rPr lang="en-US" sz="3200" dirty="0" smtClean="0"/>
              <a:t/>
            </a:r>
            <a:br>
              <a:rPr lang="en-US" sz="3200" dirty="0" smtClean="0"/>
            </a:br>
            <a:r>
              <a:rPr lang="en-US" sz="3200" dirty="0" smtClean="0"/>
              <a:t>Friday, March 5</a:t>
            </a:r>
            <a:br>
              <a:rPr lang="en-US" sz="3200" dirty="0" smtClean="0"/>
            </a:br>
            <a:r>
              <a:rPr lang="en-US" sz="3200" dirty="0" smtClean="0"/>
              <a:t>3:00-5:00</a:t>
            </a:r>
            <a:br>
              <a:rPr lang="en-US" sz="3200" dirty="0" smtClean="0"/>
            </a:br>
            <a:r>
              <a:rPr lang="en-US" sz="3200" dirty="0" smtClean="0"/>
              <a:t>Clemens Hall 120, North Campus</a:t>
            </a:r>
            <a:br>
              <a:rPr lang="en-US" sz="3200" dirty="0" smtClean="0"/>
            </a:br>
            <a:r>
              <a:rPr lang="en-US" dirty="0" smtClean="0">
                <a:solidFill>
                  <a:srgbClr val="00B050"/>
                </a:solidFill>
              </a:rPr>
              <a:t/>
            </a:r>
            <a:br>
              <a:rPr lang="en-US" dirty="0" smtClean="0">
                <a:solidFill>
                  <a:srgbClr val="00B050"/>
                </a:solidFill>
              </a:rPr>
            </a:br>
            <a:r>
              <a:rPr lang="en-US" sz="800" dirty="0" smtClean="0"/>
              <a:t/>
            </a:r>
            <a:br>
              <a:rPr lang="en-US" sz="800" dirty="0" smtClean="0"/>
            </a:br>
            <a:r>
              <a:rPr lang="en-US" dirty="0" smtClean="0"/>
              <a:t/>
            </a:r>
            <a:br>
              <a:rPr lang="en-US" dirty="0" smtClean="0"/>
            </a:br>
            <a:endParaRPr lang="en-US" dirty="0"/>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743200"/>
            <a:ext cx="8077200" cy="1143000"/>
          </a:xfrm>
        </p:spPr>
        <p:txBody>
          <a:bodyPr/>
          <a:lstStyle/>
          <a:p>
            <a:pPr eaLnBrk="1" hangingPunct="1"/>
            <a:r>
              <a:rPr lang="en-US" sz="3000" i="1" dirty="0" smtClean="0"/>
              <a:t/>
            </a:r>
            <a:br>
              <a:rPr lang="en-US" sz="3000" i="1" dirty="0" smtClean="0"/>
            </a:br>
            <a:r>
              <a:rPr lang="en-US" sz="3000" i="1" dirty="0" smtClean="0"/>
              <a:t>You must complete your Federal Income Tax Return before completing your NYS Income Tax Return.</a:t>
            </a:r>
            <a:r>
              <a:rPr lang="en-US" sz="2800" i="1" dirty="0" smtClean="0"/>
              <a:t/>
            </a:r>
            <a:br>
              <a:rPr lang="en-US" sz="2800" i="1" dirty="0" smtClean="0"/>
            </a:br>
            <a:r>
              <a:rPr lang="en-US" sz="2400" i="1" dirty="0" smtClean="0"/>
              <a:t/>
            </a:r>
            <a:br>
              <a:rPr lang="en-US" sz="2400" i="1" dirty="0" smtClean="0"/>
            </a:br>
            <a:r>
              <a:rPr lang="en-US" sz="3000" i="1" dirty="0" smtClean="0"/>
              <a:t>Do NOT include on your NYS Income Tax Return any income that is exempt because of your country’s treaty with the U.S.</a:t>
            </a:r>
            <a:r>
              <a:rPr lang="en-US" sz="2400" i="1" dirty="0" smtClean="0"/>
              <a:t/>
            </a:r>
            <a:br>
              <a:rPr lang="en-US" sz="2400" i="1" dirty="0" smtClean="0"/>
            </a:br>
            <a:r>
              <a:rPr lang="en-US" sz="2400" i="1"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971800"/>
            <a:ext cx="8229600" cy="685800"/>
          </a:xfrm>
        </p:spPr>
        <p:txBody>
          <a:bodyPr/>
          <a:lstStyle/>
          <a:p>
            <a:r>
              <a:rPr lang="en-US" sz="2400" b="0" dirty="0" smtClean="0"/>
              <a:t> </a:t>
            </a:r>
            <a:r>
              <a:rPr lang="en-US" sz="2400" dirty="0" smtClean="0">
                <a:solidFill>
                  <a:srgbClr val="00B050"/>
                </a:solidFill>
              </a:rPr>
              <a:t> </a:t>
            </a:r>
            <a:r>
              <a:rPr lang="en-US" sz="2400" b="0" dirty="0" smtClean="0"/>
              <a:t/>
            </a:r>
            <a:br>
              <a:rPr lang="en-US" sz="2400" b="0" dirty="0" smtClean="0"/>
            </a:br>
            <a:r>
              <a:rPr lang="en-US" sz="2400" b="0" dirty="0" smtClean="0"/>
              <a:t>Joy Kim is attending the University of New York.  She received her undergraduate degree from the University of California. She moved to New York  from California on May 16, 2009 and, since then, has been living in an apartment in Buffalo.  She has been in the United States for five years or less and filed a nonresident (1040NR-EZ) federal income tax return.</a:t>
            </a:r>
            <a:r>
              <a:rPr lang="en-US" sz="2400" dirty="0" smtClean="0"/>
              <a:t/>
            </a:r>
            <a:br>
              <a:rPr lang="en-US" sz="2400" dirty="0" smtClean="0"/>
            </a:br>
            <a:r>
              <a:rPr lang="en-US" sz="2400" dirty="0" smtClean="0"/>
              <a:t/>
            </a:r>
            <a:br>
              <a:rPr lang="en-US" sz="2400" dirty="0" smtClean="0"/>
            </a:br>
            <a:r>
              <a:rPr lang="en-US" sz="2400" dirty="0" smtClean="0"/>
              <a:t>What NYS income tax return does she file?    </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685800"/>
          </a:xfrm>
          <a:solidFill>
            <a:srgbClr val="99CCFF"/>
          </a:solidFill>
        </p:spPr>
        <p:txBody>
          <a:bodyPr/>
          <a:lstStyle/>
          <a:p>
            <a:pPr algn="ctr" eaLnBrk="1" hangingPunct="1"/>
            <a:r>
              <a:rPr lang="en-US" sz="3200" u="sng" smtClean="0"/>
              <a:t>W-2 from California</a:t>
            </a:r>
          </a:p>
        </p:txBody>
      </p:sp>
      <p:sp>
        <p:nvSpPr>
          <p:cNvPr id="23555" name="TextBox 8"/>
          <p:cNvSpPr txBox="1">
            <a:spLocks noChangeArrowheads="1"/>
          </p:cNvSpPr>
          <p:nvPr/>
        </p:nvSpPr>
        <p:spPr bwMode="auto">
          <a:xfrm>
            <a:off x="2895600" y="1371600"/>
            <a:ext cx="1600200" cy="338138"/>
          </a:xfrm>
          <a:prstGeom prst="rect">
            <a:avLst/>
          </a:prstGeom>
          <a:noFill/>
          <a:ln w="9525">
            <a:noFill/>
            <a:miter lim="800000"/>
            <a:headEnd/>
            <a:tailEnd/>
          </a:ln>
        </p:spPr>
        <p:txBody>
          <a:bodyPr>
            <a:spAutoFit/>
          </a:bodyPr>
          <a:lstStyle/>
          <a:p>
            <a:r>
              <a:rPr lang="en-US" sz="1600" b="1" i="0">
                <a:solidFill>
                  <a:schemeClr val="bg2"/>
                </a:solidFill>
              </a:rPr>
              <a:t>96-0000001</a:t>
            </a:r>
          </a:p>
        </p:txBody>
      </p:sp>
      <p:sp>
        <p:nvSpPr>
          <p:cNvPr id="23556" name="TextBox 7"/>
          <p:cNvSpPr txBox="1">
            <a:spLocks noChangeArrowheads="1"/>
          </p:cNvSpPr>
          <p:nvPr/>
        </p:nvSpPr>
        <p:spPr bwMode="auto">
          <a:xfrm>
            <a:off x="2590800" y="1447800"/>
            <a:ext cx="6172200" cy="338138"/>
          </a:xfrm>
          <a:prstGeom prst="rect">
            <a:avLst/>
          </a:prstGeom>
          <a:noFill/>
          <a:ln w="9525">
            <a:noFill/>
            <a:miter lim="800000"/>
            <a:headEnd/>
            <a:tailEnd/>
          </a:ln>
        </p:spPr>
        <p:txBody>
          <a:bodyPr>
            <a:spAutoFit/>
          </a:bodyPr>
          <a:lstStyle/>
          <a:p>
            <a:r>
              <a:rPr lang="en-US" sz="1600" b="1" i="0">
                <a:solidFill>
                  <a:schemeClr val="bg2"/>
                </a:solidFill>
              </a:rPr>
              <a:t>45-60000000		4000.00		420.00</a:t>
            </a:r>
          </a:p>
        </p:txBody>
      </p:sp>
      <p:sp>
        <p:nvSpPr>
          <p:cNvPr id="23557" name="Rectangle 8"/>
          <p:cNvSpPr>
            <a:spLocks noChangeArrowheads="1"/>
          </p:cNvSpPr>
          <p:nvPr/>
        </p:nvSpPr>
        <p:spPr bwMode="auto">
          <a:xfrm>
            <a:off x="4648200" y="6019800"/>
            <a:ext cx="915988" cy="461963"/>
          </a:xfrm>
          <a:prstGeom prst="rect">
            <a:avLst/>
          </a:prstGeom>
          <a:noFill/>
          <a:ln w="9525">
            <a:noFill/>
            <a:miter lim="800000"/>
            <a:headEnd/>
            <a:tailEnd/>
          </a:ln>
        </p:spPr>
        <p:txBody>
          <a:bodyPr wrap="none">
            <a:spAutoFit/>
          </a:bodyPr>
          <a:lstStyle/>
          <a:p>
            <a:r>
              <a:rPr lang="en-US" i="0">
                <a:solidFill>
                  <a:schemeClr val="bg2"/>
                </a:solidFill>
                <a:latin typeface="Arial Rounded MT Bold" pitchFamily="34" charset="0"/>
                <a:cs typeface="Times New Roman" pitchFamily="18" charset="0"/>
              </a:rPr>
              <a:t>2009</a:t>
            </a:r>
          </a:p>
        </p:txBody>
      </p:sp>
      <p:pic>
        <p:nvPicPr>
          <p:cNvPr id="23558" name="Picture 6"/>
          <p:cNvPicPr>
            <a:picLocks noChangeAspect="1" noChangeArrowheads="1"/>
          </p:cNvPicPr>
          <p:nvPr/>
        </p:nvPicPr>
        <p:blipFill>
          <a:blip r:embed="rId2" cstate="print"/>
          <a:srcRect/>
          <a:stretch>
            <a:fillRect/>
          </a:stretch>
        </p:blipFill>
        <p:spPr bwMode="auto">
          <a:xfrm>
            <a:off x="0" y="990600"/>
            <a:ext cx="9144000" cy="5410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685800"/>
          </a:xfrm>
          <a:solidFill>
            <a:srgbClr val="99CCFF"/>
          </a:solidFill>
        </p:spPr>
        <p:txBody>
          <a:bodyPr/>
          <a:lstStyle/>
          <a:p>
            <a:pPr algn="ctr" eaLnBrk="1" hangingPunct="1"/>
            <a:r>
              <a:rPr lang="en-US" sz="3200" u="sng" smtClean="0"/>
              <a:t>W-2 from New York</a:t>
            </a:r>
          </a:p>
        </p:txBody>
      </p:sp>
      <p:sp>
        <p:nvSpPr>
          <p:cNvPr id="24579" name="TextBox 4"/>
          <p:cNvSpPr txBox="1">
            <a:spLocks noChangeArrowheads="1"/>
          </p:cNvSpPr>
          <p:nvPr/>
        </p:nvSpPr>
        <p:spPr bwMode="auto">
          <a:xfrm>
            <a:off x="3962400" y="5791200"/>
            <a:ext cx="1676400" cy="523875"/>
          </a:xfrm>
          <a:prstGeom prst="rect">
            <a:avLst/>
          </a:prstGeom>
          <a:noFill/>
          <a:ln w="9525">
            <a:noFill/>
            <a:miter lim="800000"/>
            <a:headEnd/>
            <a:tailEnd/>
          </a:ln>
        </p:spPr>
        <p:txBody>
          <a:bodyPr>
            <a:spAutoFit/>
          </a:bodyPr>
          <a:lstStyle/>
          <a:p>
            <a:r>
              <a:rPr lang="en-US" sz="2800" i="0">
                <a:solidFill>
                  <a:schemeClr val="bg2"/>
                </a:solidFill>
                <a:latin typeface="Arial Rounded MT Bold" pitchFamily="34" charset="0"/>
                <a:cs typeface="Times New Roman" pitchFamily="18" charset="0"/>
              </a:rPr>
              <a:t>2008</a:t>
            </a:r>
          </a:p>
        </p:txBody>
      </p:sp>
      <p:sp>
        <p:nvSpPr>
          <p:cNvPr id="24580" name="TextBox 5"/>
          <p:cNvSpPr txBox="1">
            <a:spLocks noChangeArrowheads="1"/>
          </p:cNvSpPr>
          <p:nvPr/>
        </p:nvSpPr>
        <p:spPr bwMode="auto">
          <a:xfrm>
            <a:off x="1066800" y="3810000"/>
            <a:ext cx="2322513" cy="923925"/>
          </a:xfrm>
          <a:prstGeom prst="rect">
            <a:avLst/>
          </a:prstGeom>
          <a:noFill/>
          <a:ln w="9525">
            <a:noFill/>
            <a:miter lim="800000"/>
            <a:headEnd/>
            <a:tailEnd/>
          </a:ln>
        </p:spPr>
        <p:txBody>
          <a:bodyPr wrap="none">
            <a:spAutoFit/>
          </a:bodyPr>
          <a:lstStyle/>
          <a:p>
            <a:r>
              <a:rPr lang="en-US" sz="1800"/>
              <a:t>Joy Kim </a:t>
            </a:r>
          </a:p>
          <a:p>
            <a:r>
              <a:rPr lang="en-US" sz="1800"/>
              <a:t>1577 Elmwood Ave</a:t>
            </a:r>
          </a:p>
          <a:p>
            <a:r>
              <a:rPr lang="en-US" sz="1800"/>
              <a:t>Rochester NY 14620</a:t>
            </a:r>
          </a:p>
        </p:txBody>
      </p:sp>
      <p:sp>
        <p:nvSpPr>
          <p:cNvPr id="24581" name="TextBox 6"/>
          <p:cNvSpPr txBox="1">
            <a:spLocks noChangeArrowheads="1"/>
          </p:cNvSpPr>
          <p:nvPr/>
        </p:nvSpPr>
        <p:spPr bwMode="auto">
          <a:xfrm>
            <a:off x="2438400" y="1524000"/>
            <a:ext cx="1524000" cy="307975"/>
          </a:xfrm>
          <a:prstGeom prst="rect">
            <a:avLst/>
          </a:prstGeom>
          <a:noFill/>
          <a:ln w="9525">
            <a:noFill/>
            <a:miter lim="800000"/>
            <a:headEnd/>
            <a:tailEnd/>
          </a:ln>
        </p:spPr>
        <p:txBody>
          <a:bodyPr>
            <a:spAutoFit/>
          </a:bodyPr>
          <a:lstStyle/>
          <a:p>
            <a:r>
              <a:rPr lang="en-US" sz="1400"/>
              <a:t>010-00-0101</a:t>
            </a:r>
          </a:p>
        </p:txBody>
      </p:sp>
      <p:sp>
        <p:nvSpPr>
          <p:cNvPr id="24582" name="Rectangle 7"/>
          <p:cNvSpPr>
            <a:spLocks noChangeArrowheads="1"/>
          </p:cNvSpPr>
          <p:nvPr/>
        </p:nvSpPr>
        <p:spPr bwMode="auto">
          <a:xfrm>
            <a:off x="990600" y="1828800"/>
            <a:ext cx="1277938" cy="338138"/>
          </a:xfrm>
          <a:prstGeom prst="rect">
            <a:avLst/>
          </a:prstGeom>
          <a:noFill/>
          <a:ln w="9525">
            <a:noFill/>
            <a:miter lim="800000"/>
            <a:headEnd/>
            <a:tailEnd/>
          </a:ln>
        </p:spPr>
        <p:txBody>
          <a:bodyPr wrap="none">
            <a:spAutoFit/>
          </a:bodyPr>
          <a:lstStyle/>
          <a:p>
            <a:r>
              <a:rPr lang="en-US" sz="1600"/>
              <a:t>16-0000001</a:t>
            </a:r>
          </a:p>
        </p:txBody>
      </p:sp>
      <p:sp>
        <p:nvSpPr>
          <p:cNvPr id="24583" name="Rectangle 8"/>
          <p:cNvSpPr>
            <a:spLocks noChangeArrowheads="1"/>
          </p:cNvSpPr>
          <p:nvPr/>
        </p:nvSpPr>
        <p:spPr bwMode="auto">
          <a:xfrm>
            <a:off x="5105400" y="1828800"/>
            <a:ext cx="3657600" cy="338138"/>
          </a:xfrm>
          <a:prstGeom prst="rect">
            <a:avLst/>
          </a:prstGeom>
          <a:noFill/>
          <a:ln w="9525">
            <a:noFill/>
            <a:miter lim="800000"/>
            <a:headEnd/>
            <a:tailEnd/>
          </a:ln>
        </p:spPr>
        <p:txBody>
          <a:bodyPr>
            <a:spAutoFit/>
          </a:bodyPr>
          <a:lstStyle/>
          <a:p>
            <a:r>
              <a:rPr lang="en-US" sz="1600"/>
              <a:t>6000.00			600.00</a:t>
            </a:r>
          </a:p>
        </p:txBody>
      </p:sp>
      <p:sp>
        <p:nvSpPr>
          <p:cNvPr id="24584" name="Rectangle 11"/>
          <p:cNvSpPr>
            <a:spLocks noChangeArrowheads="1"/>
          </p:cNvSpPr>
          <p:nvPr/>
        </p:nvSpPr>
        <p:spPr bwMode="auto">
          <a:xfrm>
            <a:off x="304800" y="5105400"/>
            <a:ext cx="5257800" cy="646113"/>
          </a:xfrm>
          <a:prstGeom prst="rect">
            <a:avLst/>
          </a:prstGeom>
          <a:noFill/>
          <a:ln w="9525">
            <a:noFill/>
            <a:miter lim="800000"/>
            <a:headEnd/>
            <a:tailEnd/>
          </a:ln>
        </p:spPr>
        <p:txBody>
          <a:bodyPr>
            <a:spAutoFit/>
          </a:bodyPr>
          <a:lstStyle/>
          <a:p>
            <a:r>
              <a:rPr lang="en-US" sz="1800"/>
              <a:t>NY     16-0000001	6000.00	     240.00	</a:t>
            </a:r>
          </a:p>
        </p:txBody>
      </p:sp>
      <p:sp>
        <p:nvSpPr>
          <p:cNvPr id="24585" name="Rectangle 12"/>
          <p:cNvSpPr>
            <a:spLocks noChangeArrowheads="1"/>
          </p:cNvSpPr>
          <p:nvPr/>
        </p:nvSpPr>
        <p:spPr bwMode="auto">
          <a:xfrm>
            <a:off x="914400" y="2209800"/>
            <a:ext cx="3557588" cy="923925"/>
          </a:xfrm>
          <a:prstGeom prst="rect">
            <a:avLst/>
          </a:prstGeom>
          <a:noFill/>
          <a:ln w="9525">
            <a:noFill/>
            <a:miter lim="800000"/>
            <a:headEnd/>
            <a:tailEnd/>
          </a:ln>
        </p:spPr>
        <p:txBody>
          <a:bodyPr wrap="none">
            <a:spAutoFit/>
          </a:bodyPr>
          <a:lstStyle/>
          <a:p>
            <a:r>
              <a:rPr lang="en-US" sz="1800"/>
              <a:t>University of Rochester</a:t>
            </a:r>
          </a:p>
          <a:p>
            <a:r>
              <a:rPr lang="en-US" sz="1800"/>
              <a:t>School of Medicine and Dentistry</a:t>
            </a:r>
          </a:p>
          <a:p>
            <a:r>
              <a:rPr lang="en-US" sz="1800"/>
              <a:t>Rochester NY 14604</a:t>
            </a:r>
          </a:p>
        </p:txBody>
      </p:sp>
      <p:pic>
        <p:nvPicPr>
          <p:cNvPr id="24586" name="Picture 13"/>
          <p:cNvPicPr>
            <a:picLocks noChangeAspect="1" noChangeArrowheads="1"/>
          </p:cNvPicPr>
          <p:nvPr/>
        </p:nvPicPr>
        <p:blipFill>
          <a:blip r:embed="rId2" cstate="print"/>
          <a:srcRect/>
          <a:stretch>
            <a:fillRect/>
          </a:stretch>
        </p:blipFill>
        <p:spPr bwMode="auto">
          <a:xfrm>
            <a:off x="152400" y="1066800"/>
            <a:ext cx="8991600" cy="5410200"/>
          </a:xfrm>
          <a:prstGeom prst="rect">
            <a:avLst/>
          </a:prstGeom>
          <a:noFill/>
          <a:ln w="9525">
            <a:solidFill>
              <a:schemeClr val="accent1">
                <a:alpha val="56078"/>
              </a:schemeClr>
            </a:solid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81000"/>
            <a:ext cx="8915400" cy="685800"/>
          </a:xfrm>
        </p:spPr>
        <p:txBody>
          <a:bodyPr/>
          <a:lstStyle/>
          <a:p>
            <a:pPr algn="ctr" eaLnBrk="1" hangingPunct="1"/>
            <a:r>
              <a:rPr lang="en-US" sz="3200" u="sng" smtClean="0"/>
              <a:t>What do I do with the state copy of the W-2?</a:t>
            </a:r>
          </a:p>
        </p:txBody>
      </p:sp>
      <p:sp>
        <p:nvSpPr>
          <p:cNvPr id="25603" name="Rectangle 3"/>
          <p:cNvSpPr>
            <a:spLocks noGrp="1" noChangeArrowheads="1"/>
          </p:cNvSpPr>
          <p:nvPr>
            <p:ph type="body" idx="1"/>
          </p:nvPr>
        </p:nvSpPr>
        <p:spPr>
          <a:xfrm>
            <a:off x="228600" y="1524000"/>
            <a:ext cx="8610600" cy="4302125"/>
          </a:xfrm>
        </p:spPr>
        <p:txBody>
          <a:bodyPr/>
          <a:lstStyle/>
          <a:p>
            <a:pPr eaLnBrk="1" hangingPunct="1"/>
            <a:r>
              <a:rPr lang="en-US" sz="2400" dirty="0" smtClean="0">
                <a:solidFill>
                  <a:schemeClr val="bg1"/>
                </a:solidFill>
              </a:rPr>
              <a:t>If you are filing a NYS income tax return and have a W-2, transfer your W-2 information onto NYS Form IT-2. </a:t>
            </a:r>
          </a:p>
          <a:p>
            <a:pPr eaLnBrk="1" hangingPunct="1"/>
            <a:r>
              <a:rPr lang="en-US" sz="2400" dirty="0" smtClean="0">
                <a:solidFill>
                  <a:schemeClr val="bg1"/>
                </a:solidFill>
              </a:rPr>
              <a:t>DO NOT forget to complete the NYS withholding information on Form IT-2.</a:t>
            </a:r>
          </a:p>
          <a:p>
            <a:pPr eaLnBrk="1" hangingPunct="1"/>
            <a:r>
              <a:rPr lang="en-US" sz="2400" dirty="0" smtClean="0">
                <a:solidFill>
                  <a:schemeClr val="bg1"/>
                </a:solidFill>
              </a:rPr>
              <a:t>Attach Form IT-2 to your NYS income tax return (Form IT-203). </a:t>
            </a:r>
          </a:p>
          <a:p>
            <a:pPr eaLnBrk="1" hangingPunct="1"/>
            <a:r>
              <a:rPr lang="en-US" sz="2400" dirty="0" smtClean="0">
                <a:solidFill>
                  <a:schemeClr val="bg1"/>
                </a:solidFill>
              </a:rPr>
              <a:t>DO NOT attach a W-2 to your NYS income tax return (Form IT-203).  Keep the state copy for your records.</a:t>
            </a:r>
            <a:endParaRPr lang="en-US" sz="2400" dirty="0" smtClean="0">
              <a:solidFill>
                <a:srgbClr val="00B050"/>
              </a:solidFill>
            </a:endParaRPr>
          </a:p>
          <a:p>
            <a:pPr eaLnBrk="1" hangingPunct="1">
              <a:buFont typeface="Wingdings" pitchFamily="2" charset="2"/>
              <a:buNone/>
            </a:pPr>
            <a:r>
              <a:rPr lang="en-US" dirty="0" smtClean="0">
                <a:solidFill>
                  <a:schemeClr val="bg1"/>
                </a:solidFill>
              </a:rPr>
              <a:t>	</a:t>
            </a:r>
            <a:r>
              <a:rPr lang="en-US" sz="2400" b="1" i="1" u="sng" dirty="0" smtClean="0">
                <a:solidFill>
                  <a:schemeClr val="bg1"/>
                </a:solidFill>
              </a:rPr>
              <a:t>Note</a:t>
            </a:r>
            <a:r>
              <a:rPr lang="en-US" sz="2400" b="1" i="1" dirty="0" smtClean="0">
                <a:solidFill>
                  <a:schemeClr val="bg1"/>
                </a:solidFill>
              </a:rPr>
              <a:t>:  Obtain Form IT-2 from www.nystax.gov</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685800"/>
          </a:xfrm>
          <a:solidFill>
            <a:srgbClr val="99CCFF"/>
          </a:solidFill>
        </p:spPr>
        <p:txBody>
          <a:bodyPr/>
          <a:lstStyle/>
          <a:p>
            <a:pPr algn="ctr" eaLnBrk="1" hangingPunct="1"/>
            <a:r>
              <a:rPr lang="en-US" sz="3200" u="sng" smtClean="0"/>
              <a:t>Transfer ALL W-2 Information to Form IT-2</a:t>
            </a:r>
          </a:p>
        </p:txBody>
      </p:sp>
      <p:sp>
        <p:nvSpPr>
          <p:cNvPr id="26627" name="Text Box 6"/>
          <p:cNvSpPr txBox="1">
            <a:spLocks noChangeArrowheads="1"/>
          </p:cNvSpPr>
          <p:nvPr/>
        </p:nvSpPr>
        <p:spPr bwMode="auto">
          <a:xfrm>
            <a:off x="444500" y="3621088"/>
            <a:ext cx="184150" cy="457200"/>
          </a:xfrm>
          <a:prstGeom prst="rect">
            <a:avLst/>
          </a:prstGeom>
          <a:noFill/>
          <a:ln w="9525">
            <a:noFill/>
            <a:miter lim="800000"/>
            <a:headEnd/>
            <a:tailEnd/>
          </a:ln>
        </p:spPr>
        <p:txBody>
          <a:bodyPr>
            <a:spAutoFit/>
          </a:bodyPr>
          <a:lstStyle/>
          <a:p>
            <a:pPr eaLnBrk="0" hangingPunct="0"/>
            <a:endParaRPr lang="en-US"/>
          </a:p>
        </p:txBody>
      </p:sp>
      <p:sp>
        <p:nvSpPr>
          <p:cNvPr id="26628" name="Rectangle 7"/>
          <p:cNvSpPr>
            <a:spLocks noChangeArrowheads="1"/>
          </p:cNvSpPr>
          <p:nvPr/>
        </p:nvSpPr>
        <p:spPr bwMode="auto">
          <a:xfrm>
            <a:off x="0" y="0"/>
            <a:ext cx="762000" cy="1446213"/>
          </a:xfrm>
          <a:prstGeom prst="rect">
            <a:avLst/>
          </a:prstGeom>
          <a:noFill/>
          <a:ln w="9525">
            <a:noFill/>
            <a:miter lim="800000"/>
            <a:headEnd/>
            <a:tailEnd/>
          </a:ln>
        </p:spPr>
        <p:txBody>
          <a:bodyPr>
            <a:spAutoFit/>
          </a:bodyPr>
          <a:lstStyle/>
          <a:p>
            <a:endParaRPr lang="en-US" sz="8800" i="0">
              <a:solidFill>
                <a:srgbClr val="FF0000"/>
              </a:solidFill>
              <a:latin typeface="BernhardFashion BT" pitchFamily="82" charset="0"/>
            </a:endParaRPr>
          </a:p>
        </p:txBody>
      </p:sp>
      <p:pic>
        <p:nvPicPr>
          <p:cNvPr id="26629" name="Picture 6"/>
          <p:cNvPicPr>
            <a:picLocks noChangeAspect="1" noChangeArrowheads="1"/>
          </p:cNvPicPr>
          <p:nvPr/>
        </p:nvPicPr>
        <p:blipFill>
          <a:blip r:embed="rId3" cstate="print"/>
          <a:srcRect/>
          <a:stretch>
            <a:fillRect/>
          </a:stretch>
        </p:blipFill>
        <p:spPr bwMode="auto">
          <a:xfrm>
            <a:off x="0" y="685800"/>
            <a:ext cx="9144000" cy="5715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3124200"/>
            <a:ext cx="3124200" cy="685800"/>
          </a:xfrm>
        </p:spPr>
        <p:txBody>
          <a:bodyPr/>
          <a:lstStyle/>
          <a:p>
            <a:r>
              <a:rPr lang="en-US" sz="2400" smtClean="0"/>
              <a:t>The information from all W-2’s received must be transferred to Form IT-2 even if the amount is NOT taxable income in  New York State.</a:t>
            </a:r>
            <a:br>
              <a:rPr lang="en-US" sz="2400" smtClean="0"/>
            </a:br>
            <a:r>
              <a:rPr lang="en-US" sz="2400" smtClean="0"/>
              <a:t> </a:t>
            </a:r>
          </a:p>
        </p:txBody>
      </p:sp>
      <p:sp>
        <p:nvSpPr>
          <p:cNvPr id="27651" name="AutoShape 7"/>
          <p:cNvSpPr>
            <a:spLocks noChangeArrowheads="1"/>
          </p:cNvSpPr>
          <p:nvPr/>
        </p:nvSpPr>
        <p:spPr bwMode="auto">
          <a:xfrm>
            <a:off x="2667000" y="5257800"/>
            <a:ext cx="976313" cy="257175"/>
          </a:xfrm>
          <a:prstGeom prst="rightArrow">
            <a:avLst>
              <a:gd name="adj1" fmla="val 50000"/>
              <a:gd name="adj2" fmla="val 134874"/>
            </a:avLst>
          </a:prstGeom>
          <a:solidFill>
            <a:srgbClr val="FF0000"/>
          </a:solidFill>
          <a:ln w="9525">
            <a:solidFill>
              <a:schemeClr val="tx1"/>
            </a:solidFill>
            <a:miter lim="800000"/>
            <a:headEnd/>
            <a:tailEnd/>
          </a:ln>
        </p:spPr>
        <p:txBody>
          <a:bodyPr wrap="none" anchor="ctr"/>
          <a:lstStyle/>
          <a:p>
            <a:pPr eaLnBrk="0" hangingPunct="0"/>
            <a:endParaRPr lang="en-US"/>
          </a:p>
        </p:txBody>
      </p:sp>
      <p:pic>
        <p:nvPicPr>
          <p:cNvPr id="27652" name="Picture 6"/>
          <p:cNvPicPr>
            <a:picLocks noChangeAspect="1" noChangeArrowheads="1"/>
          </p:cNvPicPr>
          <p:nvPr/>
        </p:nvPicPr>
        <p:blipFill>
          <a:blip r:embed="rId2" cstate="print"/>
          <a:srcRect/>
          <a:stretch>
            <a:fillRect/>
          </a:stretch>
        </p:blipFill>
        <p:spPr bwMode="auto">
          <a:xfrm>
            <a:off x="3657600" y="304800"/>
            <a:ext cx="5486400" cy="6096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81000"/>
            <a:ext cx="8839200" cy="685800"/>
          </a:xfrm>
        </p:spPr>
        <p:txBody>
          <a:bodyPr/>
          <a:lstStyle/>
          <a:p>
            <a:pPr algn="ctr" eaLnBrk="1" hangingPunct="1"/>
            <a:r>
              <a:rPr lang="en-US" sz="2800" u="sng" smtClean="0"/>
              <a:t>NYS Conforms with Internal Revenue Service</a:t>
            </a:r>
          </a:p>
        </p:txBody>
      </p:sp>
      <p:sp>
        <p:nvSpPr>
          <p:cNvPr id="7171" name="Rectangle 3"/>
          <p:cNvSpPr>
            <a:spLocks noGrp="1" noChangeArrowheads="1"/>
          </p:cNvSpPr>
          <p:nvPr>
            <p:ph type="body" idx="1"/>
          </p:nvPr>
        </p:nvSpPr>
        <p:spPr>
          <a:xfrm>
            <a:off x="152400" y="1371600"/>
            <a:ext cx="8763000" cy="4953000"/>
          </a:xfrm>
        </p:spPr>
        <p:txBody>
          <a:bodyPr/>
          <a:lstStyle/>
          <a:p>
            <a:pPr eaLnBrk="1" hangingPunct="1">
              <a:lnSpc>
                <a:spcPct val="80000"/>
              </a:lnSpc>
            </a:pPr>
            <a:r>
              <a:rPr lang="en-US" sz="2400" dirty="0" smtClean="0">
                <a:solidFill>
                  <a:schemeClr val="bg1"/>
                </a:solidFill>
              </a:rPr>
              <a:t>New York State (NYS) complies with </a:t>
            </a:r>
            <a:r>
              <a:rPr lang="en-US" sz="2400" b="1" i="1" dirty="0" smtClean="0">
                <a:solidFill>
                  <a:schemeClr val="bg1"/>
                </a:solidFill>
              </a:rPr>
              <a:t>ALL tax treaties</a:t>
            </a:r>
            <a:r>
              <a:rPr lang="en-US" sz="2400" dirty="0" smtClean="0">
                <a:solidFill>
                  <a:schemeClr val="bg1"/>
                </a:solidFill>
              </a:rPr>
              <a:t> that the Internal Revenue Service uses. </a:t>
            </a:r>
          </a:p>
          <a:p>
            <a:pPr eaLnBrk="1" hangingPunct="1">
              <a:lnSpc>
                <a:spcPct val="80000"/>
              </a:lnSpc>
            </a:pPr>
            <a:r>
              <a:rPr lang="en-US" sz="2400" b="1" dirty="0" smtClean="0">
                <a:solidFill>
                  <a:schemeClr val="bg1"/>
                </a:solidFill>
              </a:rPr>
              <a:t>Your Federal (IRS) Adjusted Gross Income </a:t>
            </a:r>
            <a:r>
              <a:rPr lang="en-US" sz="2400" dirty="0" smtClean="0">
                <a:solidFill>
                  <a:schemeClr val="bg1"/>
                </a:solidFill>
              </a:rPr>
              <a:t>(Form 1040NR-EZ, line 10 or Form 1040NR, line 35) is the starting point in computing your New York State income tax.</a:t>
            </a:r>
          </a:p>
          <a:p>
            <a:pPr eaLnBrk="1" hangingPunct="1">
              <a:lnSpc>
                <a:spcPct val="80000"/>
              </a:lnSpc>
            </a:pPr>
            <a:r>
              <a:rPr lang="en-US" sz="2400" dirty="0" smtClean="0">
                <a:solidFill>
                  <a:schemeClr val="bg1"/>
                </a:solidFill>
              </a:rPr>
              <a:t>New York State-source income for </a:t>
            </a:r>
            <a:r>
              <a:rPr lang="en-US" sz="2400" b="1" u="sng" dirty="0" smtClean="0">
                <a:solidFill>
                  <a:srgbClr val="C00000"/>
                </a:solidFill>
              </a:rPr>
              <a:t>nonresidents</a:t>
            </a:r>
            <a:r>
              <a:rPr lang="en-US" sz="2400" dirty="0" smtClean="0">
                <a:solidFill>
                  <a:schemeClr val="bg1"/>
                </a:solidFill>
              </a:rPr>
              <a:t> is the  Federal (IRS) Income that you earned </a:t>
            </a:r>
            <a:r>
              <a:rPr lang="en-US" sz="2400" b="1" dirty="0" smtClean="0">
                <a:solidFill>
                  <a:schemeClr val="bg1"/>
                </a:solidFill>
              </a:rPr>
              <a:t>in New York State</a:t>
            </a:r>
            <a:r>
              <a:rPr lang="en-US" sz="2400" dirty="0" smtClean="0">
                <a:solidFill>
                  <a:schemeClr val="bg1"/>
                </a:solidFill>
              </a:rPr>
              <a:t>.</a:t>
            </a:r>
          </a:p>
          <a:p>
            <a:pPr eaLnBrk="1" hangingPunct="1">
              <a:lnSpc>
                <a:spcPct val="80000"/>
              </a:lnSpc>
            </a:pPr>
            <a:r>
              <a:rPr lang="en-US" sz="2400" dirty="0" smtClean="0">
                <a:solidFill>
                  <a:schemeClr val="bg1"/>
                </a:solidFill>
              </a:rPr>
              <a:t>New York State income for </a:t>
            </a:r>
            <a:r>
              <a:rPr lang="en-US" sz="2400" b="1" u="sng" dirty="0" smtClean="0">
                <a:solidFill>
                  <a:srgbClr val="C00000"/>
                </a:solidFill>
              </a:rPr>
              <a:t>residents</a:t>
            </a:r>
            <a:r>
              <a:rPr lang="en-US" sz="2400" dirty="0" smtClean="0">
                <a:solidFill>
                  <a:schemeClr val="bg1"/>
                </a:solidFill>
              </a:rPr>
              <a:t> is the </a:t>
            </a:r>
            <a:r>
              <a:rPr lang="en-US" sz="2400" b="1" dirty="0" smtClean="0">
                <a:solidFill>
                  <a:schemeClr val="bg1"/>
                </a:solidFill>
              </a:rPr>
              <a:t>TOTAL Federal Income </a:t>
            </a:r>
            <a:r>
              <a:rPr lang="en-US" sz="2400" dirty="0" smtClean="0">
                <a:solidFill>
                  <a:schemeClr val="bg1"/>
                </a:solidFill>
              </a:rPr>
              <a:t>that you earned</a:t>
            </a:r>
            <a:r>
              <a:rPr lang="en-US" dirty="0" smtClean="0">
                <a:solidFill>
                  <a:schemeClr val="bg1"/>
                </a:solidFill>
              </a:rPr>
              <a:t>. </a:t>
            </a:r>
          </a:p>
          <a:p>
            <a:pPr eaLnBrk="1" hangingPunct="1">
              <a:lnSpc>
                <a:spcPct val="80000"/>
              </a:lnSpc>
              <a:buFont typeface="Wingdings" pitchFamily="2" charset="2"/>
              <a:buNone/>
            </a:pPr>
            <a:r>
              <a:rPr lang="en-US" sz="2400" i="1" dirty="0" smtClean="0"/>
              <a:t>   	</a:t>
            </a:r>
            <a:r>
              <a:rPr lang="en-US" sz="2000" b="1" u="sng" dirty="0" smtClean="0">
                <a:solidFill>
                  <a:srgbClr val="A50021"/>
                </a:solidFill>
              </a:rPr>
              <a:t>Note</a:t>
            </a:r>
            <a:r>
              <a:rPr lang="en-US" sz="2000" b="1" dirty="0" smtClean="0">
                <a:solidFill>
                  <a:srgbClr val="A50021"/>
                </a:solidFill>
              </a:rPr>
              <a:t>:  If you earned income in any other state in the U.S., please consult that state for income tax filing requirements</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533400"/>
          </a:xfrm>
          <a:solidFill>
            <a:srgbClr val="99CCFF"/>
          </a:solidFill>
        </p:spPr>
        <p:txBody>
          <a:bodyPr/>
          <a:lstStyle/>
          <a:p>
            <a:pPr algn="ctr" eaLnBrk="1" hangingPunct="1"/>
            <a:r>
              <a:rPr lang="en-US" sz="3200" smtClean="0"/>
              <a:t>Completing IT-203</a:t>
            </a:r>
          </a:p>
        </p:txBody>
      </p:sp>
      <p:pic>
        <p:nvPicPr>
          <p:cNvPr id="31747" name="Picture 4"/>
          <p:cNvPicPr>
            <a:picLocks noChangeAspect="1" noChangeArrowheads="1"/>
          </p:cNvPicPr>
          <p:nvPr/>
        </p:nvPicPr>
        <p:blipFill>
          <a:blip r:embed="rId2" cstate="print"/>
          <a:srcRect/>
          <a:stretch>
            <a:fillRect/>
          </a:stretch>
        </p:blipFill>
        <p:spPr bwMode="auto">
          <a:xfrm>
            <a:off x="228600" y="762000"/>
            <a:ext cx="8763000" cy="5638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1143000"/>
          </a:xfrm>
          <a:solidFill>
            <a:srgbClr val="99CCFF"/>
          </a:solidFill>
        </p:spPr>
        <p:txBody>
          <a:bodyPr/>
          <a:lstStyle/>
          <a:p>
            <a:pPr eaLnBrk="1" hangingPunct="1"/>
            <a:r>
              <a:rPr lang="en-US" sz="1800" smtClean="0"/>
              <a:t>Complete Lines 1 through 18.  Transfer the amounts from your federal income tax return to the Federal Amount column and income you earned in New York State (New York-source income)</a:t>
            </a:r>
            <a:r>
              <a:rPr lang="en-US" sz="1800" b="0" smtClean="0"/>
              <a:t> </a:t>
            </a:r>
            <a:r>
              <a:rPr lang="en-US" sz="1800" smtClean="0"/>
              <a:t>to the NYS amount column.</a:t>
            </a:r>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6"/>
          <p:cNvPicPr>
            <a:picLocks noChangeAspect="1" noChangeArrowheads="1"/>
          </p:cNvPicPr>
          <p:nvPr/>
        </p:nvPicPr>
        <p:blipFill>
          <a:blip r:embed="rId2" cstate="print"/>
          <a:srcRect/>
          <a:stretch>
            <a:fillRect/>
          </a:stretch>
        </p:blipFill>
        <p:spPr bwMode="auto">
          <a:xfrm>
            <a:off x="0" y="1371600"/>
            <a:ext cx="8991600" cy="5105400"/>
          </a:xfrm>
          <a:prstGeom prst="rect">
            <a:avLst/>
          </a:prstGeom>
          <a:noFill/>
          <a:ln w="9525">
            <a:noFill/>
            <a:miter lim="800000"/>
            <a:headEnd/>
            <a:tailEnd/>
          </a:ln>
        </p:spPr>
      </p:pic>
      <p:sp>
        <p:nvSpPr>
          <p:cNvPr id="32773" name="AutoShape 5"/>
          <p:cNvSpPr>
            <a:spLocks noChangeArrowheads="1"/>
          </p:cNvSpPr>
          <p:nvPr/>
        </p:nvSpPr>
        <p:spPr bwMode="auto">
          <a:xfrm>
            <a:off x="3048000" y="5486400"/>
            <a:ext cx="976313" cy="180975"/>
          </a:xfrm>
          <a:prstGeom prst="rightArrow">
            <a:avLst>
              <a:gd name="adj1" fmla="val 50000"/>
              <a:gd name="adj2" fmla="val 134868"/>
            </a:avLst>
          </a:prstGeom>
          <a:solidFill>
            <a:srgbClr val="FF0000"/>
          </a:solidFill>
          <a:ln w="9525">
            <a:solidFill>
              <a:schemeClr val="tx1"/>
            </a:solidFill>
            <a:miter lim="800000"/>
            <a:headEnd/>
            <a:tailEnd/>
          </a:ln>
        </p:spPr>
        <p:txBody>
          <a:bodyPr wrap="none" anchor="ctr"/>
          <a:lstStyle/>
          <a:p>
            <a:pPr eaLnBrk="0" hangingPunct="0"/>
            <a:endParaRPr lang="en-US"/>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52400"/>
            <a:ext cx="9144000" cy="1143000"/>
          </a:xfrm>
          <a:solidFill>
            <a:srgbClr val="99CCFF"/>
          </a:solidFill>
        </p:spPr>
        <p:txBody>
          <a:bodyPr/>
          <a:lstStyle/>
          <a:p>
            <a:pPr eaLnBrk="1" hangingPunct="1"/>
            <a:r>
              <a:rPr lang="en-US" sz="1600" smtClean="0"/>
              <a:t>Start with your Federal Adjusted Gross Income.  Then determine your NYS Adjusted Gross Income.  If you included the state refund that you received in 2009 as income on your federal income tax return, subtract it on line 24 to arrive at your NYS Adjusted Gross Income.</a:t>
            </a:r>
            <a:br>
              <a:rPr lang="en-US" sz="1600" smtClean="0"/>
            </a:br>
            <a:r>
              <a:rPr lang="en-US" sz="1600" smtClean="0">
                <a:solidFill>
                  <a:schemeClr val="bg1"/>
                </a:solidFill>
              </a:rPr>
              <a:t>__________________________________________________________________________</a:t>
            </a:r>
          </a:p>
        </p:txBody>
      </p:sp>
      <p:pic>
        <p:nvPicPr>
          <p:cNvPr id="33795" name="Picture 7"/>
          <p:cNvPicPr>
            <a:picLocks noChangeAspect="1" noChangeArrowheads="1"/>
          </p:cNvPicPr>
          <p:nvPr/>
        </p:nvPicPr>
        <p:blipFill>
          <a:blip r:embed="rId2" cstate="print"/>
          <a:srcRect/>
          <a:stretch>
            <a:fillRect/>
          </a:stretch>
        </p:blipFill>
        <p:spPr bwMode="auto">
          <a:xfrm>
            <a:off x="381000" y="1295400"/>
            <a:ext cx="8534400" cy="5105400"/>
          </a:xfrm>
          <a:prstGeom prst="rect">
            <a:avLst/>
          </a:prstGeom>
          <a:noFill/>
          <a:ln w="9525">
            <a:noFill/>
            <a:miter lim="800000"/>
            <a:headEnd/>
            <a:tailEnd/>
          </a:ln>
        </p:spPr>
      </p:pic>
      <p:sp>
        <p:nvSpPr>
          <p:cNvPr id="33796" name="AutoShape 12"/>
          <p:cNvSpPr>
            <a:spLocks noChangeArrowheads="1"/>
          </p:cNvSpPr>
          <p:nvPr/>
        </p:nvSpPr>
        <p:spPr bwMode="auto">
          <a:xfrm>
            <a:off x="3048000" y="3352800"/>
            <a:ext cx="976313" cy="180975"/>
          </a:xfrm>
          <a:prstGeom prst="rightArrow">
            <a:avLst>
              <a:gd name="adj1" fmla="val 50000"/>
              <a:gd name="adj2" fmla="val 134868"/>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33797" name="AutoShape 12"/>
          <p:cNvSpPr>
            <a:spLocks noChangeArrowheads="1"/>
          </p:cNvSpPr>
          <p:nvPr/>
        </p:nvSpPr>
        <p:spPr bwMode="auto">
          <a:xfrm>
            <a:off x="2971800" y="4648200"/>
            <a:ext cx="976313" cy="180975"/>
          </a:xfrm>
          <a:prstGeom prst="rightArrow">
            <a:avLst>
              <a:gd name="adj1" fmla="val 50000"/>
              <a:gd name="adj2" fmla="val 134868"/>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33798" name="AutoShape 12"/>
          <p:cNvSpPr>
            <a:spLocks noChangeArrowheads="1"/>
          </p:cNvSpPr>
          <p:nvPr/>
        </p:nvSpPr>
        <p:spPr bwMode="auto">
          <a:xfrm>
            <a:off x="5105400" y="6248400"/>
            <a:ext cx="976313" cy="180975"/>
          </a:xfrm>
          <a:prstGeom prst="rightArrow">
            <a:avLst>
              <a:gd name="adj1" fmla="val 50000"/>
              <a:gd name="adj2" fmla="val 134868"/>
            </a:avLst>
          </a:prstGeom>
          <a:solidFill>
            <a:srgbClr val="FF0000"/>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152400"/>
            <a:ext cx="9144000" cy="461963"/>
          </a:xfrm>
          <a:prstGeom prst="rect">
            <a:avLst/>
          </a:prstGeom>
          <a:solidFill>
            <a:srgbClr val="99CCFF"/>
          </a:solidFill>
          <a:ln w="9525">
            <a:noFill/>
            <a:miter lim="800000"/>
            <a:headEnd/>
            <a:tailEnd/>
          </a:ln>
        </p:spPr>
        <p:txBody>
          <a:bodyPr>
            <a:spAutoFit/>
          </a:bodyPr>
          <a:lstStyle/>
          <a:p>
            <a:pPr algn="ctr"/>
            <a:r>
              <a:rPr lang="en-US" b="1" i="0">
                <a:solidFill>
                  <a:srgbClr val="000066"/>
                </a:solidFill>
              </a:rPr>
              <a:t>Line 38 NYS taxes</a:t>
            </a:r>
            <a:r>
              <a:rPr lang="en-US" sz="2000" b="1" i="0">
                <a:solidFill>
                  <a:srgbClr val="000066"/>
                </a:solidFill>
              </a:rPr>
              <a:t>– see next slide for Tax Chart </a:t>
            </a:r>
            <a:endParaRPr lang="en-US" sz="3200" b="1" i="0">
              <a:solidFill>
                <a:srgbClr val="000066"/>
              </a:solidFill>
            </a:endParaRPr>
          </a:p>
        </p:txBody>
      </p:sp>
      <p:sp>
        <p:nvSpPr>
          <p:cNvPr id="34819" name="Rectangle 3"/>
          <p:cNvSpPr>
            <a:spLocks noGrp="1" noChangeArrowheads="1"/>
          </p:cNvSpPr>
          <p:nvPr>
            <p:ph idx="1"/>
          </p:nvPr>
        </p:nvSpPr>
        <p:spPr>
          <a:xfrm>
            <a:off x="457200" y="1600200"/>
            <a:ext cx="7772400" cy="4114800"/>
          </a:xfrm>
        </p:spPr>
        <p:txBody>
          <a:bodyPr/>
          <a:lstStyle/>
          <a:p>
            <a:pPr eaLnBrk="1" hangingPunct="1"/>
            <a:endParaRPr lang="en-US" smtClean="0"/>
          </a:p>
        </p:txBody>
      </p:sp>
      <p:pic>
        <p:nvPicPr>
          <p:cNvPr id="34820" name="Picture 7"/>
          <p:cNvPicPr>
            <a:picLocks noChangeAspect="1" noChangeArrowheads="1"/>
          </p:cNvPicPr>
          <p:nvPr/>
        </p:nvPicPr>
        <p:blipFill>
          <a:blip r:embed="rId2" cstate="print"/>
          <a:srcRect/>
          <a:stretch>
            <a:fillRect/>
          </a:stretch>
        </p:blipFill>
        <p:spPr bwMode="auto">
          <a:xfrm>
            <a:off x="0" y="609600"/>
            <a:ext cx="9144000" cy="5715000"/>
          </a:xfrm>
          <a:prstGeom prst="rect">
            <a:avLst/>
          </a:prstGeom>
          <a:noFill/>
          <a:ln w="9525">
            <a:noFill/>
            <a:miter lim="800000"/>
            <a:headEnd/>
            <a:tailEnd/>
          </a:ln>
        </p:spPr>
      </p:pic>
      <p:sp>
        <p:nvSpPr>
          <p:cNvPr id="34821" name="AutoShape 12"/>
          <p:cNvSpPr>
            <a:spLocks noChangeArrowheads="1"/>
          </p:cNvSpPr>
          <p:nvPr/>
        </p:nvSpPr>
        <p:spPr bwMode="auto">
          <a:xfrm>
            <a:off x="5486400" y="2438400"/>
            <a:ext cx="976313" cy="180975"/>
          </a:xfrm>
          <a:prstGeom prst="rightArrow">
            <a:avLst>
              <a:gd name="adj1" fmla="val 50000"/>
              <a:gd name="adj2" fmla="val 134868"/>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34822" name="AutoShape 12"/>
          <p:cNvSpPr>
            <a:spLocks noChangeArrowheads="1"/>
          </p:cNvSpPr>
          <p:nvPr/>
        </p:nvSpPr>
        <p:spPr bwMode="auto">
          <a:xfrm>
            <a:off x="5334000" y="5791200"/>
            <a:ext cx="976313" cy="180975"/>
          </a:xfrm>
          <a:prstGeom prst="rightArrow">
            <a:avLst>
              <a:gd name="adj1" fmla="val 50000"/>
              <a:gd name="adj2" fmla="val 134868"/>
            </a:avLst>
          </a:prstGeom>
          <a:solidFill>
            <a:srgbClr val="FF0000"/>
          </a:solid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762000"/>
          </a:xfrm>
          <a:solidFill>
            <a:srgbClr val="99CCFF"/>
          </a:solidFill>
        </p:spPr>
        <p:txBody>
          <a:bodyPr/>
          <a:lstStyle/>
          <a:p>
            <a:pPr eaLnBrk="1" hangingPunct="1"/>
            <a:r>
              <a:rPr lang="en-US" sz="2000" smtClean="0"/>
              <a:t>If you have a dollar amount on line 37 (NYS taxable income), find your income tax in the tables beginning on page 65 of the IT-203 instructions</a:t>
            </a:r>
          </a:p>
        </p:txBody>
      </p:sp>
      <p:sp>
        <p:nvSpPr>
          <p:cNvPr id="35843" name="Rectangle 3"/>
          <p:cNvSpPr>
            <a:spLocks noGrp="1" noChangeArrowheads="1"/>
          </p:cNvSpPr>
          <p:nvPr>
            <p:ph type="body" sz="half" idx="1"/>
          </p:nvPr>
        </p:nvSpPr>
        <p:spPr>
          <a:xfrm>
            <a:off x="228600" y="1371600"/>
            <a:ext cx="4221163" cy="4302125"/>
          </a:xfrm>
        </p:spPr>
        <p:txBody>
          <a:bodyPr/>
          <a:lstStyle/>
          <a:p>
            <a:pPr eaLnBrk="1" hangingPunct="1"/>
            <a:endParaRPr lang="en-US" sz="2400" smtClean="0"/>
          </a:p>
        </p:txBody>
      </p:sp>
      <p:sp>
        <p:nvSpPr>
          <p:cNvPr id="35844" name="Rectangle 4"/>
          <p:cNvSpPr>
            <a:spLocks noGrp="1" noChangeArrowheads="1"/>
          </p:cNvSpPr>
          <p:nvPr>
            <p:ph type="body" sz="half" idx="2"/>
          </p:nvPr>
        </p:nvSpPr>
        <p:spPr>
          <a:xfrm>
            <a:off x="4618038" y="1371600"/>
            <a:ext cx="4221162" cy="4302125"/>
          </a:xfrm>
        </p:spPr>
        <p:txBody>
          <a:bodyPr/>
          <a:lstStyle/>
          <a:p>
            <a:pPr eaLnBrk="1" hangingPunct="1"/>
            <a:endParaRPr lang="en-US" sz="2400" smtClean="0"/>
          </a:p>
        </p:txBody>
      </p:sp>
      <p:pic>
        <p:nvPicPr>
          <p:cNvPr id="35845" name="Picture 5"/>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685800"/>
          </a:xfrm>
          <a:solidFill>
            <a:srgbClr val="99CCFF"/>
          </a:solidFill>
        </p:spPr>
        <p:txBody>
          <a:bodyPr/>
          <a:lstStyle/>
          <a:p>
            <a:pPr algn="ctr" eaLnBrk="1" hangingPunct="1"/>
            <a:r>
              <a:rPr lang="en-US" sz="2200" smtClean="0"/>
              <a:t>NYS household credit chart for a single person who CANNOT be claimed on another taxpayer’s federal income tax return </a:t>
            </a:r>
          </a:p>
        </p:txBody>
      </p:sp>
      <p:pic>
        <p:nvPicPr>
          <p:cNvPr id="36867" name="Picture 4"/>
          <p:cNvPicPr>
            <a:picLocks noChangeAspect="1" noChangeArrowheads="1"/>
          </p:cNvPicPr>
          <p:nvPr/>
        </p:nvPicPr>
        <p:blipFill>
          <a:blip r:embed="rId2" cstate="print"/>
          <a:srcRect/>
          <a:stretch>
            <a:fillRect/>
          </a:stretch>
        </p:blipFill>
        <p:spPr bwMode="auto">
          <a:xfrm>
            <a:off x="228600" y="1371600"/>
            <a:ext cx="8450263"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28600"/>
            <a:ext cx="8686800" cy="2362200"/>
          </a:xfrm>
          <a:solidFill>
            <a:srgbClr val="99CCFF"/>
          </a:solidFill>
        </p:spPr>
        <p:txBody>
          <a:bodyPr/>
          <a:lstStyle/>
          <a:p>
            <a:pPr eaLnBrk="1" hangingPunct="1">
              <a:defRPr/>
            </a:pPr>
            <a:r>
              <a:rPr lang="en-US" sz="1800" dirty="0" smtClean="0"/>
              <a:t> </a:t>
            </a:r>
            <a:r>
              <a:rPr lang="en-US" sz="2000" dirty="0" smtClean="0">
                <a:solidFill>
                  <a:schemeClr val="bg1">
                    <a:lumMod val="75000"/>
                  </a:schemeClr>
                </a:solidFill>
              </a:rPr>
              <a:t>Line 56 (IT-203) is used to report the amount of sales tax you owe.  If you do not owe sales tax, enter “0” on Line 56.</a:t>
            </a:r>
            <a:br>
              <a:rPr lang="en-US" sz="2000" dirty="0" smtClean="0">
                <a:solidFill>
                  <a:schemeClr val="bg1">
                    <a:lumMod val="75000"/>
                  </a:schemeClr>
                </a:solidFill>
              </a:rPr>
            </a:br>
            <a:r>
              <a:rPr lang="en-US" sz="2000" dirty="0" smtClean="0">
                <a:solidFill>
                  <a:schemeClr val="bg1">
                    <a:lumMod val="75000"/>
                  </a:schemeClr>
                </a:solidFill>
              </a:rPr>
              <a:t>On page 42 of the IT-203 Instructions booklet, there are instructions for computing the amount of tax due if you owe.  If you DO NOT owe Sales and Use tax, enter a ZERO on Line 56. </a:t>
            </a:r>
            <a:r>
              <a:rPr lang="en-US" sz="2000" dirty="0" smtClean="0">
                <a:solidFill>
                  <a:srgbClr val="A50021"/>
                </a:solidFill>
              </a:rPr>
              <a:t/>
            </a:r>
            <a:br>
              <a:rPr lang="en-US" sz="2000" dirty="0" smtClean="0">
                <a:solidFill>
                  <a:srgbClr val="A50021"/>
                </a:solidFill>
              </a:rPr>
            </a:br>
            <a:r>
              <a:rPr lang="en-US" sz="2000" dirty="0" smtClean="0">
                <a:solidFill>
                  <a:srgbClr val="A50021"/>
                </a:solidFill>
              </a:rPr>
              <a:t> </a:t>
            </a:r>
            <a:r>
              <a:rPr lang="en-US" sz="2400" dirty="0" smtClean="0">
                <a:solidFill>
                  <a:srgbClr val="A50021"/>
                </a:solidFill>
              </a:rPr>
              <a:t>DO NOT leave Line 56 blank</a:t>
            </a:r>
            <a:r>
              <a:rPr lang="en-US" sz="2000" b="0" dirty="0" smtClean="0">
                <a:solidFill>
                  <a:srgbClr val="A50021"/>
                </a:solidFill>
              </a:rPr>
              <a:t>.</a:t>
            </a:r>
          </a:p>
        </p:txBody>
      </p:sp>
      <p:pic>
        <p:nvPicPr>
          <p:cNvPr id="37891" name="Picture 4"/>
          <p:cNvPicPr>
            <a:picLocks noChangeAspect="1" noChangeArrowheads="1"/>
          </p:cNvPicPr>
          <p:nvPr/>
        </p:nvPicPr>
        <p:blipFill>
          <a:blip r:embed="rId2" cstate="print"/>
          <a:srcRect/>
          <a:stretch>
            <a:fillRect/>
          </a:stretch>
        </p:blipFill>
        <p:spPr bwMode="auto">
          <a:xfrm>
            <a:off x="152400" y="2667000"/>
            <a:ext cx="835342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52400"/>
            <a:ext cx="9144000" cy="762000"/>
          </a:xfrm>
          <a:solidFill>
            <a:srgbClr val="99CCFF"/>
          </a:solidFill>
        </p:spPr>
        <p:txBody>
          <a:bodyPr/>
          <a:lstStyle/>
          <a:p>
            <a:pPr algn="ctr" eaLnBrk="1" hangingPunct="1"/>
            <a:r>
              <a:rPr lang="en-US" smtClean="0"/>
              <a:t>Page 4 of IT-203 – Line 62 is from IT-2</a:t>
            </a:r>
          </a:p>
        </p:txBody>
      </p:sp>
      <p:sp>
        <p:nvSpPr>
          <p:cNvPr id="38915" name="Rectangle 4"/>
          <p:cNvSpPr>
            <a:spLocks noGrp="1" noChangeArrowheads="1"/>
          </p:cNvSpPr>
          <p:nvPr>
            <p:ph type="body" idx="1"/>
          </p:nvPr>
        </p:nvSpPr>
        <p:spPr/>
        <p:txBody>
          <a:bodyPr/>
          <a:lstStyle/>
          <a:p>
            <a:pPr eaLnBrk="1" hangingPunct="1"/>
            <a:endParaRPr lang="en-US" smtClean="0"/>
          </a:p>
        </p:txBody>
      </p:sp>
      <p:sp>
        <p:nvSpPr>
          <p:cNvPr id="38916" name="AutoShape 6"/>
          <p:cNvSpPr>
            <a:spLocks noChangeArrowheads="1"/>
          </p:cNvSpPr>
          <p:nvPr/>
        </p:nvSpPr>
        <p:spPr bwMode="auto">
          <a:xfrm>
            <a:off x="6172200" y="1219200"/>
            <a:ext cx="457200" cy="457200"/>
          </a:xfrm>
          <a:prstGeom prst="irregularSeal1">
            <a:avLst/>
          </a:prstGeom>
          <a:solidFill>
            <a:srgbClr val="FF0000"/>
          </a:solidFill>
          <a:ln w="9525">
            <a:solidFill>
              <a:schemeClr val="tx1"/>
            </a:solidFill>
            <a:miter lim="800000"/>
            <a:headEnd/>
            <a:tailEnd/>
          </a:ln>
        </p:spPr>
        <p:txBody>
          <a:bodyPr wrap="none" anchor="ctr"/>
          <a:lstStyle/>
          <a:p>
            <a:pPr eaLnBrk="0" hangingPunct="0"/>
            <a:endParaRPr lang="en-US"/>
          </a:p>
        </p:txBody>
      </p:sp>
      <p:pic>
        <p:nvPicPr>
          <p:cNvPr id="38917" name="Picture 2"/>
          <p:cNvPicPr>
            <a:picLocks noChangeAspect="1" noChangeArrowheads="1"/>
          </p:cNvPicPr>
          <p:nvPr/>
        </p:nvPicPr>
        <p:blipFill>
          <a:blip r:embed="rId2" cstate="print"/>
          <a:srcRect/>
          <a:stretch>
            <a:fillRect/>
          </a:stretch>
        </p:blipFill>
        <p:spPr bwMode="auto">
          <a:xfrm>
            <a:off x="228600" y="976313"/>
            <a:ext cx="8915400" cy="54244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762000"/>
          </a:xfrm>
          <a:solidFill>
            <a:srgbClr val="99CCFF"/>
          </a:solidFill>
        </p:spPr>
        <p:txBody>
          <a:bodyPr/>
          <a:lstStyle/>
          <a:p>
            <a:pPr algn="ctr" eaLnBrk="1" hangingPunct="1"/>
            <a:r>
              <a:rPr lang="en-US" smtClean="0"/>
              <a:t>Sign and Date NYS Income Tax Return</a:t>
            </a:r>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2"/>
          <p:cNvPicPr>
            <a:picLocks noChangeAspect="1" noChangeArrowheads="1"/>
          </p:cNvPicPr>
          <p:nvPr/>
        </p:nvPicPr>
        <p:blipFill>
          <a:blip r:embed="rId2" cstate="print"/>
          <a:srcRect/>
          <a:stretch>
            <a:fillRect/>
          </a:stretch>
        </p:blipFill>
        <p:spPr bwMode="auto">
          <a:xfrm>
            <a:off x="228600" y="990600"/>
            <a:ext cx="8686800" cy="5410200"/>
          </a:xfrm>
          <a:prstGeom prst="rect">
            <a:avLst/>
          </a:prstGeom>
          <a:noFill/>
          <a:ln w="9525">
            <a:noFill/>
            <a:miter lim="800000"/>
            <a:headEnd/>
            <a:tailEnd/>
          </a:ln>
        </p:spPr>
      </p:pic>
      <p:sp>
        <p:nvSpPr>
          <p:cNvPr id="39941" name="Rectangle 7"/>
          <p:cNvSpPr>
            <a:spLocks noChangeArrowheads="1"/>
          </p:cNvSpPr>
          <p:nvPr/>
        </p:nvSpPr>
        <p:spPr bwMode="auto">
          <a:xfrm>
            <a:off x="5715000" y="3962400"/>
            <a:ext cx="3048000" cy="1323975"/>
          </a:xfrm>
          <a:prstGeom prst="rect">
            <a:avLst/>
          </a:prstGeom>
          <a:noFill/>
          <a:ln w="9525">
            <a:noFill/>
            <a:miter lim="800000"/>
            <a:headEnd/>
            <a:tailEnd/>
          </a:ln>
        </p:spPr>
        <p:txBody>
          <a:bodyPr>
            <a:spAutoFit/>
          </a:bodyPr>
          <a:lstStyle/>
          <a:p>
            <a:pPr eaLnBrk="0" hangingPunct="0"/>
            <a:r>
              <a:rPr lang="en-US" sz="2000">
                <a:latin typeface="Monotype Corsiva" pitchFamily="66" charset="0"/>
              </a:rPr>
              <a:t>JOY KIM</a:t>
            </a:r>
          </a:p>
          <a:p>
            <a:pPr eaLnBrk="0" hangingPunct="0"/>
            <a:r>
              <a:rPr lang="en-US" sz="2000">
                <a:latin typeface="Monotype Corsiva" pitchFamily="66" charset="0"/>
              </a:rPr>
              <a:t>Student</a:t>
            </a:r>
          </a:p>
          <a:p>
            <a:pPr eaLnBrk="0" hangingPunct="0"/>
            <a:endParaRPr lang="en-US" sz="2000">
              <a:latin typeface="Monotype Corsiva" pitchFamily="66" charset="0"/>
            </a:endParaRPr>
          </a:p>
          <a:p>
            <a:pPr eaLnBrk="0" hangingPunct="0"/>
            <a:r>
              <a:rPr lang="en-US" sz="2000">
                <a:latin typeface="Monotype Corsiva" pitchFamily="66" charset="0"/>
              </a:rPr>
              <a:t>2/19/10</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133600"/>
            <a:ext cx="9144000" cy="1143000"/>
          </a:xfrm>
          <a:solidFill>
            <a:srgbClr val="99CCFF"/>
          </a:solidFill>
        </p:spPr>
        <p:txBody>
          <a:bodyPr/>
          <a:lstStyle/>
          <a:p>
            <a:r>
              <a:rPr lang="en-US" sz="2400" smtClean="0"/>
              <a:t>If you maintain living quarters in NYS, complete section B on Form IT-203-B only if you are required to complete Form      IT-203. </a:t>
            </a:r>
          </a:p>
        </p:txBody>
      </p:sp>
      <p:pic>
        <p:nvPicPr>
          <p:cNvPr id="40963" name="Picture 4"/>
          <p:cNvPicPr>
            <a:picLocks noGrp="1" noChangeAspect="1" noChangeArrowheads="1"/>
          </p:cNvPicPr>
          <p:nvPr>
            <p:ph idx="1"/>
          </p:nvPr>
        </p:nvPicPr>
        <p:blipFill>
          <a:blip r:embed="rId2" cstate="print"/>
          <a:srcRect/>
          <a:stretch>
            <a:fillRect/>
          </a:stretch>
        </p:blipFill>
        <p:spPr>
          <a:xfrm>
            <a:off x="0" y="152400"/>
            <a:ext cx="9144000" cy="1981200"/>
          </a:xfrm>
        </p:spPr>
      </p:pic>
      <p:pic>
        <p:nvPicPr>
          <p:cNvPr id="40964" name="Picture 5"/>
          <p:cNvPicPr>
            <a:picLocks noChangeAspect="1" noChangeArrowheads="1"/>
          </p:cNvPicPr>
          <p:nvPr/>
        </p:nvPicPr>
        <p:blipFill>
          <a:blip r:embed="rId3" cstate="print"/>
          <a:srcRect/>
          <a:stretch>
            <a:fillRect/>
          </a:stretch>
        </p:blipFill>
        <p:spPr bwMode="auto">
          <a:xfrm>
            <a:off x="0" y="3276600"/>
            <a:ext cx="9144000" cy="32718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457200"/>
            <a:ext cx="8839200" cy="685800"/>
          </a:xfrm>
        </p:spPr>
        <p:txBody>
          <a:bodyPr/>
          <a:lstStyle/>
          <a:p>
            <a:pPr algn="ctr"/>
            <a:r>
              <a:rPr lang="en-US" u="sng" smtClean="0"/>
              <a:t>Filing a NYS Income Tax Return </a:t>
            </a:r>
          </a:p>
        </p:txBody>
      </p:sp>
      <p:sp>
        <p:nvSpPr>
          <p:cNvPr id="8195" name="Content Placeholder 2"/>
          <p:cNvSpPr>
            <a:spLocks noGrp="1"/>
          </p:cNvSpPr>
          <p:nvPr>
            <p:ph idx="1"/>
          </p:nvPr>
        </p:nvSpPr>
        <p:spPr>
          <a:xfrm>
            <a:off x="304800" y="1981200"/>
            <a:ext cx="8610600" cy="2590800"/>
          </a:xfrm>
        </p:spPr>
        <p:txBody>
          <a:bodyPr/>
          <a:lstStyle/>
          <a:p>
            <a:r>
              <a:rPr lang="en-US" sz="2400" smtClean="0">
                <a:solidFill>
                  <a:schemeClr val="bg1"/>
                </a:solidFill>
              </a:rPr>
              <a:t>You must first determine if you are considered a </a:t>
            </a:r>
            <a:r>
              <a:rPr lang="en-US" sz="2400" b="1" u="sng" smtClean="0">
                <a:solidFill>
                  <a:schemeClr val="bg1"/>
                </a:solidFill>
              </a:rPr>
              <a:t>NYS resident </a:t>
            </a:r>
            <a:r>
              <a:rPr lang="en-US" sz="2400" smtClean="0">
                <a:solidFill>
                  <a:schemeClr val="bg1"/>
                </a:solidFill>
              </a:rPr>
              <a:t>or a </a:t>
            </a:r>
            <a:r>
              <a:rPr lang="en-US" sz="2400" b="1" u="sng" smtClean="0">
                <a:solidFill>
                  <a:schemeClr val="bg1"/>
                </a:solidFill>
              </a:rPr>
              <a:t>NYS nonresident </a:t>
            </a:r>
            <a:r>
              <a:rPr lang="en-US" sz="2400" smtClean="0">
                <a:solidFill>
                  <a:schemeClr val="bg1"/>
                </a:solidFill>
              </a:rPr>
              <a:t>for income tax purposes. </a:t>
            </a:r>
          </a:p>
          <a:p>
            <a:r>
              <a:rPr lang="en-US" sz="2400" b="1" smtClean="0">
                <a:solidFill>
                  <a:schemeClr val="bg1"/>
                </a:solidFill>
              </a:rPr>
              <a:t>New York State residency rules differ from those of the Internal Revenue Service. </a:t>
            </a:r>
          </a:p>
          <a:p>
            <a:r>
              <a:rPr lang="en-US" sz="2400" smtClean="0">
                <a:solidFill>
                  <a:schemeClr val="bg1"/>
                </a:solidFill>
              </a:rPr>
              <a:t>Once you determine residency status for NYS income tax purposes, then you must determine if you are required to file a NYS income tax return. </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457200"/>
            <a:ext cx="8839200" cy="685800"/>
          </a:xfrm>
        </p:spPr>
        <p:txBody>
          <a:bodyPr/>
          <a:lstStyle/>
          <a:p>
            <a:pPr algn="ctr"/>
            <a:r>
              <a:rPr lang="en-US" sz="3200" u="sng" dirty="0" smtClean="0"/>
              <a:t>General Guidelines</a:t>
            </a:r>
            <a:endParaRPr lang="en-US" sz="3200" dirty="0" smtClean="0">
              <a:solidFill>
                <a:srgbClr val="00B050"/>
              </a:solidFill>
            </a:endParaRPr>
          </a:p>
        </p:txBody>
      </p:sp>
      <p:sp>
        <p:nvSpPr>
          <p:cNvPr id="20483" name="Content Placeholder 2"/>
          <p:cNvSpPr>
            <a:spLocks noGrp="1"/>
          </p:cNvSpPr>
          <p:nvPr>
            <p:ph idx="1"/>
          </p:nvPr>
        </p:nvSpPr>
        <p:spPr>
          <a:xfrm>
            <a:off x="228600" y="1676400"/>
            <a:ext cx="8915400" cy="4302125"/>
          </a:xfrm>
        </p:spPr>
        <p:txBody>
          <a:bodyPr anchor="ctr"/>
          <a:lstStyle/>
          <a:p>
            <a:r>
              <a:rPr lang="en-US" sz="2400" dirty="0" smtClean="0">
                <a:solidFill>
                  <a:schemeClr val="bg1"/>
                </a:solidFill>
              </a:rPr>
              <a:t>DO NOT attach ANY of the federal (IRS) forms unless you carried on a trade or business in New York State for which special rules may apply. </a:t>
            </a:r>
            <a:r>
              <a:rPr lang="en-US" sz="2400" dirty="0" smtClean="0">
                <a:solidFill>
                  <a:srgbClr val="A50021"/>
                </a:solidFill>
              </a:rPr>
              <a:t> </a:t>
            </a:r>
          </a:p>
          <a:p>
            <a:r>
              <a:rPr lang="en-US" sz="2400" dirty="0" smtClean="0">
                <a:solidFill>
                  <a:schemeClr val="bg1"/>
                </a:solidFill>
              </a:rPr>
              <a:t>DO NOT Send any Federal income tax returns to New York State.   </a:t>
            </a:r>
          </a:p>
          <a:p>
            <a:r>
              <a:rPr lang="en-US" sz="2400" dirty="0" smtClean="0">
                <a:solidFill>
                  <a:schemeClr val="bg1"/>
                </a:solidFill>
              </a:rPr>
              <a:t>Do NOT send any copies of W-2’s or 1042-S’s to New York State.</a:t>
            </a:r>
          </a:p>
          <a:p>
            <a:r>
              <a:rPr lang="en-US" sz="2400" dirty="0" smtClean="0">
                <a:solidFill>
                  <a:schemeClr val="bg1"/>
                </a:solidFill>
              </a:rPr>
              <a:t>DO NOT send any other federal forms to New York State.</a:t>
            </a:r>
          </a:p>
          <a:p>
            <a:endParaRPr lang="en-US" dirty="0" smtClean="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067800" cy="685800"/>
          </a:xfrm>
        </p:spPr>
        <p:txBody>
          <a:bodyPr/>
          <a:lstStyle/>
          <a:p>
            <a:pPr algn="ctr">
              <a:defRPr/>
            </a:pPr>
            <a:r>
              <a:rPr lang="en-US" sz="2800" u="sng" dirty="0" smtClean="0">
                <a:solidFill>
                  <a:schemeClr val="bg1">
                    <a:lumMod val="75000"/>
                  </a:schemeClr>
                </a:solidFill>
              </a:rPr>
              <a:t>Where to File PAPER Income Tax Returns</a:t>
            </a:r>
            <a:endParaRPr lang="en-US" sz="2800" u="sng" dirty="0">
              <a:solidFill>
                <a:schemeClr val="bg1">
                  <a:lumMod val="75000"/>
                </a:schemeClr>
              </a:solidFill>
            </a:endParaRPr>
          </a:p>
        </p:txBody>
      </p:sp>
      <p:sp>
        <p:nvSpPr>
          <p:cNvPr id="41987" name="Content Placeholder 2"/>
          <p:cNvSpPr>
            <a:spLocks noGrp="1"/>
          </p:cNvSpPr>
          <p:nvPr>
            <p:ph idx="1"/>
          </p:nvPr>
        </p:nvSpPr>
        <p:spPr>
          <a:xfrm>
            <a:off x="304800" y="1143000"/>
            <a:ext cx="8610600" cy="4302125"/>
          </a:xfrm>
        </p:spPr>
        <p:txBody>
          <a:bodyPr/>
          <a:lstStyle/>
          <a:p>
            <a:pPr algn="ctr">
              <a:buFont typeface="Wingdings" pitchFamily="2" charset="2"/>
              <a:buNone/>
            </a:pPr>
            <a:r>
              <a:rPr lang="en-US" sz="2400" b="1" u="sng" dirty="0" smtClean="0">
                <a:solidFill>
                  <a:schemeClr val="bg1"/>
                </a:solidFill>
              </a:rPr>
              <a:t>New Mailing Address</a:t>
            </a:r>
          </a:p>
          <a:p>
            <a:r>
              <a:rPr lang="en-US" sz="2400" dirty="0" smtClean="0">
                <a:solidFill>
                  <a:schemeClr val="bg1"/>
                </a:solidFill>
              </a:rPr>
              <a:t>If enclosing a payment (check or money order), mail your NYS income tax return to:</a:t>
            </a:r>
          </a:p>
          <a:p>
            <a:pPr lvl="1"/>
            <a:r>
              <a:rPr lang="en-US" sz="2200" dirty="0" smtClean="0">
                <a:solidFill>
                  <a:schemeClr val="bg1"/>
                </a:solidFill>
              </a:rPr>
              <a:t>STATE PROCESSING CENTER</a:t>
            </a:r>
          </a:p>
          <a:p>
            <a:pPr lvl="1"/>
            <a:r>
              <a:rPr lang="en-US" sz="2200" dirty="0" smtClean="0">
                <a:solidFill>
                  <a:schemeClr val="bg1"/>
                </a:solidFill>
              </a:rPr>
              <a:t>PO BOX 15555</a:t>
            </a:r>
          </a:p>
          <a:p>
            <a:pPr lvl="1"/>
            <a:r>
              <a:rPr lang="en-US" sz="2200" dirty="0" smtClean="0">
                <a:solidFill>
                  <a:schemeClr val="bg1"/>
                </a:solidFill>
              </a:rPr>
              <a:t>ALBANY, NY 12212-5555</a:t>
            </a:r>
          </a:p>
          <a:p>
            <a:r>
              <a:rPr lang="en-US" sz="2400" dirty="0" smtClean="0">
                <a:solidFill>
                  <a:schemeClr val="bg1"/>
                </a:solidFill>
              </a:rPr>
              <a:t>If not enclosing a payment, mail your NYS income tax  return to:</a:t>
            </a:r>
          </a:p>
          <a:p>
            <a:pPr lvl="1"/>
            <a:r>
              <a:rPr lang="en-US" sz="2200" dirty="0" smtClean="0">
                <a:solidFill>
                  <a:schemeClr val="bg1"/>
                </a:solidFill>
              </a:rPr>
              <a:t>STATE PROCESSING CENTER</a:t>
            </a:r>
          </a:p>
          <a:p>
            <a:pPr lvl="1"/>
            <a:r>
              <a:rPr lang="en-US" sz="2200" dirty="0" smtClean="0">
                <a:solidFill>
                  <a:schemeClr val="bg1"/>
                </a:solidFill>
              </a:rPr>
              <a:t>PO BOX 61000</a:t>
            </a:r>
          </a:p>
          <a:p>
            <a:pPr lvl="1"/>
            <a:r>
              <a:rPr lang="en-US" sz="2200" dirty="0" smtClean="0">
                <a:solidFill>
                  <a:schemeClr val="bg1"/>
                </a:solidFill>
              </a:rPr>
              <a:t>ALBANY, NY 12261-0001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533400"/>
            <a:ext cx="8229600" cy="762000"/>
          </a:xfrm>
        </p:spPr>
        <p:txBody>
          <a:bodyPr/>
          <a:lstStyle/>
          <a:p>
            <a:pPr algn="ctr"/>
            <a:r>
              <a:rPr lang="en-US" sz="3200" u="sng" dirty="0" smtClean="0"/>
              <a:t>Due Date of NYS Income Tax Return</a:t>
            </a:r>
          </a:p>
        </p:txBody>
      </p:sp>
      <p:sp>
        <p:nvSpPr>
          <p:cNvPr id="43011" name="Content Placeholder 2"/>
          <p:cNvSpPr>
            <a:spLocks noGrp="1"/>
          </p:cNvSpPr>
          <p:nvPr>
            <p:ph idx="1"/>
          </p:nvPr>
        </p:nvSpPr>
        <p:spPr>
          <a:xfrm>
            <a:off x="304800" y="2286000"/>
            <a:ext cx="8458200" cy="1828800"/>
          </a:xfrm>
        </p:spPr>
        <p:txBody>
          <a:bodyPr/>
          <a:lstStyle/>
          <a:p>
            <a:r>
              <a:rPr lang="en-US" dirty="0" smtClean="0">
                <a:solidFill>
                  <a:schemeClr val="bg1"/>
                </a:solidFill>
              </a:rPr>
              <a:t>Filing due dates for your 2009 NYS Income Tax Return</a:t>
            </a:r>
          </a:p>
          <a:p>
            <a:pPr lvl="1"/>
            <a:r>
              <a:rPr lang="en-US" sz="2800" dirty="0" smtClean="0">
                <a:solidFill>
                  <a:schemeClr val="bg1"/>
                </a:solidFill>
              </a:rPr>
              <a:t>Income tax return:  April 15, 2010 </a:t>
            </a:r>
          </a:p>
          <a:p>
            <a:pPr lvl="1"/>
            <a:r>
              <a:rPr lang="en-US" sz="2800" dirty="0" smtClean="0">
                <a:solidFill>
                  <a:schemeClr val="bg1"/>
                </a:solidFill>
              </a:rPr>
              <a:t>Request for extension of time to file:   April 15, 2010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8839200" cy="685800"/>
          </a:xfrm>
        </p:spPr>
        <p:txBody>
          <a:bodyPr/>
          <a:lstStyle/>
          <a:p>
            <a:pPr algn="ctr" eaLnBrk="1" hangingPunct="1"/>
            <a:r>
              <a:rPr lang="en-US" sz="3200" u="sng" smtClean="0"/>
              <a:t>Extensions</a:t>
            </a:r>
          </a:p>
        </p:txBody>
      </p:sp>
      <p:sp>
        <p:nvSpPr>
          <p:cNvPr id="44035" name="Rectangle 3"/>
          <p:cNvSpPr>
            <a:spLocks noGrp="1" noChangeArrowheads="1"/>
          </p:cNvSpPr>
          <p:nvPr>
            <p:ph type="body" idx="1"/>
          </p:nvPr>
        </p:nvSpPr>
        <p:spPr>
          <a:xfrm>
            <a:off x="304800" y="1600200"/>
            <a:ext cx="8458200" cy="4572000"/>
          </a:xfrm>
        </p:spPr>
        <p:txBody>
          <a:bodyPr/>
          <a:lstStyle/>
          <a:p>
            <a:pPr eaLnBrk="1" hangingPunct="1">
              <a:lnSpc>
                <a:spcPct val="80000"/>
              </a:lnSpc>
            </a:pPr>
            <a:r>
              <a:rPr lang="en-US" dirty="0" smtClean="0">
                <a:solidFill>
                  <a:schemeClr val="bg1"/>
                </a:solidFill>
              </a:rPr>
              <a:t>Form IT-370 will extend the due date by 6 months.</a:t>
            </a:r>
          </a:p>
          <a:p>
            <a:pPr eaLnBrk="1" hangingPunct="1">
              <a:lnSpc>
                <a:spcPct val="80000"/>
              </a:lnSpc>
            </a:pPr>
            <a:r>
              <a:rPr lang="en-US" dirty="0" smtClean="0">
                <a:solidFill>
                  <a:schemeClr val="bg1"/>
                </a:solidFill>
              </a:rPr>
              <a:t>You may e-file extensions using your e-file software or directly on our website.  </a:t>
            </a:r>
          </a:p>
          <a:p>
            <a:pPr eaLnBrk="1" hangingPunct="1">
              <a:lnSpc>
                <a:spcPct val="80000"/>
              </a:lnSpc>
            </a:pPr>
            <a:r>
              <a:rPr lang="en-US" dirty="0" smtClean="0">
                <a:solidFill>
                  <a:schemeClr val="bg1"/>
                </a:solidFill>
              </a:rPr>
              <a:t>You can file Form IT-370 on-line on at www.nystax.gov.  Payment options for on-line  extensions include ACH debit, credit card and checks. </a:t>
            </a:r>
          </a:p>
          <a:p>
            <a:pPr eaLnBrk="1" hangingPunct="1">
              <a:lnSpc>
                <a:spcPct val="80000"/>
              </a:lnSpc>
            </a:pPr>
            <a:r>
              <a:rPr lang="en-US" dirty="0" smtClean="0">
                <a:solidFill>
                  <a:schemeClr val="bg1"/>
                </a:solidFill>
              </a:rPr>
              <a:t>No signature requirement if no tax due</a:t>
            </a:r>
          </a:p>
          <a:p>
            <a:pPr eaLnBrk="1" hangingPunct="1">
              <a:lnSpc>
                <a:spcPct val="80000"/>
              </a:lnSpc>
            </a:pPr>
            <a:endParaRPr lang="en-US" sz="2300" dirty="0" smtClean="0">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533400"/>
            <a:ext cx="8839200" cy="588963"/>
          </a:xfrm>
        </p:spPr>
        <p:txBody>
          <a:bodyPr/>
          <a:lstStyle/>
          <a:p>
            <a:pPr algn="ctr" eaLnBrk="1" hangingPunct="1"/>
            <a:r>
              <a:rPr lang="en-US" sz="3200" u="sng" smtClean="0"/>
              <a:t>Income Tax Filing Tips</a:t>
            </a:r>
            <a:r>
              <a:rPr lang="en-US" sz="3200" smtClean="0"/>
              <a:t> </a:t>
            </a:r>
          </a:p>
        </p:txBody>
      </p:sp>
      <p:sp>
        <p:nvSpPr>
          <p:cNvPr id="45059" name="Rectangle 3"/>
          <p:cNvSpPr>
            <a:spLocks noGrp="1" noChangeArrowheads="1"/>
          </p:cNvSpPr>
          <p:nvPr>
            <p:ph type="body" idx="1"/>
          </p:nvPr>
        </p:nvSpPr>
        <p:spPr>
          <a:xfrm>
            <a:off x="304800" y="1828800"/>
            <a:ext cx="8839200" cy="4114800"/>
          </a:xfrm>
        </p:spPr>
        <p:txBody>
          <a:bodyPr/>
          <a:lstStyle/>
          <a:p>
            <a:pPr eaLnBrk="1" hangingPunct="1"/>
            <a:r>
              <a:rPr lang="en-US" sz="3200" smtClean="0">
                <a:solidFill>
                  <a:srgbClr val="000099"/>
                </a:solidFill>
              </a:rPr>
              <a:t>Remember to:</a:t>
            </a:r>
          </a:p>
          <a:p>
            <a:pPr lvl="1" eaLnBrk="1" hangingPunct="1"/>
            <a:r>
              <a:rPr lang="en-US" sz="2800" smtClean="0">
                <a:solidFill>
                  <a:srgbClr val="000099"/>
                </a:solidFill>
              </a:rPr>
              <a:t>Sign your income tax return.</a:t>
            </a:r>
          </a:p>
          <a:p>
            <a:pPr lvl="1" eaLnBrk="1" hangingPunct="1"/>
            <a:r>
              <a:rPr lang="en-US" sz="2800" smtClean="0">
                <a:solidFill>
                  <a:srgbClr val="000099"/>
                </a:solidFill>
              </a:rPr>
              <a:t>Enter your Social Security Number on your income tax return. </a:t>
            </a:r>
          </a:p>
          <a:p>
            <a:pPr lvl="1" eaLnBrk="1" hangingPunct="1"/>
            <a:r>
              <a:rPr lang="en-US" sz="2800" smtClean="0">
                <a:solidFill>
                  <a:srgbClr val="000099"/>
                </a:solidFill>
              </a:rPr>
              <a:t>Complete Form IT-2 from your W-2 information and attach the IT-2.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533400" y="1219200"/>
            <a:ext cx="7772400" cy="1470025"/>
          </a:xfrm>
        </p:spPr>
        <p:txBody>
          <a:bodyPr/>
          <a:lstStyle/>
          <a:p>
            <a:pPr algn="ctr" eaLnBrk="1" hangingPunct="1"/>
            <a:r>
              <a:rPr lang="en-US" sz="4000" smtClean="0"/>
              <a:t>Toll Free Tax Information</a:t>
            </a:r>
            <a:br>
              <a:rPr lang="en-US" sz="4000" smtClean="0"/>
            </a:br>
            <a:r>
              <a:rPr lang="en-US" sz="4000" smtClean="0"/>
              <a:t>1-800-225-5829</a:t>
            </a:r>
            <a:br>
              <a:rPr lang="en-US" sz="4000" smtClean="0"/>
            </a:br>
            <a:r>
              <a:rPr lang="en-US" sz="2000" smtClean="0"/>
              <a:t>(foreign language assistance is available)</a:t>
            </a:r>
          </a:p>
        </p:txBody>
      </p:sp>
      <p:sp>
        <p:nvSpPr>
          <p:cNvPr id="46083" name="Rectangle 3"/>
          <p:cNvSpPr>
            <a:spLocks noGrp="1" noChangeArrowheads="1"/>
          </p:cNvSpPr>
          <p:nvPr>
            <p:ph type="subTitle" idx="1"/>
          </p:nvPr>
        </p:nvSpPr>
        <p:spPr>
          <a:xfrm>
            <a:off x="1219200" y="4114800"/>
            <a:ext cx="6400800" cy="1752600"/>
          </a:xfrm>
        </p:spPr>
        <p:txBody>
          <a:bodyPr/>
          <a:lstStyle/>
          <a:p>
            <a:pPr eaLnBrk="1" hangingPunct="1"/>
            <a:r>
              <a:rPr lang="en-US" sz="3200" b="1" i="1" smtClean="0">
                <a:solidFill>
                  <a:srgbClr val="000099"/>
                </a:solidFill>
              </a:rPr>
              <a:t>VISIT OUR WEB SITE www.nystax.gov</a:t>
            </a:r>
          </a:p>
        </p:txBody>
      </p:sp>
    </p:spTree>
  </p:cSld>
  <p:clrMapOvr>
    <a:overrideClrMapping bg1="dk2" tx1="lt1" bg2="dk1" tx2="lt2" accent1="accent1" accent2="accent2" accent3="accent3" accent4="accent4" accent5="accent5" accent6="accent6" hlink="hlink" folHlink="folHlink"/>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6000" i="1" dirty="0" smtClean="0"/>
              <a:t>QUIZ TIME!</a:t>
            </a:r>
            <a:endParaRPr lang="en-US" sz="6000" i="1" dirty="0"/>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533400"/>
            <a:ext cx="8839200" cy="685800"/>
          </a:xfrm>
        </p:spPr>
        <p:txBody>
          <a:bodyPr/>
          <a:lstStyle/>
          <a:p>
            <a:pPr algn="ctr" eaLnBrk="1" hangingPunct="1"/>
            <a:r>
              <a:rPr lang="en-US" sz="2400" dirty="0" smtClean="0"/>
              <a:t>Resident or Nonresident for</a:t>
            </a:r>
            <a:br>
              <a:rPr lang="en-US" sz="2400" dirty="0" smtClean="0"/>
            </a:br>
            <a:r>
              <a:rPr lang="en-US" sz="2400" dirty="0" smtClean="0"/>
              <a:t>New York State Income Tax Purposes?</a:t>
            </a:r>
          </a:p>
        </p:txBody>
      </p:sp>
      <p:sp>
        <p:nvSpPr>
          <p:cNvPr id="15363" name="Content Placeholder 2"/>
          <p:cNvSpPr>
            <a:spLocks noGrp="1"/>
          </p:cNvSpPr>
          <p:nvPr>
            <p:ph idx="1"/>
          </p:nvPr>
        </p:nvSpPr>
        <p:spPr>
          <a:xfrm>
            <a:off x="381000" y="1981200"/>
            <a:ext cx="8305800" cy="3733800"/>
          </a:xfrm>
          <a:ln>
            <a:solidFill>
              <a:schemeClr val="accent3"/>
            </a:solidFill>
          </a:ln>
        </p:spPr>
        <p:txBody>
          <a:bodyPr/>
          <a:lstStyle/>
          <a:p>
            <a:pPr eaLnBrk="1" hangingPunct="1">
              <a:defRPr/>
            </a:pPr>
            <a:r>
              <a:rPr lang="en-US" sz="2400" i="1" u="sng" dirty="0" smtClean="0">
                <a:solidFill>
                  <a:schemeClr val="bg1"/>
                </a:solidFill>
              </a:rPr>
              <a:t>Question</a:t>
            </a:r>
            <a:r>
              <a:rPr lang="en-US" sz="2400" i="1" dirty="0" smtClean="0">
                <a:solidFill>
                  <a:schemeClr val="bg1"/>
                </a:solidFill>
              </a:rPr>
              <a:t>:  You are a graduate student who moved to New York from your home country in August 2009 to attend the university.  You reside in apartment style housing on campus.  </a:t>
            </a:r>
          </a:p>
          <a:p>
            <a:pPr eaLnBrk="1" hangingPunct="1">
              <a:defRPr/>
            </a:pPr>
            <a:r>
              <a:rPr lang="en-US" sz="2400" i="1" u="sng" dirty="0" smtClean="0">
                <a:solidFill>
                  <a:schemeClr val="bg1"/>
                </a:solidFill>
              </a:rPr>
              <a:t>Answer</a:t>
            </a:r>
            <a:r>
              <a:rPr lang="en-US" sz="2400" i="1" dirty="0" smtClean="0">
                <a:solidFill>
                  <a:schemeClr val="bg1"/>
                </a:solidFill>
              </a:rPr>
              <a:t>:  You are considered a nonresident for NYS income tax purposes because your permanent home is in your home country and you did not maintain an apartment in NYS for eleven months.  If you are required to file a NYS income tax return, you will file Form IT-203. </a:t>
            </a:r>
          </a:p>
        </p:txBody>
      </p:sp>
    </p:spTree>
  </p:cSld>
  <p:clrMapOvr>
    <a:masterClrMapping/>
  </p:clrMapOvr>
  <p:transition spd="slow"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533400"/>
            <a:ext cx="8839200" cy="685800"/>
          </a:xfrm>
        </p:spPr>
        <p:txBody>
          <a:bodyPr/>
          <a:lstStyle/>
          <a:p>
            <a:pPr algn="ctr" eaLnBrk="1" hangingPunct="1"/>
            <a:r>
              <a:rPr lang="en-US" sz="2400" dirty="0" smtClean="0"/>
              <a:t>Resident or Nonresident for</a:t>
            </a:r>
            <a:br>
              <a:rPr lang="en-US" sz="2400" dirty="0" smtClean="0"/>
            </a:br>
            <a:r>
              <a:rPr lang="en-US" sz="2400" dirty="0" smtClean="0"/>
              <a:t>New York State Income Tax Purposes?</a:t>
            </a:r>
          </a:p>
        </p:txBody>
      </p:sp>
      <p:sp>
        <p:nvSpPr>
          <p:cNvPr id="16387" name="Content Placeholder 2"/>
          <p:cNvSpPr>
            <a:spLocks noGrp="1"/>
          </p:cNvSpPr>
          <p:nvPr>
            <p:ph idx="1"/>
          </p:nvPr>
        </p:nvSpPr>
        <p:spPr>
          <a:xfrm>
            <a:off x="228600" y="1905000"/>
            <a:ext cx="8610600" cy="4302125"/>
          </a:xfrm>
          <a:ln w="28575">
            <a:solidFill>
              <a:schemeClr val="tx1">
                <a:lumMod val="85000"/>
              </a:schemeClr>
            </a:solidFill>
          </a:ln>
        </p:spPr>
        <p:txBody>
          <a:bodyPr/>
          <a:lstStyle/>
          <a:p>
            <a:pPr eaLnBrk="1" hangingPunct="1">
              <a:defRPr/>
            </a:pPr>
            <a:r>
              <a:rPr lang="en-US" sz="2400" i="1" u="sng" dirty="0" smtClean="0">
                <a:solidFill>
                  <a:schemeClr val="bg1"/>
                </a:solidFill>
              </a:rPr>
              <a:t>Question</a:t>
            </a:r>
            <a:r>
              <a:rPr lang="en-US" sz="2400" i="1" dirty="0" smtClean="0">
                <a:solidFill>
                  <a:schemeClr val="bg1"/>
                </a:solidFill>
              </a:rPr>
              <a:t>:  Your permanent home is in your home country.  You moved to New York in January 2009.  You reside in an apartment off campus.  You signed a one-year lease, but returned to your country in May and came back to NYS in August. </a:t>
            </a:r>
          </a:p>
          <a:p>
            <a:pPr eaLnBrk="1" hangingPunct="1">
              <a:defRPr/>
            </a:pPr>
            <a:r>
              <a:rPr lang="en-US" sz="2400" i="1" u="sng" dirty="0" smtClean="0">
                <a:solidFill>
                  <a:schemeClr val="bg1"/>
                </a:solidFill>
              </a:rPr>
              <a:t>Answer</a:t>
            </a:r>
            <a:r>
              <a:rPr lang="en-US" sz="2400" i="1" dirty="0" smtClean="0">
                <a:solidFill>
                  <a:schemeClr val="bg1"/>
                </a:solidFill>
              </a:rPr>
              <a:t>:  You are considered a resident for NYS income tax purposes because you maintained an apartment in NYS for more than eleven months and spent more than 183 days in NYS.  If you are required to file a NYS income tax return, you will file Form IT-150 or, in a few cases, Form IT-201.    </a:t>
            </a:r>
            <a:endParaRPr lang="en-US" sz="2400" dirty="0" smtClean="0">
              <a:solidFill>
                <a:schemeClr val="bg1"/>
              </a:solidFill>
            </a:endParaRPr>
          </a:p>
        </p:txBody>
      </p:sp>
    </p:spTree>
  </p:cSld>
  <p:clrMapOvr>
    <a:masterClrMapping/>
  </p:clrMapOvr>
  <p:transition spd="slow"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457200"/>
            <a:ext cx="8686800" cy="685800"/>
          </a:xfrm>
        </p:spPr>
        <p:txBody>
          <a:bodyPr/>
          <a:lstStyle/>
          <a:p>
            <a:pPr algn="ctr" eaLnBrk="1" hangingPunct="1"/>
            <a:r>
              <a:rPr lang="en-US" sz="2400" dirty="0" smtClean="0"/>
              <a:t>Resident or Nonresident for</a:t>
            </a:r>
            <a:br>
              <a:rPr lang="en-US" sz="2400" dirty="0" smtClean="0"/>
            </a:br>
            <a:r>
              <a:rPr lang="en-US" sz="2400" dirty="0" smtClean="0"/>
              <a:t>New York State Income Tax Purposes?</a:t>
            </a:r>
          </a:p>
        </p:txBody>
      </p:sp>
      <p:sp>
        <p:nvSpPr>
          <p:cNvPr id="17411" name="Content Placeholder 2"/>
          <p:cNvSpPr>
            <a:spLocks noGrp="1"/>
          </p:cNvSpPr>
          <p:nvPr>
            <p:ph idx="1"/>
          </p:nvPr>
        </p:nvSpPr>
        <p:spPr>
          <a:xfrm>
            <a:off x="228600" y="1371600"/>
            <a:ext cx="8610600" cy="5029200"/>
          </a:xfrm>
          <a:ln>
            <a:solidFill>
              <a:schemeClr val="accent3"/>
            </a:solidFill>
          </a:ln>
        </p:spPr>
        <p:txBody>
          <a:bodyPr/>
          <a:lstStyle/>
          <a:p>
            <a:pPr eaLnBrk="1" hangingPunct="1">
              <a:defRPr/>
            </a:pPr>
            <a:r>
              <a:rPr lang="en-US" sz="2400" i="1" u="sng" dirty="0" smtClean="0">
                <a:solidFill>
                  <a:schemeClr val="bg1"/>
                </a:solidFill>
              </a:rPr>
              <a:t>Question</a:t>
            </a:r>
            <a:r>
              <a:rPr lang="en-US" sz="2400" i="1" dirty="0" smtClean="0">
                <a:solidFill>
                  <a:schemeClr val="bg1"/>
                </a:solidFill>
              </a:rPr>
              <a:t>:  Your permanent home is in your home country.  You moved to NYS in January 2009.  You resided in apartment style housing (either on or off campus) until May 2009, when you returned to your home country.  You came back to NYS in August and rented another apartment (either on or off campus) for the remainder of tax year 2009.  </a:t>
            </a:r>
          </a:p>
          <a:p>
            <a:pPr eaLnBrk="1" hangingPunct="1">
              <a:defRPr/>
            </a:pPr>
            <a:r>
              <a:rPr lang="en-US" sz="2400" i="1" u="sng" dirty="0" smtClean="0">
                <a:solidFill>
                  <a:schemeClr val="bg1"/>
                </a:solidFill>
              </a:rPr>
              <a:t>Answer</a:t>
            </a:r>
            <a:r>
              <a:rPr lang="en-US" sz="2400" i="1" dirty="0" smtClean="0">
                <a:solidFill>
                  <a:schemeClr val="bg1"/>
                </a:solidFill>
              </a:rPr>
              <a:t>:  You are considered a nonresident for NYS income tax purposes because your permanent home is in your home country and you did not maintain an apartment in NYS for more than eleven months.  You rented it for five months (January-May) and then four months (September-December). If you are required to file a NYS income tax return, you will file Form IT-203. </a:t>
            </a:r>
          </a:p>
          <a:p>
            <a:pPr eaLnBrk="1" hangingPunct="1">
              <a:defRPr/>
            </a:pPr>
            <a:endParaRPr lang="en-US" dirty="0" smtClean="0"/>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457200"/>
            <a:ext cx="8839200" cy="685800"/>
          </a:xfrm>
        </p:spPr>
        <p:txBody>
          <a:bodyPr/>
          <a:lstStyle/>
          <a:p>
            <a:pPr algn="ctr" eaLnBrk="1" hangingPunct="1"/>
            <a:r>
              <a:rPr lang="en-US" dirty="0" smtClean="0"/>
              <a:t>CHANGES IN 2009</a:t>
            </a:r>
          </a:p>
        </p:txBody>
      </p:sp>
      <p:sp>
        <p:nvSpPr>
          <p:cNvPr id="9219" name="Content Placeholder 2"/>
          <p:cNvSpPr>
            <a:spLocks noGrp="1"/>
          </p:cNvSpPr>
          <p:nvPr>
            <p:ph idx="1"/>
          </p:nvPr>
        </p:nvSpPr>
        <p:spPr>
          <a:xfrm>
            <a:off x="228600" y="1752600"/>
            <a:ext cx="8915400" cy="4302125"/>
          </a:xfrm>
        </p:spPr>
        <p:txBody>
          <a:bodyPr/>
          <a:lstStyle/>
          <a:p>
            <a:pPr eaLnBrk="1" hangingPunct="1"/>
            <a:r>
              <a:rPr lang="en-US" sz="2400" dirty="0" smtClean="0">
                <a:solidFill>
                  <a:schemeClr val="bg1"/>
                </a:solidFill>
              </a:rPr>
              <a:t>In 2009, New York State regulations changed for undergraduate students regarding whether they are </a:t>
            </a:r>
            <a:r>
              <a:rPr lang="en-US" sz="2400" b="1" u="sng" dirty="0" smtClean="0">
                <a:solidFill>
                  <a:schemeClr val="bg1"/>
                </a:solidFill>
              </a:rPr>
              <a:t>residents</a:t>
            </a:r>
            <a:r>
              <a:rPr lang="en-US" sz="2400" dirty="0" smtClean="0">
                <a:solidFill>
                  <a:schemeClr val="bg1"/>
                </a:solidFill>
              </a:rPr>
              <a:t> or </a:t>
            </a:r>
            <a:r>
              <a:rPr lang="en-US" sz="2400" b="1" u="sng" dirty="0" smtClean="0">
                <a:solidFill>
                  <a:schemeClr val="bg1"/>
                </a:solidFill>
              </a:rPr>
              <a:t>nonresidents</a:t>
            </a:r>
            <a:r>
              <a:rPr lang="en-US" sz="2400" dirty="0" smtClean="0">
                <a:solidFill>
                  <a:schemeClr val="bg1"/>
                </a:solidFill>
              </a:rPr>
              <a:t> for NYS income tax purposes.  </a:t>
            </a:r>
          </a:p>
          <a:p>
            <a:pPr eaLnBrk="1" hangingPunct="1"/>
            <a:r>
              <a:rPr lang="en-US" sz="2400" b="1" dirty="0" smtClean="0">
                <a:solidFill>
                  <a:srgbClr val="C00000"/>
                </a:solidFill>
              </a:rPr>
              <a:t>Undergraduate full-time students, whose permanent home is not New York, would be considered NYS </a:t>
            </a:r>
            <a:r>
              <a:rPr lang="en-US" sz="2400" b="1" u="sng" dirty="0" smtClean="0">
                <a:solidFill>
                  <a:srgbClr val="C00000"/>
                </a:solidFill>
              </a:rPr>
              <a:t>nonresidents</a:t>
            </a:r>
            <a:r>
              <a:rPr lang="en-US" sz="2400" b="1" dirty="0" smtClean="0">
                <a:solidFill>
                  <a:srgbClr val="C00000"/>
                </a:solidFill>
              </a:rPr>
              <a:t> for income tax purposes. </a:t>
            </a:r>
          </a:p>
          <a:p>
            <a:pPr eaLnBrk="1" hangingPunct="1"/>
            <a:r>
              <a:rPr lang="en-US" sz="2400" u="sng" dirty="0" smtClean="0">
                <a:solidFill>
                  <a:schemeClr val="bg1"/>
                </a:solidFill>
              </a:rPr>
              <a:t>Note</a:t>
            </a:r>
            <a:r>
              <a:rPr lang="en-US" sz="2400" dirty="0" smtClean="0">
                <a:solidFill>
                  <a:schemeClr val="bg1"/>
                </a:solidFill>
              </a:rPr>
              <a:t>:  If you are an undergraduate and filed a NYS income tax return for tax year 2008, you may be required to complete a different NYS income tax form for tax year 2009.  </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idx="4294967295"/>
          </p:nvPr>
        </p:nvSpPr>
        <p:spPr>
          <a:xfrm>
            <a:off x="762000" y="4191000"/>
            <a:ext cx="7569200" cy="914400"/>
          </a:xfrm>
        </p:spPr>
        <p:txBody>
          <a:bodyPr/>
          <a:lstStyle/>
          <a:p>
            <a:pPr eaLnBrk="1" hangingPunct="1"/>
            <a:r>
              <a:rPr lang="en-US" sz="2000" i="1" dirty="0" smtClean="0">
                <a:solidFill>
                  <a:schemeClr val="bg1"/>
                </a:solidFill>
              </a:rPr>
              <a:t>The material included in this slide show is intended only to highlight NYS tax issues </a:t>
            </a:r>
            <a:r>
              <a:rPr lang="en-US" sz="2400" i="1" dirty="0" smtClean="0">
                <a:solidFill>
                  <a:schemeClr val="bg1"/>
                </a:solidFill>
              </a:rPr>
              <a:t>as of the date presented</a:t>
            </a:r>
            <a:r>
              <a:rPr lang="en-US" sz="2000" i="1" dirty="0" smtClean="0">
                <a:solidFill>
                  <a:schemeClr val="bg1"/>
                </a:solidFill>
              </a:rPr>
              <a:t>.  For more comprehensive information, please refer to our TSB-M’s, forms, instructions and publications.</a:t>
            </a:r>
          </a:p>
        </p:txBody>
      </p:sp>
      <p:sp>
        <p:nvSpPr>
          <p:cNvPr id="47107" name="Text Box 3"/>
          <p:cNvSpPr txBox="1">
            <a:spLocks noChangeArrowheads="1"/>
          </p:cNvSpPr>
          <p:nvPr/>
        </p:nvSpPr>
        <p:spPr bwMode="auto">
          <a:xfrm>
            <a:off x="2590800" y="2590800"/>
            <a:ext cx="3529013" cy="914400"/>
          </a:xfrm>
          <a:prstGeom prst="rect">
            <a:avLst/>
          </a:prstGeom>
          <a:noFill/>
          <a:ln w="12700">
            <a:noFill/>
            <a:miter lim="800000"/>
            <a:headEnd type="none" w="sm" len="sm"/>
            <a:tailEnd type="none" w="sm" len="sm"/>
          </a:ln>
        </p:spPr>
        <p:txBody>
          <a:bodyPr wrap="none">
            <a:spAutoFit/>
          </a:bodyPr>
          <a:lstStyle/>
          <a:p>
            <a:r>
              <a:rPr lang="en-US" sz="5400" b="1">
                <a:solidFill>
                  <a:srgbClr val="000066"/>
                </a:solidFill>
                <a:latin typeface="Arial Narrow" pitchFamily="34" charset="0"/>
              </a:rPr>
              <a:t>THANK YOU</a:t>
            </a:r>
          </a:p>
        </p:txBody>
      </p:sp>
      <p:sp>
        <p:nvSpPr>
          <p:cNvPr id="47108" name="Text Box 4"/>
          <p:cNvSpPr txBox="1">
            <a:spLocks noChangeArrowheads="1"/>
          </p:cNvSpPr>
          <p:nvPr/>
        </p:nvSpPr>
        <p:spPr bwMode="auto">
          <a:xfrm>
            <a:off x="2438400" y="1143000"/>
            <a:ext cx="4244975" cy="1006475"/>
          </a:xfrm>
          <a:prstGeom prst="rect">
            <a:avLst/>
          </a:prstGeom>
          <a:noFill/>
          <a:ln w="12700">
            <a:noFill/>
            <a:miter lim="800000"/>
            <a:headEnd type="none" w="sm" len="sm"/>
            <a:tailEnd type="none" w="sm" len="sm"/>
          </a:ln>
        </p:spPr>
        <p:txBody>
          <a:bodyPr wrap="none">
            <a:spAutoFit/>
          </a:bodyPr>
          <a:lstStyle/>
          <a:p>
            <a:pPr algn="ctr"/>
            <a:r>
              <a:rPr lang="en-US" sz="6000" b="1" dirty="0">
                <a:solidFill>
                  <a:srgbClr val="000066"/>
                </a:solidFill>
                <a:latin typeface="Arial Narrow" pitchFamily="34" charset="0"/>
              </a:rPr>
              <a:t>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43074"/>
                                        </p:tgtEl>
                                        <p:attrNameLst>
                                          <p:attrName>style.visibility</p:attrName>
                                        </p:attrNameLst>
                                      </p:cBhvr>
                                      <p:to>
                                        <p:strVal val="visible"/>
                                      </p:to>
                                    </p:set>
                                    <p:anim calcmode="lin" valueType="num">
                                      <p:cBhvr>
                                        <p:cTn id="7" dur="1000" fill="hold"/>
                                        <p:tgtEl>
                                          <p:spTgt spid="643074"/>
                                        </p:tgtEl>
                                        <p:attrNameLst>
                                          <p:attrName>ppt_w</p:attrName>
                                        </p:attrNameLst>
                                      </p:cBhvr>
                                      <p:tavLst>
                                        <p:tav tm="0">
                                          <p:val>
                                            <p:strVal val="#ppt_w*0.70"/>
                                          </p:val>
                                        </p:tav>
                                        <p:tav tm="100000">
                                          <p:val>
                                            <p:strVal val="#ppt_w"/>
                                          </p:val>
                                        </p:tav>
                                      </p:tavLst>
                                    </p:anim>
                                    <p:anim calcmode="lin" valueType="num">
                                      <p:cBhvr>
                                        <p:cTn id="8" dur="1000" fill="hold"/>
                                        <p:tgtEl>
                                          <p:spTgt spid="643074"/>
                                        </p:tgtEl>
                                        <p:attrNameLst>
                                          <p:attrName>ppt_h</p:attrName>
                                        </p:attrNameLst>
                                      </p:cBhvr>
                                      <p:tavLst>
                                        <p:tav tm="0">
                                          <p:val>
                                            <p:strVal val="#ppt_h"/>
                                          </p:val>
                                        </p:tav>
                                        <p:tav tm="100000">
                                          <p:val>
                                            <p:strVal val="#ppt_h"/>
                                          </p:val>
                                        </p:tav>
                                      </p:tavLst>
                                    </p:anim>
                                    <p:animEffect transition="in" filter="fade">
                                      <p:cBhvr>
                                        <p:cTn id="9" dur="1000"/>
                                        <p:tgtEl>
                                          <p:spTgt spid="64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762000"/>
            <a:ext cx="8991600" cy="685800"/>
          </a:xfrm>
        </p:spPr>
        <p:txBody>
          <a:bodyPr/>
          <a:lstStyle/>
          <a:p>
            <a:pPr algn="ctr" eaLnBrk="1" hangingPunct="1"/>
            <a:r>
              <a:rPr lang="en-US" sz="2800" dirty="0" smtClean="0"/>
              <a:t>If you are not a full-time undergraduate student,</a:t>
            </a:r>
            <a:br>
              <a:rPr lang="en-US" sz="2800" dirty="0" smtClean="0"/>
            </a:br>
            <a:r>
              <a:rPr lang="en-US" sz="2800" dirty="0" smtClean="0"/>
              <a:t>are you a resident or nonresident for</a:t>
            </a:r>
            <a:br>
              <a:rPr lang="en-US" sz="2800" dirty="0" smtClean="0"/>
            </a:br>
            <a:r>
              <a:rPr lang="en-US" sz="2800" dirty="0" smtClean="0"/>
              <a:t>NYS income tax purposes? </a:t>
            </a:r>
          </a:p>
        </p:txBody>
      </p:sp>
      <p:sp>
        <p:nvSpPr>
          <p:cNvPr id="13315" name="Content Placeholder 2"/>
          <p:cNvSpPr>
            <a:spLocks noGrp="1"/>
          </p:cNvSpPr>
          <p:nvPr>
            <p:ph idx="1"/>
          </p:nvPr>
        </p:nvSpPr>
        <p:spPr>
          <a:xfrm>
            <a:off x="533400" y="2438400"/>
            <a:ext cx="8153400" cy="2590800"/>
          </a:xfrm>
        </p:spPr>
        <p:txBody>
          <a:bodyPr/>
          <a:lstStyle/>
          <a:p>
            <a:pPr eaLnBrk="1" hangingPunct="1"/>
            <a:r>
              <a:rPr lang="en-US" sz="2400" dirty="0" smtClean="0">
                <a:solidFill>
                  <a:schemeClr val="bg1"/>
                </a:solidFill>
              </a:rPr>
              <a:t>If your domicile (permanent home) is NOT New York State, but you maintained a permanent place of abode (on-campus or off-campus apartment, house) for more than eleven months during 2009 and spent more than 183 days in New York, you are a resident for NYS income tax purposes. </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		</a:t>
            </a:r>
          </a:p>
        </p:txBody>
      </p:sp>
      <p:graphicFrame>
        <p:nvGraphicFramePr>
          <p:cNvPr id="4" name="Content Placeholder 3"/>
          <p:cNvGraphicFramePr>
            <a:graphicFrameLocks noGrp="1"/>
          </p:cNvGraphicFramePr>
          <p:nvPr>
            <p:ph idx="1"/>
          </p:nvPr>
        </p:nvGraphicFramePr>
        <p:xfrm>
          <a:off x="228600" y="1676400"/>
          <a:ext cx="8610600" cy="4576131"/>
        </p:xfrm>
        <a:graphic>
          <a:graphicData uri="http://schemas.openxmlformats.org/drawingml/2006/table">
            <a:tbl>
              <a:tblPr firstRow="1" bandRow="1">
                <a:tableStyleId>{073A0DAA-6AF3-43AB-8588-CEC1D06C72B9}</a:tableStyleId>
              </a:tblPr>
              <a:tblGrid>
                <a:gridCol w="7010400"/>
                <a:gridCol w="762000"/>
                <a:gridCol w="838200"/>
              </a:tblGrid>
              <a:tr h="743847">
                <a:tc>
                  <a:txBody>
                    <a:bodyPr/>
                    <a:lstStyle/>
                    <a:p>
                      <a:endParaRPr lang="en-US" sz="2400" dirty="0"/>
                    </a:p>
                  </a:txBody>
                  <a:tcPr>
                    <a:solidFill>
                      <a:schemeClr val="bg1"/>
                    </a:solidFill>
                  </a:tcPr>
                </a:tc>
                <a:tc>
                  <a:txBody>
                    <a:bodyPr/>
                    <a:lstStyle/>
                    <a:p>
                      <a:r>
                        <a:rPr lang="en-US" dirty="0" smtClean="0"/>
                        <a:t>Yes</a:t>
                      </a:r>
                      <a:endParaRPr lang="en-US" dirty="0"/>
                    </a:p>
                  </a:txBody>
                  <a:tcPr>
                    <a:solidFill>
                      <a:schemeClr val="bg1"/>
                    </a:solidFill>
                  </a:tcPr>
                </a:tc>
                <a:tc>
                  <a:txBody>
                    <a:bodyPr/>
                    <a:lstStyle/>
                    <a:p>
                      <a:r>
                        <a:rPr lang="en-US" dirty="0" smtClean="0"/>
                        <a:t>No</a:t>
                      </a:r>
                      <a:endParaRPr lang="en-US" dirty="0"/>
                    </a:p>
                  </a:txBody>
                  <a:tcPr>
                    <a:solidFill>
                      <a:schemeClr val="bg1"/>
                    </a:solidFill>
                  </a:tcPr>
                </a:tc>
              </a:tr>
              <a:tr h="773110">
                <a:tc>
                  <a:txBody>
                    <a:bodyPr/>
                    <a:lstStyle/>
                    <a:p>
                      <a:r>
                        <a:rPr lang="en-US" sz="2000" dirty="0" smtClean="0">
                          <a:solidFill>
                            <a:schemeClr val="bg1"/>
                          </a:solidFill>
                        </a:rPr>
                        <a:t>Did you live in an on-campus apartment or an apartment or house off campus? </a:t>
                      </a:r>
                      <a:endParaRPr lang="en-US" sz="2000" dirty="0">
                        <a:solidFill>
                          <a:schemeClr val="bg1"/>
                        </a:solidFill>
                      </a:endParaRPr>
                    </a:p>
                  </a:txBody>
                  <a:tcPr/>
                </a:tc>
                <a:tc>
                  <a:txBody>
                    <a:bodyPr/>
                    <a:lstStyle/>
                    <a:p>
                      <a:endParaRPr lang="en-US" dirty="0"/>
                    </a:p>
                  </a:txBody>
                  <a:tcPr/>
                </a:tc>
                <a:tc>
                  <a:txBody>
                    <a:bodyPr/>
                    <a:lstStyle/>
                    <a:p>
                      <a:endParaRPr lang="en-US" dirty="0"/>
                    </a:p>
                  </a:txBody>
                  <a:tcPr/>
                </a:tc>
              </a:tr>
              <a:tr h="773110">
                <a:tc>
                  <a:txBody>
                    <a:bodyPr/>
                    <a:lstStyle/>
                    <a:p>
                      <a:r>
                        <a:rPr lang="en-US" sz="2000" dirty="0" smtClean="0">
                          <a:solidFill>
                            <a:schemeClr val="bg1"/>
                          </a:solidFill>
                        </a:rPr>
                        <a:t>If yes, did you maintain it (rent) for more than 11 months in the calendar year 2009?  </a:t>
                      </a:r>
                      <a:endParaRPr lang="en-US" sz="2000" dirty="0">
                        <a:solidFill>
                          <a:schemeClr val="bg1"/>
                        </a:solidFill>
                      </a:endParaRPr>
                    </a:p>
                  </a:txBody>
                  <a:tcPr/>
                </a:tc>
                <a:tc>
                  <a:txBody>
                    <a:bodyPr/>
                    <a:lstStyle/>
                    <a:p>
                      <a:endParaRPr lang="en-US" dirty="0"/>
                    </a:p>
                  </a:txBody>
                  <a:tcPr/>
                </a:tc>
                <a:tc>
                  <a:txBody>
                    <a:bodyPr/>
                    <a:lstStyle/>
                    <a:p>
                      <a:endParaRPr lang="en-US" dirty="0"/>
                    </a:p>
                  </a:txBody>
                  <a:tcPr/>
                </a:tc>
              </a:tr>
              <a:tr h="773110">
                <a:tc>
                  <a:txBody>
                    <a:bodyPr/>
                    <a:lstStyle/>
                    <a:p>
                      <a:r>
                        <a:rPr lang="en-US" sz="2000" dirty="0" smtClean="0">
                          <a:solidFill>
                            <a:schemeClr val="bg1"/>
                          </a:solidFill>
                        </a:rPr>
                        <a:t>Did you spend more than 183 days in New York State during the calendar year 2009?</a:t>
                      </a:r>
                      <a:endParaRPr lang="en-US" sz="2000" dirty="0">
                        <a:solidFill>
                          <a:schemeClr val="bg1"/>
                        </a:solidFill>
                      </a:endParaRPr>
                    </a:p>
                  </a:txBody>
                  <a:tcPr/>
                </a:tc>
                <a:tc>
                  <a:txBody>
                    <a:bodyPr/>
                    <a:lstStyle/>
                    <a:p>
                      <a:endParaRPr lang="en-US" dirty="0"/>
                    </a:p>
                  </a:txBody>
                  <a:tcPr/>
                </a:tc>
                <a:tc>
                  <a:txBody>
                    <a:bodyPr/>
                    <a:lstStyle/>
                    <a:p>
                      <a:endParaRPr lang="en-US" dirty="0"/>
                    </a:p>
                  </a:txBody>
                  <a:tcPr/>
                </a:tc>
              </a:tr>
              <a:tr h="343604">
                <a:tc>
                  <a:txBody>
                    <a:bodyPr/>
                    <a:lstStyle/>
                    <a:p>
                      <a:endParaRPr lang="en-US" sz="2000" dirty="0">
                        <a:solidFill>
                          <a:schemeClr val="bg1"/>
                        </a:solidFill>
                      </a:endParaRPr>
                    </a:p>
                  </a:txBody>
                  <a:tcPr/>
                </a:tc>
                <a:tc>
                  <a:txBody>
                    <a:bodyPr/>
                    <a:lstStyle/>
                    <a:p>
                      <a:endParaRPr lang="en-US" dirty="0"/>
                    </a:p>
                  </a:txBody>
                  <a:tcPr/>
                </a:tc>
                <a:tc>
                  <a:txBody>
                    <a:bodyPr/>
                    <a:lstStyle/>
                    <a:p>
                      <a:endParaRPr lang="en-US" dirty="0"/>
                    </a:p>
                  </a:txBody>
                  <a:tcPr/>
                </a:tc>
              </a:tr>
              <a:tr h="1116714">
                <a:tc>
                  <a:txBody>
                    <a:bodyPr/>
                    <a:lstStyle/>
                    <a:p>
                      <a:r>
                        <a:rPr lang="en-US" sz="2000" dirty="0" smtClean="0">
                          <a:solidFill>
                            <a:schemeClr val="bg1"/>
                          </a:solidFill>
                        </a:rPr>
                        <a:t>If you answered </a:t>
                      </a:r>
                      <a:r>
                        <a:rPr lang="en-US" sz="2000" b="1" i="1" dirty="0" smtClean="0">
                          <a:solidFill>
                            <a:schemeClr val="bg1"/>
                          </a:solidFill>
                        </a:rPr>
                        <a:t>YES to ALL </a:t>
                      </a:r>
                      <a:r>
                        <a:rPr lang="en-US" sz="2000" dirty="0" smtClean="0">
                          <a:solidFill>
                            <a:schemeClr val="bg1"/>
                          </a:solidFill>
                        </a:rPr>
                        <a:t>of the above, you are considered a </a:t>
                      </a:r>
                      <a:r>
                        <a:rPr lang="en-US" sz="2000" b="1" u="sng" dirty="0" smtClean="0">
                          <a:solidFill>
                            <a:schemeClr val="bg1"/>
                          </a:solidFill>
                        </a:rPr>
                        <a:t>resident</a:t>
                      </a:r>
                      <a:r>
                        <a:rPr lang="en-US" sz="2000" dirty="0" smtClean="0">
                          <a:solidFill>
                            <a:schemeClr val="bg1"/>
                          </a:solidFill>
                        </a:rPr>
                        <a:t> for NYS income tax purposes.  </a:t>
                      </a:r>
                      <a:endParaRPr lang="en-US" sz="2000" dirty="0">
                        <a:solidFill>
                          <a:schemeClr val="bg1"/>
                        </a:solidFill>
                      </a:endParaRPr>
                    </a:p>
                  </a:txBody>
                  <a:tcPr/>
                </a:tc>
                <a:tc>
                  <a:txBody>
                    <a:bodyPr/>
                    <a:lstStyle/>
                    <a:p>
                      <a:endParaRPr lang="en-US" dirty="0"/>
                    </a:p>
                  </a:txBody>
                  <a:tcPr/>
                </a:tc>
                <a:tc>
                  <a:txBody>
                    <a:bodyPr/>
                    <a:lstStyle/>
                    <a:p>
                      <a:endParaRPr lang="en-US" dirty="0"/>
                    </a:p>
                  </a:txBody>
                  <a:tcPr/>
                </a:tc>
              </a:tr>
            </a:tbl>
          </a:graphicData>
        </a:graphic>
      </p:graphicFrame>
      <p:sp>
        <p:nvSpPr>
          <p:cNvPr id="10273" name="TextBox 4"/>
          <p:cNvSpPr txBox="1">
            <a:spLocks noChangeArrowheads="1"/>
          </p:cNvSpPr>
          <p:nvPr/>
        </p:nvSpPr>
        <p:spPr bwMode="auto">
          <a:xfrm>
            <a:off x="381000" y="381000"/>
            <a:ext cx="8382000" cy="1108075"/>
          </a:xfrm>
          <a:prstGeom prst="rect">
            <a:avLst/>
          </a:prstGeom>
          <a:noFill/>
          <a:ln w="9525">
            <a:noFill/>
            <a:miter lim="800000"/>
            <a:headEnd/>
            <a:tailEnd/>
          </a:ln>
        </p:spPr>
        <p:txBody>
          <a:bodyPr>
            <a:spAutoFit/>
          </a:bodyPr>
          <a:lstStyle/>
          <a:p>
            <a:r>
              <a:rPr lang="en-US" sz="2200" b="1"/>
              <a:t>If you are NOT a full-time undergraduate student, answering these questions will help determine whether or not you are a NYS resident for NYS income tax purposes.  </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457200"/>
            <a:ext cx="8839200" cy="685800"/>
          </a:xfrm>
        </p:spPr>
        <p:txBody>
          <a:bodyPr/>
          <a:lstStyle/>
          <a:p>
            <a:pPr algn="ctr"/>
            <a:r>
              <a:rPr lang="en-US" smtClean="0"/>
              <a:t>CHANGES IN 2009 </a:t>
            </a:r>
          </a:p>
        </p:txBody>
      </p:sp>
      <p:sp>
        <p:nvSpPr>
          <p:cNvPr id="11267" name="Content Placeholder 2"/>
          <p:cNvSpPr>
            <a:spLocks noGrp="1"/>
          </p:cNvSpPr>
          <p:nvPr>
            <p:ph idx="1"/>
          </p:nvPr>
        </p:nvSpPr>
        <p:spPr>
          <a:xfrm>
            <a:off x="228600" y="1676400"/>
            <a:ext cx="8610600" cy="4302125"/>
          </a:xfrm>
        </p:spPr>
        <p:txBody>
          <a:bodyPr/>
          <a:lstStyle/>
          <a:p>
            <a:r>
              <a:rPr lang="en-US" sz="2200" dirty="0" smtClean="0">
                <a:solidFill>
                  <a:schemeClr val="bg1"/>
                </a:solidFill>
              </a:rPr>
              <a:t>This year, the New York State Department of Taxation and Finance will not mail Form 1099-G, which reports to you the amount of the tax refund you received in 2009 from the State of New York.  You may obtain that information by calling the 1099-G Hotline at 518-485-0799 or 866-698-2946 (free phone call) and speaking with a department representative.</a:t>
            </a:r>
          </a:p>
          <a:p>
            <a:r>
              <a:rPr lang="en-US" sz="2200" u="sng" dirty="0" smtClean="0">
                <a:solidFill>
                  <a:schemeClr val="bg1"/>
                </a:solidFill>
              </a:rPr>
              <a:t>Note</a:t>
            </a:r>
            <a:r>
              <a:rPr lang="en-US" sz="2200" dirty="0" smtClean="0">
                <a:solidFill>
                  <a:schemeClr val="bg1"/>
                </a:solidFill>
              </a:rPr>
              <a:t>:  If you took an itemized deduction on your federal income tax return for state and local income taxes and received an income tax refund from the state, the Internal Revenue Service will require you to include the refund amount as income on your federal (IRS) income tax return. </a:t>
            </a:r>
            <a:endParaRPr lang="en-US" sz="2200" dirty="0" smtClean="0">
              <a:solidFill>
                <a:srgbClr val="00B050"/>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05001"/>
            <a:ext cx="7772400" cy="1447799"/>
          </a:xfrm>
        </p:spPr>
        <p:txBody>
          <a:bodyPr/>
          <a:lstStyle/>
          <a:p>
            <a:pPr algn="ctr"/>
            <a:r>
              <a:rPr lang="en-US" sz="4000" dirty="0" smtClean="0"/>
              <a:t>Which Tax Forms</a:t>
            </a:r>
            <a:br>
              <a:rPr lang="en-US" sz="4000" dirty="0" smtClean="0"/>
            </a:br>
            <a:r>
              <a:rPr lang="en-US" sz="4000" dirty="0" smtClean="0"/>
              <a:t>Should I Complete?</a:t>
            </a:r>
            <a:endParaRPr lang="en-US" sz="4000" dirty="0"/>
          </a:p>
        </p:txBody>
      </p:sp>
      <p:sp>
        <p:nvSpPr>
          <p:cNvPr id="7" name="Subtitle 6"/>
          <p:cNvSpPr>
            <a:spLocks noGrp="1"/>
          </p:cNvSpPr>
          <p:nvPr>
            <p:ph type="subTitle" idx="1"/>
          </p:nvPr>
        </p:nvSpPr>
        <p:spPr/>
        <p:txBody>
          <a:bodyPr/>
          <a:lstStyle/>
          <a:p>
            <a:pPr>
              <a:lnSpc>
                <a:spcPct val="100000"/>
              </a:lnSpc>
              <a:spcBef>
                <a:spcPts val="0"/>
              </a:spcBef>
            </a:pPr>
            <a:r>
              <a:rPr lang="en-US" b="1" i="1" u="sng" dirty="0" smtClean="0">
                <a:solidFill>
                  <a:srgbClr val="C00000"/>
                </a:solidFill>
              </a:rPr>
              <a:t>Note</a:t>
            </a:r>
            <a:r>
              <a:rPr lang="en-US" b="1" i="1" dirty="0" smtClean="0">
                <a:solidFill>
                  <a:srgbClr val="C00000"/>
                </a:solidFill>
              </a:rPr>
              <a:t>:</a:t>
            </a:r>
          </a:p>
          <a:p>
            <a:pPr>
              <a:lnSpc>
                <a:spcPct val="100000"/>
              </a:lnSpc>
              <a:spcBef>
                <a:spcPts val="0"/>
              </a:spcBef>
            </a:pPr>
            <a:r>
              <a:rPr lang="en-US" dirty="0" smtClean="0">
                <a:solidFill>
                  <a:srgbClr val="C00000"/>
                </a:solidFill>
              </a:rPr>
              <a:t>Forms requirements differ for</a:t>
            </a:r>
          </a:p>
          <a:p>
            <a:pPr>
              <a:lnSpc>
                <a:spcPct val="100000"/>
              </a:lnSpc>
              <a:spcBef>
                <a:spcPts val="0"/>
              </a:spcBef>
            </a:pPr>
            <a:r>
              <a:rPr lang="en-US" dirty="0" smtClean="0">
                <a:solidFill>
                  <a:srgbClr val="C00000"/>
                </a:solidFill>
              </a:rPr>
              <a:t>NYS </a:t>
            </a:r>
            <a:r>
              <a:rPr lang="en-US" b="1" u="sng" dirty="0" smtClean="0">
                <a:solidFill>
                  <a:srgbClr val="C00000"/>
                </a:solidFill>
              </a:rPr>
              <a:t>residents</a:t>
            </a:r>
            <a:r>
              <a:rPr lang="en-US" dirty="0" smtClean="0">
                <a:solidFill>
                  <a:srgbClr val="C00000"/>
                </a:solidFill>
              </a:rPr>
              <a:t> and </a:t>
            </a:r>
            <a:r>
              <a:rPr lang="en-US" b="1" u="sng" dirty="0" smtClean="0">
                <a:solidFill>
                  <a:srgbClr val="C00000"/>
                </a:solidFill>
              </a:rPr>
              <a:t>nonresidents</a:t>
            </a:r>
          </a:p>
          <a:p>
            <a:endParaRPr lang="en-US" dirty="0"/>
          </a:p>
        </p:txBody>
      </p:sp>
    </p:spTree>
  </p:cSld>
  <p:clrMapOvr>
    <a:masterClrMapping/>
  </p:clrMapOvr>
  <p:transition advClick="0"/>
</p:sld>
</file>

<file path=ppt/theme/theme1.xml><?xml version="1.0" encoding="utf-8"?>
<a:theme xmlns:a="http://schemas.openxmlformats.org/drawingml/2006/main" name="Quadrant">
  <a:themeElements>
    <a:clrScheme name="Quadrant 10">
      <a:dk1>
        <a:srgbClr val="000000"/>
      </a:dk1>
      <a:lt1>
        <a:srgbClr val="FFFFFF"/>
      </a:lt1>
      <a:dk2>
        <a:srgbClr val="000099"/>
      </a:dk2>
      <a:lt2>
        <a:srgbClr val="FFFFFF"/>
      </a:lt2>
      <a:accent1>
        <a:srgbClr val="66CCFF"/>
      </a:accent1>
      <a:accent2>
        <a:srgbClr val="00FFFF"/>
      </a:accent2>
      <a:accent3>
        <a:srgbClr val="AAAACA"/>
      </a:accent3>
      <a:accent4>
        <a:srgbClr val="DADADA"/>
      </a:accent4>
      <a:accent5>
        <a:srgbClr val="B8E2FF"/>
      </a:accent5>
      <a:accent6>
        <a:srgbClr val="00E7E7"/>
      </a:accent6>
      <a:hlink>
        <a:srgbClr val="CCECFF"/>
      </a:hlink>
      <a:folHlink>
        <a:srgbClr val="CCFFFF"/>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3399"/>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000099"/>
        </a:dk2>
        <a:lt2>
          <a:srgbClr val="FFFFFF"/>
        </a:lt2>
        <a:accent1>
          <a:srgbClr val="66CCFF"/>
        </a:accent1>
        <a:accent2>
          <a:srgbClr val="00FFFF"/>
        </a:accent2>
        <a:accent3>
          <a:srgbClr val="AAAACA"/>
        </a:accent3>
        <a:accent4>
          <a:srgbClr val="DADADA"/>
        </a:accent4>
        <a:accent5>
          <a:srgbClr val="B8E2FF"/>
        </a:accent5>
        <a:accent6>
          <a:srgbClr val="00E7E7"/>
        </a:accent6>
        <a:hlink>
          <a:srgbClr val="CCEC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Quadrant">
  <a:themeElements>
    <a:clrScheme name="1_Quadrant 10">
      <a:dk1>
        <a:srgbClr val="000000"/>
      </a:dk1>
      <a:lt1>
        <a:srgbClr val="FFFFFF"/>
      </a:lt1>
      <a:dk2>
        <a:srgbClr val="000099"/>
      </a:dk2>
      <a:lt2>
        <a:srgbClr val="FFFFFF"/>
      </a:lt2>
      <a:accent1>
        <a:srgbClr val="66CCFF"/>
      </a:accent1>
      <a:accent2>
        <a:srgbClr val="00FFFF"/>
      </a:accent2>
      <a:accent3>
        <a:srgbClr val="AAAACA"/>
      </a:accent3>
      <a:accent4>
        <a:srgbClr val="DADADA"/>
      </a:accent4>
      <a:accent5>
        <a:srgbClr val="B8E2FF"/>
      </a:accent5>
      <a:accent6>
        <a:srgbClr val="00E7E7"/>
      </a:accent6>
      <a:hlink>
        <a:srgbClr val="CCECFF"/>
      </a:hlink>
      <a:folHlink>
        <a:srgbClr val="CCFFFF"/>
      </a:folHlink>
    </a:clrScheme>
    <a:fontScheme name="1_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3399"/>
            </a:solidFill>
            <a:effectLst/>
            <a:latin typeface="Arial" charset="0"/>
          </a:defRPr>
        </a:defPPr>
      </a:lstStyle>
    </a:lnDef>
  </a:objectDefaults>
  <a:extraClrSchemeLst>
    <a:extraClrScheme>
      <a:clrScheme name="1_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1_Quadrant 10">
        <a:dk1>
          <a:srgbClr val="000000"/>
        </a:dk1>
        <a:lt1>
          <a:srgbClr val="FFFFFF"/>
        </a:lt1>
        <a:dk2>
          <a:srgbClr val="000099"/>
        </a:dk2>
        <a:lt2>
          <a:srgbClr val="FFFFFF"/>
        </a:lt2>
        <a:accent1>
          <a:srgbClr val="66CCFF"/>
        </a:accent1>
        <a:accent2>
          <a:srgbClr val="00FFFF"/>
        </a:accent2>
        <a:accent3>
          <a:srgbClr val="AAAACA"/>
        </a:accent3>
        <a:accent4>
          <a:srgbClr val="DADADA"/>
        </a:accent4>
        <a:accent5>
          <a:srgbClr val="B8E2FF"/>
        </a:accent5>
        <a:accent6>
          <a:srgbClr val="00E7E7"/>
        </a:accent6>
        <a:hlink>
          <a:srgbClr val="CCEC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99"/>
    </a:dk2>
    <a:lt2>
      <a:srgbClr val="FFFFFF"/>
    </a:lt2>
    <a:accent1>
      <a:srgbClr val="66CCFF"/>
    </a:accent1>
    <a:accent2>
      <a:srgbClr val="0033CC"/>
    </a:accent2>
    <a:accent3>
      <a:srgbClr val="AAAACA"/>
    </a:accent3>
    <a:accent4>
      <a:srgbClr val="DADADA"/>
    </a:accent4>
    <a:accent5>
      <a:srgbClr val="B8E2FF"/>
    </a:accent5>
    <a:accent6>
      <a:srgbClr val="002DB9"/>
    </a:accent6>
    <a:hlink>
      <a:srgbClr val="3333FF"/>
    </a:hlink>
    <a:folHlink>
      <a:srgbClr val="0033CC"/>
    </a:folHlink>
  </a:clrScheme>
</a:themeOverride>
</file>

<file path=docProps/app.xml><?xml version="1.0" encoding="utf-8"?>
<Properties xmlns="http://schemas.openxmlformats.org/officeDocument/2006/extended-properties" xmlns:vt="http://schemas.openxmlformats.org/officeDocument/2006/docPropsVTypes">
  <Template>Quadrant</Template>
  <TotalTime>8054</TotalTime>
  <Words>2376</Words>
  <Application>Microsoft Office PowerPoint</Application>
  <PresentationFormat>On-screen Show (4:3)</PresentationFormat>
  <Paragraphs>200</Paragraphs>
  <Slides>50</Slides>
  <Notes>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Quadrant</vt:lpstr>
      <vt:lpstr>1_Quadrant</vt:lpstr>
      <vt:lpstr>New York State  Department of Taxation and Finance</vt:lpstr>
      <vt:lpstr>New York State (NYS) Income Taxes</vt:lpstr>
      <vt:lpstr>NYS Conforms with Internal Revenue Service</vt:lpstr>
      <vt:lpstr>Filing a NYS Income Tax Return </vt:lpstr>
      <vt:lpstr>CHANGES IN 2009</vt:lpstr>
      <vt:lpstr>If you are not a full-time undergraduate student, are you a resident or nonresident for NYS income tax purposes? </vt:lpstr>
      <vt:lpstr>  </vt:lpstr>
      <vt:lpstr>CHANGES IN 2009 </vt:lpstr>
      <vt:lpstr>Which Tax Forms Should I Complete?</vt:lpstr>
      <vt:lpstr>Which NYS tax forms should I file?</vt:lpstr>
      <vt:lpstr>Who Must File a NYS Income Tax Return?</vt:lpstr>
      <vt:lpstr>If I am a nonresident , do I need to file a  NYS income tax return?</vt:lpstr>
      <vt:lpstr>If I am a resident , do I need to file a  NYS income tax return?</vt:lpstr>
      <vt:lpstr>General NYS Income Tax Filing Guidelines</vt:lpstr>
      <vt:lpstr>Filing Status Guidelines </vt:lpstr>
      <vt:lpstr> General Guidelines</vt:lpstr>
      <vt:lpstr>NYS 2009 Standard Deduction Amount</vt:lpstr>
      <vt:lpstr>General Guidelines</vt:lpstr>
      <vt:lpstr> New York State and Local Sales and Use Tax</vt:lpstr>
      <vt:lpstr>Who is entitled to a NYS household credit?</vt:lpstr>
      <vt:lpstr>How do I Prepare a NYS Nonresident Income Tax Return? </vt:lpstr>
      <vt:lpstr>If you are considered a resident for NYS income tax purposes, then you should attend this workshop to learn how to file a NYS resident income tax return:  “Income Tax Workshop” (for resident filers) Friday, March 5 3:00-5:00 Clemens Hall 120, North Campus    </vt:lpstr>
      <vt:lpstr> You must complete your Federal Income Tax Return before completing your NYS Income Tax Return.  Do NOT include on your NYS Income Tax Return any income that is exempt because of your country’s treaty with the U.S.    </vt:lpstr>
      <vt:lpstr>   Joy Kim is attending the University of New York.  She received her undergraduate degree from the University of California. She moved to New York  from California on May 16, 2009 and, since then, has been living in an apartment in Buffalo.  She has been in the United States for five years or less and filed a nonresident (1040NR-EZ) federal income tax return.  What NYS income tax return does she file?    </vt:lpstr>
      <vt:lpstr>W-2 from California</vt:lpstr>
      <vt:lpstr>W-2 from New York</vt:lpstr>
      <vt:lpstr>What do I do with the state copy of the W-2?</vt:lpstr>
      <vt:lpstr>Transfer ALL W-2 Information to Form IT-2</vt:lpstr>
      <vt:lpstr>The information from all W-2’s received must be transferred to Form IT-2 even if the amount is NOT taxable income in  New York State.  </vt:lpstr>
      <vt:lpstr>Completing IT-203</vt:lpstr>
      <vt:lpstr>Complete Lines 1 through 18.  Transfer the amounts from your federal income tax return to the Federal Amount column and income you earned in New York State (New York-source income) to the NYS amount column.</vt:lpstr>
      <vt:lpstr>Start with your Federal Adjusted Gross Income.  Then determine your NYS Adjusted Gross Income.  If you included the state refund that you received in 2009 as income on your federal income tax return, subtract it on line 24 to arrive at your NYS Adjusted Gross Income. __________________________________________________________________________</vt:lpstr>
      <vt:lpstr>Slide 33</vt:lpstr>
      <vt:lpstr>If you have a dollar amount on line 37 (NYS taxable income), find your income tax in the tables beginning on page 65 of the IT-203 instructions</vt:lpstr>
      <vt:lpstr>NYS household credit chart for a single person who CANNOT be claimed on another taxpayer’s federal income tax return </vt:lpstr>
      <vt:lpstr> Line 56 (IT-203) is used to report the amount of sales tax you owe.  If you do not owe sales tax, enter “0” on Line 56. On page 42 of the IT-203 Instructions booklet, there are instructions for computing the amount of tax due if you owe.  If you DO NOT owe Sales and Use tax, enter a ZERO on Line 56.   DO NOT leave Line 56 blank.</vt:lpstr>
      <vt:lpstr>Page 4 of IT-203 – Line 62 is from IT-2</vt:lpstr>
      <vt:lpstr>Sign and Date NYS Income Tax Return</vt:lpstr>
      <vt:lpstr>If you maintain living quarters in NYS, complete section B on Form IT-203-B only if you are required to complete Form      IT-203. </vt:lpstr>
      <vt:lpstr>General Guidelines</vt:lpstr>
      <vt:lpstr>Where to File PAPER Income Tax Returns</vt:lpstr>
      <vt:lpstr>Due Date of NYS Income Tax Return</vt:lpstr>
      <vt:lpstr>Extensions</vt:lpstr>
      <vt:lpstr>Income Tax Filing Tips </vt:lpstr>
      <vt:lpstr>Toll Free Tax Information 1-800-225-5829 (foreign language assistance is available)</vt:lpstr>
      <vt:lpstr>QUIZ TIME!</vt:lpstr>
      <vt:lpstr>Resident or Nonresident for New York State Income Tax Purposes?</vt:lpstr>
      <vt:lpstr>Resident or Nonresident for New York State Income Tax Purposes?</vt:lpstr>
      <vt:lpstr>Resident or Nonresident for New York State Income Tax Purposes?</vt:lpstr>
      <vt:lpstr>The material included in this slide show is intended only to highlight NYS tax issues as of the date presented.  For more comprehensive information, please refer to our TSB-M’s, forms, instructions and publications.</vt:lpstr>
    </vt:vector>
  </TitlesOfParts>
  <Company>CHIDA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Hornell-Corning-Steuben County Empire Zone</dc:title>
  <dc:creator>Win98</dc:creator>
  <cp:lastModifiedBy>gskolnik</cp:lastModifiedBy>
  <cp:revision>793</cp:revision>
  <cp:lastPrinted>2002-04-02T20:08:30Z</cp:lastPrinted>
  <dcterms:created xsi:type="dcterms:W3CDTF">2001-10-04T18:13:40Z</dcterms:created>
  <dcterms:modified xsi:type="dcterms:W3CDTF">2010-04-05T13:49:48Z</dcterms:modified>
</cp:coreProperties>
</file>