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embeddedFontLst>
    <p:embeddedFont>
      <p:font typeface="Proxima Nova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ProximaNova-bold.fntdata"/><Relationship Id="rId10" Type="http://schemas.openxmlformats.org/officeDocument/2006/relationships/slide" Target="slides/slide4.xml"/><Relationship Id="rId21" Type="http://schemas.openxmlformats.org/officeDocument/2006/relationships/font" Target="fonts/ProximaNova-regular.fntdata"/><Relationship Id="rId13" Type="http://schemas.openxmlformats.org/officeDocument/2006/relationships/slide" Target="slides/slide7.xml"/><Relationship Id="rId24" Type="http://schemas.openxmlformats.org/officeDocument/2006/relationships/font" Target="fonts/ProximaNova-boldItalic.fntdata"/><Relationship Id="rId12" Type="http://schemas.openxmlformats.org/officeDocument/2006/relationships/slide" Target="slides/slide6.xml"/><Relationship Id="rId23" Type="http://schemas.openxmlformats.org/officeDocument/2006/relationships/font" Target="fonts/ProximaNova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476c1876b0_0_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476c1876b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76c1876b0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76c1876b0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476c1876b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476c1876b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fe7417bd8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fe7417bd8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476c1876b0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476c1876b0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76c1876b0_0_13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76c1876b0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fe7417bd8_0_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fe7417bd8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bab3a369_1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bab3a369_1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76c1876b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76c1876b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fe7417bd8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fe7417bd8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76c1876b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476c1876b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476c1876b0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476c1876b0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76c1876b0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76c1876b0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76c1876b0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76c1876b0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4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" name="Google Shape;56;p14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7" name="Google Shape;57;p14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Google Shape;60;p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" name="Google Shape;61;p15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1" name="Google Shape;71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5" name="Google Shape;85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6" name="Google Shape;86;p21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7" name="Google Shape;87;p2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8" name="Google Shape;88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idx="4294967295" type="title"/>
          </p:nvPr>
        </p:nvSpPr>
        <p:spPr>
          <a:xfrm>
            <a:off x="0" y="187675"/>
            <a:ext cx="4181700" cy="263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WORKING IN </a:t>
            </a:r>
            <a:endParaRPr sz="4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THE UNITED STATES</a:t>
            </a:r>
            <a:endParaRPr sz="4000"/>
          </a:p>
        </p:txBody>
      </p:sp>
      <p:pic>
        <p:nvPicPr>
          <p:cNvPr id="105" name="Google Shape;105;p25"/>
          <p:cNvPicPr preferRelativeResize="0"/>
          <p:nvPr/>
        </p:nvPicPr>
        <p:blipFill rotWithShape="1">
          <a:blip r:embed="rId3">
            <a:alphaModFix/>
          </a:blip>
          <a:srcRect b="0" l="0" r="37826" t="0"/>
          <a:stretch/>
        </p:blipFill>
        <p:spPr>
          <a:xfrm>
            <a:off x="4548455" y="0"/>
            <a:ext cx="459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2641" y="0"/>
            <a:ext cx="4791367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5"/>
          <p:cNvSpPr txBox="1"/>
          <p:nvPr/>
        </p:nvSpPr>
        <p:spPr>
          <a:xfrm>
            <a:off x="551450" y="2727150"/>
            <a:ext cx="3368700" cy="22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500">
                <a:latin typeface="Proxima Nova"/>
                <a:ea typeface="Proxima Nova"/>
                <a:cs typeface="Proxima Nova"/>
                <a:sym typeface="Proxima Nova"/>
              </a:rPr>
              <a:t>A discussion on pre and post-graduation work authorization for F-1 visa holders.</a:t>
            </a:r>
            <a:endParaRPr i="1" sz="25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4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FIELD OF STUDY: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Must be “integral” part of your program’s curriculum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Must be directly related to your degree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5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PAYMENT</a:t>
            </a:r>
            <a:r>
              <a:rPr b="1" lang="en" sz="2500"/>
              <a:t>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CPT can be paid </a:t>
            </a:r>
            <a:r>
              <a:rPr b="1" i="1" lang="en" sz="2500"/>
              <a:t>or </a:t>
            </a:r>
            <a:r>
              <a:rPr lang="en" sz="2500"/>
              <a:t>unpaid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Even some unpaid internships and volunteering experiences must count as CPT!</a:t>
            </a:r>
            <a:endParaRPr b="1" i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6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True volunteer work: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Is donating your time to an organization whose primary purpose is </a:t>
            </a:r>
            <a:r>
              <a:rPr b="1" lang="en" sz="2500"/>
              <a:t>charitable or humanitarian</a:t>
            </a:r>
            <a:r>
              <a:rPr lang="en" sz="2500"/>
              <a:t>, </a:t>
            </a:r>
            <a:r>
              <a:rPr b="1" lang="en" sz="2500"/>
              <a:t>without remuneration</a:t>
            </a:r>
            <a:r>
              <a:rPr lang="en" sz="2500"/>
              <a:t> </a:t>
            </a:r>
            <a:r>
              <a:rPr b="1" lang="en" sz="2500"/>
              <a:t>(pay)</a:t>
            </a:r>
            <a:r>
              <a:rPr lang="en" sz="2500"/>
              <a:t> or any other type of compensation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Does </a:t>
            </a:r>
            <a:r>
              <a:rPr b="1" lang="en" sz="2500"/>
              <a:t>NOT </a:t>
            </a:r>
            <a:r>
              <a:rPr lang="en" sz="2500"/>
              <a:t>require CPT authorization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Is </a:t>
            </a:r>
            <a:r>
              <a:rPr b="1" lang="en" sz="2500"/>
              <a:t>NOT </a:t>
            </a:r>
            <a:r>
              <a:rPr lang="en" sz="2500"/>
              <a:t>the same as an unpaid internship!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500"/>
              <a:t>Check with me if you have doubts!</a:t>
            </a:r>
            <a:endParaRPr b="1" i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7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APPLICATION PROCESS</a:t>
            </a:r>
            <a:r>
              <a:rPr b="1" lang="en" sz="2500"/>
              <a:t>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Unlike OPT, there’s no need to submit a form to USCIS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Application process conducted through Excel Office 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Completed application is sent to </a:t>
            </a:r>
            <a:r>
              <a:rPr b="1" i="1" lang="en" sz="2500"/>
              <a:t>isss@oswego.edu</a:t>
            </a:r>
            <a:endParaRPr b="1" i="1"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b="1" lang="en" sz="2500"/>
              <a:t>*I must approve your experience and give you a new I-20 </a:t>
            </a:r>
            <a:r>
              <a:rPr b="1" i="1" lang="en" sz="2500" u="sng"/>
              <a:t>before</a:t>
            </a:r>
            <a:r>
              <a:rPr b="1" i="1" lang="en" sz="2500"/>
              <a:t> </a:t>
            </a:r>
            <a:r>
              <a:rPr b="1" lang="en" sz="2500"/>
              <a:t>you can participate!*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8"/>
          <p:cNvSpPr txBox="1"/>
          <p:nvPr>
            <p:ph idx="4294967295" type="title"/>
          </p:nvPr>
        </p:nvSpPr>
        <p:spPr>
          <a:xfrm>
            <a:off x="0" y="187675"/>
            <a:ext cx="4181700" cy="263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ANY QUESTIONS?</a:t>
            </a:r>
            <a:endParaRPr sz="4000"/>
          </a:p>
        </p:txBody>
      </p:sp>
      <p:pic>
        <p:nvPicPr>
          <p:cNvPr id="175" name="Google Shape;175;p38"/>
          <p:cNvPicPr preferRelativeResize="0"/>
          <p:nvPr/>
        </p:nvPicPr>
        <p:blipFill rotWithShape="1">
          <a:blip r:embed="rId3">
            <a:alphaModFix/>
          </a:blip>
          <a:srcRect b="0" l="0" r="37826" t="0"/>
          <a:stretch/>
        </p:blipFill>
        <p:spPr>
          <a:xfrm>
            <a:off x="4548455" y="0"/>
            <a:ext cx="459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2641" y="0"/>
            <a:ext cx="4791367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idx="4294967295" type="title"/>
          </p:nvPr>
        </p:nvSpPr>
        <p:spPr>
          <a:xfrm>
            <a:off x="141950" y="123150"/>
            <a:ext cx="4070700" cy="48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/>
              <a:t>PRE-GRADUATION</a:t>
            </a:r>
            <a:endParaRPr b="1" sz="33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/>
              <a:t>Curricular Practical Training (CPT)</a:t>
            </a:r>
            <a:endParaRPr b="1" i="1"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Internship, co-op, practicum, training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pic>
        <p:nvPicPr>
          <p:cNvPr id="113" name="Google Shape;113;p26"/>
          <p:cNvPicPr preferRelativeResize="0"/>
          <p:nvPr/>
        </p:nvPicPr>
        <p:blipFill rotWithShape="1">
          <a:blip r:embed="rId3">
            <a:alphaModFix/>
          </a:blip>
          <a:srcRect b="0" l="0" r="37826" t="0"/>
          <a:stretch/>
        </p:blipFill>
        <p:spPr>
          <a:xfrm>
            <a:off x="4548455" y="0"/>
            <a:ext cx="459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52641" y="0"/>
            <a:ext cx="4791367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/>
          <p:nvPr>
            <p:ph type="title"/>
          </p:nvPr>
        </p:nvSpPr>
        <p:spPr>
          <a:xfrm>
            <a:off x="311700" y="445025"/>
            <a:ext cx="8520600" cy="367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/>
              <a:t>PRE-GRADUATION</a:t>
            </a:r>
            <a:endParaRPr b="1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</a:t>
            </a:r>
            <a:r>
              <a:rPr i="1" lang="en" sz="3000"/>
              <a:t>)</a:t>
            </a:r>
            <a:endParaRPr i="1"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500"/>
              <a:t>“Alternate work/study, </a:t>
            </a:r>
            <a:r>
              <a:rPr b="1" i="1" lang="en" sz="2500"/>
              <a:t>internship</a:t>
            </a:r>
            <a:r>
              <a:rPr i="1" lang="en" sz="2500"/>
              <a:t>, </a:t>
            </a:r>
            <a:r>
              <a:rPr b="1" i="1" lang="en" sz="2500"/>
              <a:t>cooperative </a:t>
            </a:r>
            <a:r>
              <a:rPr i="1" lang="en" sz="2500"/>
              <a:t>education, or any other type of required internship or </a:t>
            </a:r>
            <a:r>
              <a:rPr b="1" i="1" lang="en" sz="2500"/>
              <a:t>practicum </a:t>
            </a:r>
            <a:r>
              <a:rPr i="1" lang="en" sz="2500"/>
              <a:t>which is offered by sponsoring employers through cooperative agreements with the school”</a:t>
            </a:r>
            <a:endParaRPr i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/>
          <p:nvPr>
            <p:ph type="title"/>
          </p:nvPr>
        </p:nvSpPr>
        <p:spPr>
          <a:xfrm>
            <a:off x="311700" y="445025"/>
            <a:ext cx="8520600" cy="425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CPT VS ON-CAMPUS WORK</a:t>
            </a:r>
            <a:r>
              <a:rPr b="1" lang="en" sz="2500"/>
              <a:t>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CPT is </a:t>
            </a:r>
            <a:r>
              <a:rPr b="1" lang="en" sz="2500"/>
              <a:t>different </a:t>
            </a:r>
            <a:r>
              <a:rPr lang="en" sz="2500"/>
              <a:t>from on-campus employment!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Any international student can work on-campus for SUNY Oswego during their degree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This does </a:t>
            </a:r>
            <a:r>
              <a:rPr b="1" lang="en" sz="2500"/>
              <a:t>NOT </a:t>
            </a:r>
            <a:r>
              <a:rPr lang="en" sz="2500"/>
              <a:t>count as CPT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Therefore no CPT authorization is required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 txBox="1"/>
          <p:nvPr>
            <p:ph type="title"/>
          </p:nvPr>
        </p:nvSpPr>
        <p:spPr>
          <a:xfrm>
            <a:off x="311700" y="445025"/>
            <a:ext cx="8520600" cy="367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CONDITIONS FOR CPT: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Internship/co-op/training </a:t>
            </a:r>
            <a:r>
              <a:rPr lang="en" sz="2500"/>
              <a:t>must be: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" sz="2500"/>
              <a:t>Curricular (meaning </a:t>
            </a:r>
            <a:r>
              <a:rPr b="1" i="1" lang="en" sz="2500"/>
              <a:t>for </a:t>
            </a:r>
            <a:r>
              <a:rPr lang="en" sz="2500"/>
              <a:t>academic credit);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b="1" i="1" lang="en" sz="2500"/>
              <a:t>And </a:t>
            </a:r>
            <a:r>
              <a:rPr lang="en" sz="2500"/>
              <a:t>"</a:t>
            </a:r>
            <a:r>
              <a:rPr i="1" lang="en" sz="2500"/>
              <a:t>an </a:t>
            </a:r>
            <a:r>
              <a:rPr b="1" i="1" lang="en" sz="2500"/>
              <a:t>integral </a:t>
            </a:r>
            <a:r>
              <a:rPr i="1" lang="en" sz="2500"/>
              <a:t>part of an established curriculum</a:t>
            </a:r>
            <a:r>
              <a:rPr lang="en" sz="2500"/>
              <a:t>;" 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b="1" i="1" lang="en" sz="2500"/>
              <a:t>And </a:t>
            </a:r>
            <a:r>
              <a:rPr lang="en" sz="2500"/>
              <a:t>directly related to your major degree program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0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CONDITIONS: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Student must be enrolled full-time for </a:t>
            </a:r>
            <a:r>
              <a:rPr lang="en" sz="2500" u="sng"/>
              <a:t>one full academic year</a:t>
            </a:r>
            <a:r>
              <a:rPr lang="en" sz="2500"/>
              <a:t> before being eligible for CPT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Can only be performed </a:t>
            </a:r>
            <a:r>
              <a:rPr i="1" lang="en" sz="2500"/>
              <a:t>prior </a:t>
            </a:r>
            <a:r>
              <a:rPr lang="en" sz="2500"/>
              <a:t>to graduation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1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LOCATION: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Students may engage in CPT </a:t>
            </a:r>
            <a:r>
              <a:rPr b="1" i="1" lang="en" sz="2500"/>
              <a:t>only </a:t>
            </a:r>
            <a:r>
              <a:rPr lang="en" sz="2500"/>
              <a:t>for the specific employer, location and time period approved by the International Student &amp; Scholar Services Office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DURATION: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12 months or more of full-time CPT </a:t>
            </a:r>
            <a:r>
              <a:rPr b="1" lang="en" sz="2500" u="sng"/>
              <a:t>eliminates eligibility for OPT</a:t>
            </a:r>
            <a:endParaRPr b="1" sz="2500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3"/>
          <p:cNvSpPr txBox="1"/>
          <p:nvPr>
            <p:ph type="title"/>
          </p:nvPr>
        </p:nvSpPr>
        <p:spPr>
          <a:xfrm>
            <a:off x="311700" y="445025"/>
            <a:ext cx="8520600" cy="41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PRE-GRADUATION</a:t>
            </a:r>
            <a:endParaRPr b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000"/>
              <a:t>Curricular Practical Training (CPT)</a:t>
            </a:r>
            <a:endParaRPr i="1"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HOURS PER WEEK: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 u="sng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CPT can be full time or part time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Student </a:t>
            </a:r>
            <a:r>
              <a:rPr b="1" i="1" lang="en" sz="2500"/>
              <a:t>must </a:t>
            </a:r>
            <a:r>
              <a:rPr lang="en" sz="2500"/>
              <a:t>continue to maintain full course of study during CPT</a:t>
            </a:r>
            <a:endParaRPr sz="25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/>
              <a:t>On-campus employment plus CPT together </a:t>
            </a:r>
            <a:r>
              <a:rPr b="1" i="1" lang="en" sz="2500"/>
              <a:t>cannot exceed 20 hours per week</a:t>
            </a:r>
            <a:r>
              <a:rPr lang="en" sz="2500"/>
              <a:t> while school is in session (this includes assistantships!)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