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1"/>
  </p:notesMasterIdLst>
  <p:handoutMasterIdLst>
    <p:handoutMasterId r:id="rId22"/>
  </p:handoutMasterIdLst>
  <p:sldIdLst>
    <p:sldId id="358" r:id="rId2"/>
    <p:sldId id="359" r:id="rId3"/>
    <p:sldId id="367" r:id="rId4"/>
    <p:sldId id="368" r:id="rId5"/>
    <p:sldId id="369" r:id="rId6"/>
    <p:sldId id="370" r:id="rId7"/>
    <p:sldId id="311" r:id="rId8"/>
    <p:sldId id="314" r:id="rId9"/>
    <p:sldId id="305" r:id="rId10"/>
    <p:sldId id="316" r:id="rId11"/>
    <p:sldId id="317" r:id="rId12"/>
    <p:sldId id="348" r:id="rId13"/>
    <p:sldId id="365" r:id="rId14"/>
    <p:sldId id="349" r:id="rId15"/>
    <p:sldId id="351" r:id="rId16"/>
    <p:sldId id="352" r:id="rId17"/>
    <p:sldId id="353" r:id="rId18"/>
    <p:sldId id="354" r:id="rId19"/>
    <p:sldId id="363" r:id="rId20"/>
  </p:sldIdLst>
  <p:sldSz cx="9144000" cy="6858000" type="screen4x3"/>
  <p:notesSz cx="7010400" cy="9296400"/>
  <p:defaultTextStyle>
    <a:defPPr>
      <a:defRPr lang="en-US"/>
    </a:defPPr>
    <a:lvl1pPr algn="l" rtl="0" fontAlgn="base">
      <a:spcBef>
        <a:spcPct val="0"/>
      </a:spcBef>
      <a:spcAft>
        <a:spcPct val="0"/>
      </a:spcAft>
      <a:defRPr sz="2400" kern="1200">
        <a:solidFill>
          <a:srgbClr val="000000"/>
        </a:solidFill>
        <a:latin typeface="Calibri" pitchFamily="34" charset="0"/>
        <a:ea typeface="+mn-ea"/>
        <a:cs typeface="Arial" charset="0"/>
      </a:defRPr>
    </a:lvl1pPr>
    <a:lvl2pPr marL="457200" algn="l" rtl="0" fontAlgn="base">
      <a:spcBef>
        <a:spcPct val="0"/>
      </a:spcBef>
      <a:spcAft>
        <a:spcPct val="0"/>
      </a:spcAft>
      <a:defRPr sz="2400" kern="1200">
        <a:solidFill>
          <a:srgbClr val="000000"/>
        </a:solidFill>
        <a:latin typeface="Calibri" pitchFamily="34" charset="0"/>
        <a:ea typeface="+mn-ea"/>
        <a:cs typeface="Arial" charset="0"/>
      </a:defRPr>
    </a:lvl2pPr>
    <a:lvl3pPr marL="914400" algn="l" rtl="0" fontAlgn="base">
      <a:spcBef>
        <a:spcPct val="0"/>
      </a:spcBef>
      <a:spcAft>
        <a:spcPct val="0"/>
      </a:spcAft>
      <a:defRPr sz="2400" kern="1200">
        <a:solidFill>
          <a:srgbClr val="000000"/>
        </a:solidFill>
        <a:latin typeface="Calibri" pitchFamily="34" charset="0"/>
        <a:ea typeface="+mn-ea"/>
        <a:cs typeface="Arial" charset="0"/>
      </a:defRPr>
    </a:lvl3pPr>
    <a:lvl4pPr marL="1371600" algn="l" rtl="0" fontAlgn="base">
      <a:spcBef>
        <a:spcPct val="0"/>
      </a:spcBef>
      <a:spcAft>
        <a:spcPct val="0"/>
      </a:spcAft>
      <a:defRPr sz="2400" kern="1200">
        <a:solidFill>
          <a:srgbClr val="000000"/>
        </a:solidFill>
        <a:latin typeface="Calibri" pitchFamily="34" charset="0"/>
        <a:ea typeface="+mn-ea"/>
        <a:cs typeface="Arial" charset="0"/>
      </a:defRPr>
    </a:lvl4pPr>
    <a:lvl5pPr marL="1828800" algn="l" rtl="0" fontAlgn="base">
      <a:spcBef>
        <a:spcPct val="0"/>
      </a:spcBef>
      <a:spcAft>
        <a:spcPct val="0"/>
      </a:spcAft>
      <a:defRPr sz="2400" kern="1200">
        <a:solidFill>
          <a:srgbClr val="000000"/>
        </a:solidFill>
        <a:latin typeface="Calibri" pitchFamily="34" charset="0"/>
        <a:ea typeface="+mn-ea"/>
        <a:cs typeface="Arial" charset="0"/>
      </a:defRPr>
    </a:lvl5pPr>
    <a:lvl6pPr marL="2286000" algn="l" defTabSz="914400" rtl="0" eaLnBrk="1" latinLnBrk="0" hangingPunct="1">
      <a:defRPr sz="2400" kern="1200">
        <a:solidFill>
          <a:srgbClr val="000000"/>
        </a:solidFill>
        <a:latin typeface="Calibri" pitchFamily="34" charset="0"/>
        <a:ea typeface="+mn-ea"/>
        <a:cs typeface="Arial" charset="0"/>
      </a:defRPr>
    </a:lvl6pPr>
    <a:lvl7pPr marL="2743200" algn="l" defTabSz="914400" rtl="0" eaLnBrk="1" latinLnBrk="0" hangingPunct="1">
      <a:defRPr sz="2400" kern="1200">
        <a:solidFill>
          <a:srgbClr val="000000"/>
        </a:solidFill>
        <a:latin typeface="Calibri" pitchFamily="34" charset="0"/>
        <a:ea typeface="+mn-ea"/>
        <a:cs typeface="Arial" charset="0"/>
      </a:defRPr>
    </a:lvl7pPr>
    <a:lvl8pPr marL="3200400" algn="l" defTabSz="914400" rtl="0" eaLnBrk="1" latinLnBrk="0" hangingPunct="1">
      <a:defRPr sz="2400" kern="1200">
        <a:solidFill>
          <a:srgbClr val="000000"/>
        </a:solidFill>
        <a:latin typeface="Calibri" pitchFamily="34" charset="0"/>
        <a:ea typeface="+mn-ea"/>
        <a:cs typeface="Arial" charset="0"/>
      </a:defRPr>
    </a:lvl8pPr>
    <a:lvl9pPr marL="3657600" algn="l" defTabSz="914400" rtl="0" eaLnBrk="1" latinLnBrk="0" hangingPunct="1">
      <a:defRPr sz="2400" kern="1200">
        <a:solidFill>
          <a:srgbClr val="000000"/>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7D80EF"/>
    <a:srgbClr val="0000CC"/>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138" autoAdjust="0"/>
    <p:restoredTop sz="96986" autoAdjust="0"/>
  </p:normalViewPr>
  <p:slideViewPr>
    <p:cSldViewPr>
      <p:cViewPr varScale="1">
        <p:scale>
          <a:sx n="68" d="100"/>
          <a:sy n="68" d="100"/>
        </p:scale>
        <p:origin x="-11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6"/>
    </p:cViewPr>
  </p:sorterViewPr>
  <p:notesViewPr>
    <p:cSldViewPr>
      <p:cViewPr>
        <p:scale>
          <a:sx n="100" d="100"/>
          <a:sy n="100" d="100"/>
        </p:scale>
        <p:origin x="-492" y="26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lnSpc>
                <a:spcPct val="100000"/>
              </a:lnSpc>
              <a:spcBef>
                <a:spcPct val="0"/>
              </a:spcBef>
              <a:buFontTx/>
              <a:buNone/>
              <a:defRPr sz="1200">
                <a:solidFill>
                  <a:schemeClr val="tx1"/>
                </a:solidFill>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lnSpc>
                <a:spcPct val="100000"/>
              </a:lnSpc>
              <a:spcBef>
                <a:spcPct val="0"/>
              </a:spcBef>
              <a:buFontTx/>
              <a:buNone/>
              <a:defRPr sz="1200">
                <a:solidFill>
                  <a:schemeClr val="tx1"/>
                </a:solidFill>
                <a:latin typeface="Arial" charset="0"/>
                <a:cs typeface="+mn-cs"/>
              </a:defRPr>
            </a:lvl1pPr>
          </a:lstStyle>
          <a:p>
            <a:pPr>
              <a:defRPr/>
            </a:pPr>
            <a:fld id="{2E7B3AB4-4BDD-4EB4-9D91-39DD271CA30B}" type="datetimeFigureOut">
              <a:rPr lang="en-US"/>
              <a:pPr>
                <a:defRPr/>
              </a:pPr>
              <a:t>10/28/2011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lnSpc>
                <a:spcPct val="100000"/>
              </a:lnSpc>
              <a:spcBef>
                <a:spcPct val="0"/>
              </a:spcBef>
              <a:buFontTx/>
              <a:buNone/>
              <a:defRPr sz="1200">
                <a:solidFill>
                  <a:schemeClr val="tx1"/>
                </a:solidFill>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lnSpc>
                <a:spcPct val="100000"/>
              </a:lnSpc>
              <a:spcBef>
                <a:spcPct val="0"/>
              </a:spcBef>
              <a:buFontTx/>
              <a:buNone/>
              <a:defRPr sz="1200">
                <a:solidFill>
                  <a:schemeClr val="tx1"/>
                </a:solidFill>
                <a:latin typeface="Arial" charset="0"/>
                <a:cs typeface="+mn-cs"/>
              </a:defRPr>
            </a:lvl1pPr>
          </a:lstStyle>
          <a:p>
            <a:pPr>
              <a:defRPr/>
            </a:pPr>
            <a:fld id="{4526EE08-A136-43BF-90AF-059E19C649F3}" type="slidenum">
              <a:rPr lang="en-US"/>
              <a:pPr>
                <a:defRPr/>
              </a:pPr>
              <a:t>‹#›</a:t>
            </a:fld>
            <a:endParaRPr lang="en-US" dirty="0"/>
          </a:p>
        </p:txBody>
      </p:sp>
    </p:spTree>
    <p:extLst>
      <p:ext uri="{BB962C8B-B14F-4D97-AF65-F5344CB8AC3E}">
        <p14:creationId xmlns:p14="http://schemas.microsoft.com/office/powerpoint/2010/main" val="447074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lnSpc>
                <a:spcPct val="80000"/>
              </a:lnSpc>
              <a:spcBef>
                <a:spcPct val="20000"/>
              </a:spcBef>
              <a:buFont typeface="Arial" charset="0"/>
              <a:buChar char="•"/>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lnSpc>
                <a:spcPct val="80000"/>
              </a:lnSpc>
              <a:spcBef>
                <a:spcPct val="20000"/>
              </a:spcBef>
              <a:buFont typeface="Arial" charset="0"/>
              <a:buChar char="•"/>
              <a:defRPr sz="1200"/>
            </a:lvl1pPr>
          </a:lstStyle>
          <a:p>
            <a:pPr>
              <a:defRPr/>
            </a:pPr>
            <a:fld id="{CCFEAFB0-DF72-4CE0-B3AC-B571369B0D31}" type="datetimeFigureOut">
              <a:rPr lang="en-US"/>
              <a:pPr>
                <a:defRPr/>
              </a:pPr>
              <a:t>10/28/2011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lnSpc>
                <a:spcPct val="80000"/>
              </a:lnSpc>
              <a:spcBef>
                <a:spcPct val="20000"/>
              </a:spcBef>
              <a:buFont typeface="Arial" charset="0"/>
              <a:buChar char="•"/>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lnSpc>
                <a:spcPct val="80000"/>
              </a:lnSpc>
              <a:spcBef>
                <a:spcPct val="20000"/>
              </a:spcBef>
              <a:buFont typeface="Arial" charset="0"/>
              <a:buChar char="•"/>
              <a:defRPr sz="1200"/>
            </a:lvl1pPr>
          </a:lstStyle>
          <a:p>
            <a:pPr>
              <a:defRPr/>
            </a:pPr>
            <a:fld id="{A382F118-C01D-496B-B7C3-4345DAE32F57}" type="slidenum">
              <a:rPr lang="en-US"/>
              <a:pPr>
                <a:defRPr/>
              </a:pPr>
              <a:t>‹#›</a:t>
            </a:fld>
            <a:endParaRPr lang="en-US" dirty="0"/>
          </a:p>
        </p:txBody>
      </p:sp>
    </p:spTree>
    <p:extLst>
      <p:ext uri="{BB962C8B-B14F-4D97-AF65-F5344CB8AC3E}">
        <p14:creationId xmlns:p14="http://schemas.microsoft.com/office/powerpoint/2010/main" val="3753606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Stanley_Milgram" TargetMode="External"/><Relationship Id="rId13" Type="http://schemas.openxmlformats.org/officeDocument/2006/relationships/hyperlink" Target="http://en.wikipedia.org/wiki/Obedience_to_Authority:_An_Experimental_View" TargetMode="External"/><Relationship Id="rId3" Type="http://schemas.openxmlformats.org/officeDocument/2006/relationships/hyperlink" Target="http://en.wikipedia.org/wiki/Milgram_experiment" TargetMode="External"/><Relationship Id="rId7" Type="http://schemas.openxmlformats.org/officeDocument/2006/relationships/hyperlink" Target="http://en.wikipedia.org/wiki/Psychology" TargetMode="External"/><Relationship Id="rId12" Type="http://schemas.openxmlformats.org/officeDocument/2006/relationships/hyperlink" Target="#cite_note-ObedStudy-0"/><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n.wikipedia.org/wiki/Yale_University" TargetMode="External"/><Relationship Id="rId11" Type="http://schemas.openxmlformats.org/officeDocument/2006/relationships/hyperlink" Target="http://en.wikipedia.org/wiki/Conscience" TargetMode="External"/><Relationship Id="rId5" Type="http://schemas.openxmlformats.org/officeDocument/2006/relationships/hyperlink" Target="http://en.wikipedia.org/wiki/Experiment" TargetMode="External"/><Relationship Id="rId10" Type="http://schemas.openxmlformats.org/officeDocument/2006/relationships/hyperlink" Target="http://en.wikipedia.org/wiki/Authority" TargetMode="External"/><Relationship Id="rId4" Type="http://schemas.openxmlformats.org/officeDocument/2006/relationships/hyperlink" Target="http://en.wikipedia.org/wiki/Social_psychology" TargetMode="External"/><Relationship Id="rId9" Type="http://schemas.openxmlformats.org/officeDocument/2006/relationships/hyperlink" Target="http://en.wikipedia.org/wiki/Obedience_(human_behavior)" TargetMode="External"/><Relationship Id="rId14" Type="http://schemas.openxmlformats.org/officeDocument/2006/relationships/hyperlink" Target="#cite_note-1"/></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E5214B-4BBD-4E93-BF5B-E6D7BBEDF0A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should open the HSC website prior to the presentation, and refer to it as needed.</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132701-4BC4-40E2-B4CE-BA268B81B29D}"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71438F-2F9A-4F4C-AA6D-65D1AE132D0E}"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88F5C-4635-45A3-83D6-CF8079E3935B}"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E85E9A-BF36-4E49-B3C6-9BC47143FCE3}"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EA695B-AF95-4357-9BE1-7646539F30D1}" type="slidenum">
              <a:rPr lang="en-US" smtClean="0"/>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A89CEC-F145-4141-9C6A-09D7BCDE2796}"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0" y="4419600"/>
            <a:ext cx="7010400" cy="4876800"/>
          </a:xfrm>
        </p:spPr>
        <p:txBody>
          <a:bodyPr>
            <a:normAutofit fontScale="47500" lnSpcReduction="20000"/>
          </a:bodyPr>
          <a:lstStyle/>
          <a:p>
            <a:pPr eaLnBrk="1" fontAlgn="auto" hangingPunct="1">
              <a:spcBef>
                <a:spcPts val="0"/>
              </a:spcBef>
              <a:spcAft>
                <a:spcPts val="0"/>
              </a:spcAft>
              <a:defRPr/>
            </a:pPr>
            <a:r>
              <a:rPr lang="en-US" sz="1800" b="1" dirty="0" smtClean="0"/>
              <a:t>History of Research Ethics </a:t>
            </a:r>
            <a:r>
              <a:rPr lang="en-US" sz="1400" dirty="0" smtClean="0"/>
              <a:t>http://research.unlv.edu/ORI-HSR/history-ethics.htm</a:t>
            </a:r>
          </a:p>
          <a:p>
            <a:pPr eaLnBrk="1" fontAlgn="auto" hangingPunct="1">
              <a:spcBef>
                <a:spcPts val="0"/>
              </a:spcBef>
              <a:spcAft>
                <a:spcPts val="0"/>
              </a:spcAft>
              <a:defRPr/>
            </a:pPr>
            <a:r>
              <a:rPr lang="en-US" sz="1800" dirty="0" smtClean="0"/>
              <a:t>Prior to 1906, when the Pure Food and Drug Act was passed, there were no regulations regarding the ethical use of human subjects in research. There were no consumer regulations, no Food and Drug Administration (FDA), no Common Rule, and no Institutional Review Board (IRB). What follows is a brief discussion of why federal rules and regulations were established and why the IRB became a necessity. </a:t>
            </a:r>
          </a:p>
          <a:p>
            <a:pPr eaLnBrk="1" fontAlgn="auto" hangingPunct="1">
              <a:spcBef>
                <a:spcPts val="0"/>
              </a:spcBef>
              <a:spcAft>
                <a:spcPts val="0"/>
              </a:spcAft>
              <a:defRPr/>
            </a:pPr>
            <a:endParaRPr lang="en-US" sz="1800" b="1" dirty="0" smtClean="0"/>
          </a:p>
          <a:p>
            <a:pPr eaLnBrk="1" fontAlgn="auto" hangingPunct="1">
              <a:spcBef>
                <a:spcPts val="0"/>
              </a:spcBef>
              <a:spcAft>
                <a:spcPts val="0"/>
              </a:spcAft>
              <a:defRPr/>
            </a:pPr>
            <a:r>
              <a:rPr lang="en-US" sz="1800" b="1" dirty="0" smtClean="0"/>
              <a:t>Tuskegee Syphilis Study (1932-1972).</a:t>
            </a:r>
            <a:r>
              <a:rPr lang="en-US" sz="1800" dirty="0" smtClean="0"/>
              <a:t> An equally well known chapter in history occurred during a research project conducted by the U.S. Public Health Service. Six hundred low-income African-American males, 400 of whom were infected with syphilis, were monitored for 40 years. Free medical examinations were given; however, subjects were not told about their disease. Even though a proven cure (penicillin) became available in the 1950s, the study continued until 1972 with participants being denied treatment. In some cases, when subjects were diagnosed as having syphilis by other physicians, researchers intervened to prevent treatment. Many subjects died of syphilis during the study. The study was stopped in 1973 by the U.S. Department of Health, Education, and Welfare only after its existence was publicized and it became a political embarrassment. In 1997, under mounting pressure, President Clinton apologized to the study subjects and their families. The Tuskegee Syphilis Study is probably the worst case of unethical human subjects research in the history of the United States. </a:t>
            </a:r>
          </a:p>
          <a:p>
            <a:pPr eaLnBrk="1" fontAlgn="auto" hangingPunct="1">
              <a:spcBef>
                <a:spcPts val="0"/>
              </a:spcBef>
              <a:spcAft>
                <a:spcPts val="0"/>
              </a:spcAft>
              <a:defRPr/>
            </a:pPr>
            <a:endParaRPr lang="en-US" sz="1800" b="1" dirty="0" smtClean="0"/>
          </a:p>
          <a:p>
            <a:pPr eaLnBrk="1" fontAlgn="auto" hangingPunct="1">
              <a:spcBef>
                <a:spcPts val="0"/>
              </a:spcBef>
              <a:spcAft>
                <a:spcPts val="0"/>
              </a:spcAft>
              <a:defRPr/>
            </a:pPr>
            <a:r>
              <a:rPr lang="en-US" sz="1800" b="1" dirty="0" smtClean="0"/>
              <a:t>Nuremberg Code. </a:t>
            </a:r>
            <a:r>
              <a:rPr lang="en-US" sz="1800" dirty="0" smtClean="0"/>
              <a:t>Nazi atrocities in World War II drew attention to the lack of international standards on research with human subjects and led to the formulation of the Nuremberg Code. A well-known chapter in the history of research with human subjects opened on December 9, 1946, when an American military tribunal opened criminal proceedings against 23 leading German physicians and administrators for their willing participation in war crimes and crimes against humanity. Among the charges were that German physicians conducted medical experiments on thousands of concentration camp prisoners without their consent. Most of the subjects of these experiments died or were permanently crippled as a result.  As a direct result of the trial, the Nuremberg Code was established in 1948, stating that "The voluntary consent of the human subject is absolutely essential," making it clear that subjects should give consent and that the benefits of research must outweigh the risks. Although it did not carry the force of law, the Nuremberg Code was the first international document which advocated voluntary participation and informed consent. </a:t>
            </a:r>
          </a:p>
          <a:p>
            <a:pPr eaLnBrk="1" fontAlgn="auto" hangingPunct="1">
              <a:spcBef>
                <a:spcPts val="0"/>
              </a:spcBef>
              <a:spcAft>
                <a:spcPts val="0"/>
              </a:spcAft>
              <a:defRPr/>
            </a:pPr>
            <a:endParaRPr lang="en-US" sz="1800" dirty="0" smtClean="0"/>
          </a:p>
          <a:p>
            <a:pPr eaLnBrk="1" fontAlgn="auto" hangingPunct="1">
              <a:spcBef>
                <a:spcPts val="0"/>
              </a:spcBef>
              <a:spcAft>
                <a:spcPts val="0"/>
              </a:spcAft>
              <a:defRPr/>
            </a:pPr>
            <a:r>
              <a:rPr lang="en-US" sz="1800" b="1" dirty="0" smtClean="0"/>
              <a:t>National Research Act (1974</a:t>
            </a:r>
            <a:r>
              <a:rPr lang="en-US" sz="1800" dirty="0" smtClean="0"/>
              <a:t> ). Due to the publicity from the Tuskegee Syphilis Study, the National Research Act of 1974 was passed. The National Research Act created the National Commission for the Protection of Human Subjects of Biomedical and Behavioral Research, which was charged to identify the basic ethical principles that should underlie the conduct of biomedical and behavioral research involving human subjects and to develop guidelines which should be followed to assure that such research is conducted in accordance with those principles.  The Commission drafted the </a:t>
            </a:r>
            <a:r>
              <a:rPr lang="en-US" sz="1800" b="1" dirty="0" smtClean="0"/>
              <a:t>Belmont Report, </a:t>
            </a:r>
            <a:r>
              <a:rPr lang="en-US" sz="1800" dirty="0" smtClean="0"/>
              <a:t>a foundational document in for the ethics of human subjects research in the United States. </a:t>
            </a:r>
          </a:p>
          <a:p>
            <a:pPr eaLnBrk="1" fontAlgn="auto" hangingPunct="1">
              <a:spcBef>
                <a:spcPts val="0"/>
              </a:spcBef>
              <a:spcAft>
                <a:spcPts val="0"/>
              </a:spcAft>
              <a:defRPr/>
            </a:pPr>
            <a:endParaRPr lang="en-US" sz="1800" b="1" dirty="0" smtClean="0"/>
          </a:p>
          <a:p>
            <a:pPr eaLnBrk="1" fontAlgn="auto" hangingPunct="1">
              <a:spcBef>
                <a:spcPts val="0"/>
              </a:spcBef>
              <a:spcAft>
                <a:spcPts val="0"/>
              </a:spcAft>
              <a:defRPr/>
            </a:pPr>
            <a:r>
              <a:rPr lang="en-US" sz="1800" b="1" dirty="0" smtClean="0"/>
              <a:t>BELMONT REPORT. </a:t>
            </a:r>
            <a:r>
              <a:rPr lang="en-US" sz="1800" dirty="0" smtClean="0"/>
              <a:t>Carrying out its charge, the National Commission for the Protection of Human Subjects of Biomedical and Behavioral Research prepared the Belmont Report in 1979. The Belmont Report attempts to summarize the basic ethical principles identified by the Commission in the course of its deliberations. The Report is a statement of basic ethical principles and guidelines that should assist in resolving the ethical problems that surround the conduct of research with human subjects. The three basic ethical principles and their corresponding applications are: respect for individuals, beneficence and justice.</a:t>
            </a:r>
          </a:p>
          <a:p>
            <a:pPr eaLnBrk="1" fontAlgn="auto" hangingPunct="1">
              <a:spcBef>
                <a:spcPts val="0"/>
              </a:spcBef>
              <a:spcAft>
                <a:spcPts val="0"/>
              </a:spcAft>
              <a:defRPr/>
            </a:pPr>
            <a:endParaRPr lang="en-US" sz="1800" dirty="0" smtClean="0"/>
          </a:p>
          <a:p>
            <a:pPr eaLnBrk="1" fontAlgn="auto" hangingPunct="1">
              <a:spcBef>
                <a:spcPts val="0"/>
              </a:spcBef>
              <a:spcAft>
                <a:spcPts val="0"/>
              </a:spcAft>
              <a:defRPr/>
            </a:pPr>
            <a:r>
              <a:rPr lang="en-US" sz="1800" b="1" dirty="0" smtClean="0"/>
              <a:t>Milgram Studies. </a:t>
            </a:r>
            <a:r>
              <a:rPr lang="en-US" sz="1800" b="1" dirty="0" smtClean="0">
                <a:hlinkClick r:id="rId3"/>
              </a:rPr>
              <a:t>http://en.wikipedia.org/wiki/Milgram_experimen. </a:t>
            </a:r>
            <a:r>
              <a:rPr lang="en-US" sz="1800" dirty="0" smtClean="0"/>
              <a:t>The Milgram experiment on obedience to authority figures was a series of </a:t>
            </a:r>
            <a:r>
              <a:rPr lang="en-US" sz="1800" dirty="0" smtClean="0">
                <a:hlinkClick r:id="rId4" action="ppaction://hlinkfile"/>
              </a:rPr>
              <a:t>social psychology</a:t>
            </a:r>
            <a:r>
              <a:rPr lang="en-US" sz="1800" dirty="0" smtClean="0"/>
              <a:t> </a:t>
            </a:r>
            <a:r>
              <a:rPr lang="en-US" sz="1800" dirty="0" smtClean="0">
                <a:hlinkClick r:id="rId5" action="ppaction://hlinkfile" tooltip="Experiment"/>
              </a:rPr>
              <a:t>experiments</a:t>
            </a:r>
            <a:r>
              <a:rPr lang="en-US" sz="1800" dirty="0" smtClean="0"/>
              <a:t> conducted by </a:t>
            </a:r>
            <a:r>
              <a:rPr lang="en-US" sz="1800" dirty="0" smtClean="0">
                <a:hlinkClick r:id="rId6" action="ppaction://hlinkfile"/>
              </a:rPr>
              <a:t>Yale University</a:t>
            </a:r>
            <a:r>
              <a:rPr lang="en-US" sz="1800" dirty="0" smtClean="0"/>
              <a:t> </a:t>
            </a:r>
            <a:r>
              <a:rPr lang="en-US" sz="1800" dirty="0" smtClean="0">
                <a:hlinkClick r:id="rId7" action="ppaction://hlinkfile" tooltip="Psychology"/>
              </a:rPr>
              <a:t>psychologist</a:t>
            </a:r>
            <a:r>
              <a:rPr lang="en-US" sz="1800" dirty="0" smtClean="0"/>
              <a:t> </a:t>
            </a:r>
            <a:r>
              <a:rPr lang="en-US" sz="1800" dirty="0" smtClean="0">
                <a:hlinkClick r:id="rId8" action="ppaction://hlinkfile"/>
              </a:rPr>
              <a:t>Stanley Milgram</a:t>
            </a:r>
            <a:r>
              <a:rPr lang="en-US" sz="1800" dirty="0" smtClean="0"/>
              <a:t>, which measured the willingness of study participants to </a:t>
            </a:r>
            <a:r>
              <a:rPr lang="en-US" sz="1800" dirty="0" smtClean="0">
                <a:hlinkClick r:id="rId9" action="ppaction://hlinkfile" tooltip="Obedience (human behavior)"/>
              </a:rPr>
              <a:t>obey</a:t>
            </a:r>
            <a:r>
              <a:rPr lang="en-US" sz="1800" dirty="0" smtClean="0"/>
              <a:t> an </a:t>
            </a:r>
            <a:r>
              <a:rPr lang="en-US" sz="1800" dirty="0" smtClean="0">
                <a:hlinkClick r:id="rId10" action="ppaction://hlinkfile" tooltip="Authority"/>
              </a:rPr>
              <a:t>authority figure</a:t>
            </a:r>
            <a:r>
              <a:rPr lang="en-US" sz="1800" dirty="0" smtClean="0"/>
              <a:t> who instructed them to perform acts that conflicted with their personal </a:t>
            </a:r>
            <a:r>
              <a:rPr lang="en-US" sz="1800" dirty="0" smtClean="0">
                <a:hlinkClick r:id="rId11" action="ppaction://hlinkfile"/>
              </a:rPr>
              <a:t>conscience</a:t>
            </a:r>
            <a:r>
              <a:rPr lang="en-US" sz="1800" dirty="0" smtClean="0"/>
              <a:t>. Milgram first described his research in 1963 in an article published in the </a:t>
            </a:r>
            <a:r>
              <a:rPr lang="en-US" sz="1800" i="1" dirty="0" smtClean="0"/>
              <a:t>Journal of Abnormal and Social Psychology</a:t>
            </a:r>
            <a:r>
              <a:rPr lang="en-US" sz="1800" dirty="0" smtClean="0"/>
              <a:t>,</a:t>
            </a:r>
            <a:r>
              <a:rPr lang="en-US" sz="1800" baseline="30000" dirty="0" smtClean="0">
                <a:hlinkClick r:id="rId12" action="ppaction://hlinkfile"/>
              </a:rPr>
              <a:t>[1]</a:t>
            </a:r>
            <a:r>
              <a:rPr lang="en-US" sz="1800" dirty="0" smtClean="0"/>
              <a:t> and later discussed his findings in greater depth in his 1974 </a:t>
            </a:r>
            <a:r>
              <a:rPr lang="en-US" sz="1800" baseline="30000" dirty="0" err="1" smtClean="0"/>
              <a:t>a</a:t>
            </a:r>
            <a:r>
              <a:rPr lang="en-US" sz="1800" baseline="30000" dirty="0" smtClean="0"/>
              <a:t> URL</a:t>
            </a:r>
            <a:r>
              <a:rPr lang="en-US" sz="1800" dirty="0" smtClean="0"/>
              <a:t> book, </a:t>
            </a:r>
            <a:r>
              <a:rPr lang="en-US" sz="1800" i="1" dirty="0" smtClean="0">
                <a:hlinkClick r:id="rId13" action="ppaction://hlinkfile"/>
              </a:rPr>
              <a:t>Obedience to Authority: An Experimental View</a:t>
            </a:r>
            <a:r>
              <a:rPr lang="en-US" sz="1800" i="1" dirty="0" smtClean="0"/>
              <a:t>.</a:t>
            </a:r>
            <a:r>
              <a:rPr lang="en-US" sz="1800" baseline="30000" dirty="0" smtClean="0">
                <a:hlinkClick r:id="rId14" action="ppaction://hlinkfile"/>
              </a:rPr>
              <a:t>[</a:t>
            </a:r>
            <a:r>
              <a:rPr lang="en-US" sz="1800" baseline="30000" dirty="0" smtClean="0"/>
              <a:t>  </a:t>
            </a:r>
          </a:p>
          <a:p>
            <a:pPr eaLnBrk="1" fontAlgn="auto" hangingPunct="1">
              <a:spcBef>
                <a:spcPts val="0"/>
              </a:spcBef>
              <a:spcAft>
                <a:spcPts val="0"/>
              </a:spcAft>
              <a:defRPr/>
            </a:pPr>
            <a:endParaRPr lang="en-US" sz="1800" baseline="30000" dirty="0" smtClean="0"/>
          </a:p>
          <a:p>
            <a:pPr eaLnBrk="1" fontAlgn="auto" hangingPunct="1">
              <a:spcBef>
                <a:spcPts val="0"/>
              </a:spcBef>
              <a:spcAft>
                <a:spcPts val="0"/>
              </a:spcAft>
              <a:defRPr/>
            </a:pPr>
            <a:r>
              <a:rPr lang="en-US" sz="1800" dirty="0" smtClean="0"/>
              <a:t>The Milgram picture has hyperlink to a 5:50 minute BBC video.  To avoid downloading delay, open the video prior to the presentation.</a:t>
            </a:r>
            <a:endParaRPr lang="en-US" sz="1800" baseline="30000" dirty="0" smtClean="0"/>
          </a:p>
          <a:p>
            <a:pPr eaLnBrk="1" fontAlgn="auto" hangingPunct="1">
              <a:spcBef>
                <a:spcPts val="0"/>
              </a:spcBef>
              <a:spcAft>
                <a:spcPts val="0"/>
              </a:spcAft>
              <a:defRPr/>
            </a:pPr>
            <a:endParaRPr lang="en-US" sz="1800" b="1" dirty="0" smtClean="0"/>
          </a:p>
          <a:p>
            <a:pPr eaLnBrk="1" fontAlgn="auto" hangingPunct="1">
              <a:spcBef>
                <a:spcPts val="0"/>
              </a:spcBef>
              <a:spcAft>
                <a:spcPts val="0"/>
              </a:spcAft>
              <a:defRPr/>
            </a:pPr>
            <a:endParaRPr lang="en-US" sz="1500" b="1" dirty="0" smtClean="0"/>
          </a:p>
          <a:p>
            <a:pPr eaLnBrk="1" fontAlgn="auto" hangingPunct="1">
              <a:spcBef>
                <a:spcPts val="0"/>
              </a:spcBef>
              <a:spcAft>
                <a:spcPts val="0"/>
              </a:spcAft>
              <a:defRPr/>
            </a:pPr>
            <a:endParaRPr lang="en-US" sz="1500" b="1" dirty="0" smtClean="0"/>
          </a:p>
          <a:p>
            <a:pPr eaLnBrk="1" fontAlgn="auto" hangingPunct="1">
              <a:spcBef>
                <a:spcPts val="0"/>
              </a:spcBef>
              <a:spcAft>
                <a:spcPts val="0"/>
              </a:spcAft>
              <a:defRPr/>
            </a:pPr>
            <a:endParaRPr lang="en-US" sz="1500" dirty="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B0D94-EAF7-4688-A504-467673365974}"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0347AA-3DF4-464D-A04E-79E1BB65FF81}"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C19F22-B3B1-487A-BA9D-0BC9178876D0}"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u="sng" dirty="0" smtClean="0">
                <a:solidFill>
                  <a:srgbClr val="800000"/>
                </a:solidFill>
              </a:rPr>
              <a:t>Does the study involve human subjects? </a:t>
            </a:r>
            <a:r>
              <a:rPr lang="en-US" dirty="0" smtClean="0">
                <a:solidFill>
                  <a:srgbClr val="800000"/>
                </a:solidFill>
              </a:rPr>
              <a:t> It doesn’t matter where the study occurs (field, in the classroom, on campus, off campus) or if the subjects are SUNY students, faculty or staff.  It doesn’t matter if you interact with subjects by questionnaire, face to face, or by observation.  </a:t>
            </a:r>
            <a:r>
              <a:rPr lang="en-US" i="1" dirty="0" smtClean="0">
                <a:solidFill>
                  <a:srgbClr val="800000"/>
                </a:solidFill>
              </a:rPr>
              <a:t>The key here is that you interact with human subjects in some way in the course of conducting research.</a:t>
            </a:r>
          </a:p>
          <a:p>
            <a:pPr eaLnBrk="1" fontAlgn="auto" hangingPunct="1">
              <a:spcBef>
                <a:spcPts val="0"/>
              </a:spcBef>
              <a:spcAft>
                <a:spcPts val="0"/>
              </a:spcAft>
              <a:defRPr/>
            </a:pPr>
            <a:endParaRPr lang="en-US" b="1" i="1" u="sng" dirty="0" smtClean="0">
              <a:solidFill>
                <a:srgbClr val="800000"/>
              </a:solidFill>
            </a:endParaRPr>
          </a:p>
          <a:p>
            <a:pPr eaLnBrk="1" fontAlgn="auto" hangingPunct="1">
              <a:spcBef>
                <a:spcPts val="0"/>
              </a:spcBef>
              <a:spcAft>
                <a:spcPts val="0"/>
              </a:spcAft>
              <a:defRPr/>
            </a:pPr>
            <a:r>
              <a:rPr lang="en-US" b="1" u="sng" dirty="0" smtClean="0">
                <a:solidFill>
                  <a:srgbClr val="800000"/>
                </a:solidFill>
              </a:rPr>
              <a:t>If you interact with Humans Subjects (e.g., “Yes”): </a:t>
            </a:r>
            <a:r>
              <a:rPr lang="en-US" dirty="0" smtClean="0">
                <a:solidFill>
                  <a:srgbClr val="800000"/>
                </a:solidFill>
              </a:rPr>
              <a:t> you </a:t>
            </a:r>
            <a:r>
              <a:rPr lang="en-US" i="1" dirty="0" smtClean="0">
                <a:solidFill>
                  <a:srgbClr val="800000"/>
                </a:solidFill>
              </a:rPr>
              <a:t>must </a:t>
            </a:r>
            <a:r>
              <a:rPr lang="en-US" dirty="0" smtClean="0">
                <a:solidFill>
                  <a:srgbClr val="800000"/>
                </a:solidFill>
              </a:rPr>
              <a:t>seek HSC approval.  Some schools can this committee the “Institutional Review Board” or IRB.</a:t>
            </a:r>
            <a:endParaRPr lang="en-US" b="1" u="sng" dirty="0" smtClean="0">
              <a:solidFill>
                <a:srgbClr val="800000"/>
              </a:solidFill>
            </a:endParaRPr>
          </a:p>
          <a:p>
            <a:pPr eaLnBrk="1" fontAlgn="auto" hangingPunct="1">
              <a:spcBef>
                <a:spcPts val="0"/>
              </a:spcBef>
              <a:spcAft>
                <a:spcPts val="0"/>
              </a:spcAft>
              <a:defRPr/>
            </a:pPr>
            <a:endParaRPr lang="en-US" b="1" u="sng" dirty="0" smtClean="0">
              <a:solidFill>
                <a:srgbClr val="800000"/>
              </a:solidFill>
            </a:endParaRPr>
          </a:p>
          <a:p>
            <a:pPr eaLnBrk="1" fontAlgn="auto" hangingPunct="1">
              <a:spcBef>
                <a:spcPts val="0"/>
              </a:spcBef>
              <a:spcAft>
                <a:spcPts val="0"/>
              </a:spcAft>
              <a:defRPr/>
            </a:pPr>
            <a:r>
              <a:rPr lang="en-US" b="1" u="sng" dirty="0" smtClean="0">
                <a:solidFill>
                  <a:srgbClr val="800000"/>
                </a:solidFill>
              </a:rPr>
              <a:t>Three Outcomes for your submission:</a:t>
            </a:r>
          </a:p>
          <a:p>
            <a:pPr eaLnBrk="1" fontAlgn="auto" hangingPunct="1">
              <a:spcBef>
                <a:spcPts val="0"/>
              </a:spcBef>
              <a:spcAft>
                <a:spcPts val="0"/>
              </a:spcAft>
              <a:defRPr/>
            </a:pPr>
            <a:endParaRPr lang="en-US" b="1" u="sng" dirty="0" smtClean="0">
              <a:solidFill>
                <a:srgbClr val="800000"/>
              </a:solidFill>
            </a:endParaRPr>
          </a:p>
          <a:p>
            <a:pPr eaLnBrk="1" fontAlgn="auto" hangingPunct="1">
              <a:spcBef>
                <a:spcPts val="0"/>
              </a:spcBef>
              <a:spcAft>
                <a:spcPts val="0"/>
              </a:spcAft>
              <a:defRPr/>
            </a:pPr>
            <a:r>
              <a:rPr lang="en-US" b="1" u="sng" dirty="0" smtClean="0">
                <a:solidFill>
                  <a:srgbClr val="800000"/>
                </a:solidFill>
              </a:rPr>
              <a:t>Exempt: </a:t>
            </a:r>
            <a:r>
              <a:rPr lang="en-US" dirty="0" smtClean="0">
                <a:solidFill>
                  <a:srgbClr val="800000"/>
                </a:solidFill>
              </a:rPr>
              <a:t>A study that does not involve actual interaction with humans, such as archival data that is in the public domain. </a:t>
            </a:r>
          </a:p>
          <a:p>
            <a:pPr eaLnBrk="1" fontAlgn="auto" hangingPunct="1">
              <a:spcBef>
                <a:spcPts val="0"/>
              </a:spcBef>
              <a:spcAft>
                <a:spcPts val="0"/>
              </a:spcAft>
              <a:defRPr/>
            </a:pPr>
            <a:endParaRPr lang="en-US" b="1" u="sng" dirty="0" smtClean="0">
              <a:solidFill>
                <a:srgbClr val="800000"/>
              </a:solidFill>
            </a:endParaRPr>
          </a:p>
          <a:p>
            <a:pPr eaLnBrk="1" fontAlgn="auto" hangingPunct="1">
              <a:spcBef>
                <a:spcPts val="0"/>
              </a:spcBef>
              <a:spcAft>
                <a:spcPts val="0"/>
              </a:spcAft>
              <a:defRPr/>
            </a:pPr>
            <a:r>
              <a:rPr lang="en-US" b="1" u="sng" dirty="0" smtClean="0">
                <a:solidFill>
                  <a:srgbClr val="800000"/>
                </a:solidFill>
              </a:rPr>
              <a:t>Expedited</a:t>
            </a:r>
            <a:r>
              <a:rPr lang="en-US" dirty="0" smtClean="0">
                <a:solidFill>
                  <a:srgbClr val="800000"/>
                </a:solidFill>
              </a:rPr>
              <a:t>:  A study that does not involve contact with human subjects or includes only minimal risk for the subjects.  This type of study can be approved by the HSRB chair </a:t>
            </a:r>
            <a:r>
              <a:rPr lang="en-US" sz="1050" b="1" dirty="0" smtClean="0">
                <a:solidFill>
                  <a:schemeClr val="bg1"/>
                </a:solidFill>
                <a:latin typeface="Comic Sans MS" pitchFamily="66" charset="0"/>
                <a:sym typeface="Wingdings" pitchFamily="2" charset="2"/>
              </a:rPr>
              <a:t>.</a:t>
            </a:r>
          </a:p>
          <a:p>
            <a:pPr eaLnBrk="1" fontAlgn="auto" hangingPunct="1">
              <a:spcBef>
                <a:spcPts val="0"/>
              </a:spcBef>
              <a:spcAft>
                <a:spcPts val="0"/>
              </a:spcAft>
              <a:defRPr/>
            </a:pPr>
            <a:endParaRPr lang="en-US" sz="1050" b="1" dirty="0" smtClean="0">
              <a:solidFill>
                <a:schemeClr val="bg1"/>
              </a:solidFill>
              <a:latin typeface="Comic Sans MS" pitchFamily="66" charset="0"/>
            </a:endParaRPr>
          </a:p>
          <a:p>
            <a:pPr eaLnBrk="1" fontAlgn="auto" hangingPunct="1">
              <a:spcBef>
                <a:spcPts val="0"/>
              </a:spcBef>
              <a:spcAft>
                <a:spcPts val="0"/>
              </a:spcAft>
              <a:defRPr/>
            </a:pPr>
            <a:r>
              <a:rPr lang="en-US" b="1" u="sng" dirty="0" smtClean="0">
                <a:solidFill>
                  <a:srgbClr val="800000"/>
                </a:solidFill>
              </a:rPr>
              <a:t>Full Review</a:t>
            </a:r>
            <a:r>
              <a:rPr lang="en-US" dirty="0" smtClean="0">
                <a:solidFill>
                  <a:srgbClr val="800000"/>
                </a:solidFill>
              </a:rPr>
              <a:t>:  If the chair has any questions about your study, the whole committee will meet to evaluate it</a:t>
            </a:r>
          </a:p>
          <a:p>
            <a:pPr eaLnBrk="1" fontAlgn="auto" hangingPunct="1">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7CFCC-6BF8-4BD1-905F-03076971C6FD}"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7A3E6-DCD7-4156-A722-9A1BF20BE750}"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D5B866-B976-4B0F-A75F-1CCAED4DFE22}"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76FB63-9233-49D2-B2B8-4943E09387B9}"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lnSpc>
                <a:spcPct val="80000"/>
              </a:lnSpc>
              <a:spcBef>
                <a:spcPct val="20000"/>
              </a:spcBef>
              <a:buFont typeface="Arial" charset="0"/>
              <a:buChar char="•"/>
              <a:defRPr/>
            </a:pPr>
            <a:endParaRPr lang="en-US" dirty="0"/>
          </a:p>
        </p:txBody>
      </p:sp>
      <p:grpSp>
        <p:nvGrpSpPr>
          <p:cNvPr id="5" name="Group 15"/>
          <p:cNvGrpSpPr>
            <a:grpSpLocks/>
          </p:cNvGrpSpPr>
          <p:nvPr userDrawn="1"/>
        </p:nvGrpSpPr>
        <p:grpSpPr bwMode="auto">
          <a:xfrm>
            <a:off x="-5506" y="4953000"/>
            <a:ext cx="9155601" cy="1916452"/>
            <a:chOff x="-6096" y="4832896"/>
            <a:chExt cx="9156192" cy="2037616"/>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7" name="Freeform 7"/>
            <p:cNvSpPr>
              <a:spLocks/>
            </p:cNvSpPr>
            <p:nvPr/>
          </p:nvSpPr>
          <p:spPr bwMode="auto">
            <a:xfrm>
              <a:off x="35926" y="5135025"/>
              <a:ext cx="9108075"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grpSp>
          <p:nvGrpSpPr>
            <p:cNvPr id="8" name="Freeform 10"/>
            <p:cNvGrpSpPr>
              <a:grpSpLocks/>
            </p:cNvGrpSpPr>
            <p:nvPr/>
          </p:nvGrpSpPr>
          <p:grpSpPr bwMode="auto">
            <a:xfrm>
              <a:off x="-6096" y="4875008"/>
              <a:ext cx="9156192" cy="1995504"/>
              <a:chOff x="-6096" y="4992624"/>
              <a:chExt cx="9156192" cy="1877568"/>
            </a:xfrm>
          </p:grpSpPr>
          <p:pic>
            <p:nvPicPr>
              <p:cNvPr id="11" name="Freeform 10"/>
              <p:cNvPicPr>
                <a:picLocks noChangeArrowheads="1"/>
              </p:cNvPicPr>
              <p:nvPr/>
            </p:nvPicPr>
            <p:blipFill>
              <a:blip r:embed="rId2" cstate="print"/>
              <a:srcRect/>
              <a:stretch>
                <a:fillRect/>
              </a:stretch>
            </p:blipFill>
            <p:spPr bwMode="auto">
              <a:xfrm>
                <a:off x="-6096" y="4992624"/>
                <a:ext cx="9156192" cy="1877568"/>
              </a:xfrm>
              <a:prstGeom prst="rect">
                <a:avLst/>
              </a:prstGeom>
              <a:noFill/>
              <a:ln w="9525">
                <a:noFill/>
                <a:miter lim="800000"/>
                <a:headEnd/>
                <a:tailEnd/>
              </a:ln>
            </p:spPr>
          </p:pic>
          <p:sp>
            <p:nvSpPr>
              <p:cNvPr id="12" name="Text Box 12"/>
              <p:cNvSpPr txBox="1">
                <a:spLocks noChangeArrowheads="1"/>
              </p:cNvSpPr>
              <p:nvPr/>
            </p:nvSpPr>
            <p:spPr bwMode="auto">
              <a:xfrm>
                <a:off x="998" y="5000643"/>
                <a:ext cx="0" cy="0"/>
              </a:xfrm>
              <a:prstGeom prst="rect">
                <a:avLst/>
              </a:prstGeom>
              <a:noFill/>
              <a:ln w="9525">
                <a:noFill/>
                <a:miter lim="800000"/>
                <a:headEnd/>
                <a:tailEnd/>
              </a:ln>
            </p:spPr>
            <p:txBody>
              <a:bodyPr anchor="ctr"/>
              <a:lstStyle/>
              <a:p>
                <a:pPr algn="ctr">
                  <a:lnSpc>
                    <a:spcPct val="80000"/>
                  </a:lnSpc>
                  <a:spcBef>
                    <a:spcPct val="20000"/>
                  </a:spcBef>
                  <a:buFont typeface="Arial" charset="0"/>
                  <a:buChar char="•"/>
                  <a:defRPr/>
                </a:pPr>
                <a:endParaRPr lang="en-US">
                  <a:solidFill>
                    <a:srgbClr val="FFFFFF"/>
                  </a:solidFill>
                  <a:latin typeface="Lucida Sans Unicode" pitchFamily="34" charset="0"/>
                </a:endParaRPr>
              </a:p>
            </p:txBody>
          </p:sp>
        </p:gr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3"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4"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5" name="Slide Number Placeholder 26"/>
          <p:cNvSpPr>
            <a:spLocks noGrp="1"/>
          </p:cNvSpPr>
          <p:nvPr>
            <p:ph type="sldNum" sz="quarter" idx="12"/>
          </p:nvPr>
        </p:nvSpPr>
        <p:spPr/>
        <p:txBody>
          <a:bodyPr/>
          <a:lstStyle>
            <a:lvl1pPr>
              <a:defRPr>
                <a:solidFill>
                  <a:srgbClr val="FFFFFF"/>
                </a:solidFill>
              </a:defRPr>
            </a:lvl1pPr>
            <a:extLst/>
          </a:lstStyle>
          <a:p>
            <a:pPr>
              <a:defRPr/>
            </a:pPr>
            <a:fld id="{2D56BA8C-D0D9-43C2-9DF4-46E8D02D6F0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AE4A7FD-7FA4-44A4-8D79-D6FA864E8DE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53D0861-0FD6-4FE1-B3DE-F465F1F1A50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defRPr baseline="0"/>
            </a:lvl1pPr>
            <a:extLst/>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77719D7-D631-4BCE-8CED-5311977948F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nSpc>
                <a:spcPct val="80000"/>
              </a:lnSpc>
              <a:spcBef>
                <a:spcPct val="20000"/>
              </a:spcBef>
              <a:buFont typeface="Arial" charset="0"/>
              <a:buChar char="•"/>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nSpc>
                <a:spcPct val="80000"/>
              </a:lnSpc>
              <a:spcBef>
                <a:spcPct val="20000"/>
              </a:spcBef>
              <a:buFont typeface="Arial" charset="0"/>
              <a:buChar cha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0488D74-A124-4B58-B5CA-ED1E8FA4C3C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DF6A1FB-F0BC-474C-B313-6BC3EC6127D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0454245-C030-44AA-B4A3-9A6362B64533}"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57581EB-E449-417A-A601-C1B50FCEF14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2B7572E-F23C-4F2B-9CD1-038F1AB8666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1D98960-ECA3-4553-966F-0B3EFE01007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lnSpc>
                <a:spcPct val="80000"/>
              </a:lnSpc>
              <a:spcBef>
                <a:spcPct val="20000"/>
              </a:spcBef>
              <a:buFont typeface="Arial" charset="0"/>
              <a:buChar char="•"/>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nSpc>
                <a:spcPct val="80000"/>
              </a:lnSpc>
              <a:spcBef>
                <a:spcPct val="20000"/>
              </a:spcBef>
              <a:buFont typeface="Arial" charset="0"/>
              <a:buChar char="•"/>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nSpc>
                <a:spcPct val="80000"/>
              </a:lnSpc>
              <a:spcBef>
                <a:spcPct val="20000"/>
              </a:spcBef>
              <a:buFont typeface="Arial" charset="0"/>
              <a:buChar cha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38D7A51-0EB7-4DB6-841D-A74FA524BE3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lnSpc>
                <a:spcPct val="80000"/>
              </a:lnSpc>
              <a:spcBef>
                <a:spcPct val="20000"/>
              </a:spcBef>
              <a:buFont typeface="Arial" charset="0"/>
              <a:buChar cha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lnSpc>
                <a:spcPct val="80000"/>
              </a:lnSpc>
              <a:spcBef>
                <a:spcPct val="20000"/>
              </a:spcBef>
              <a:buFont typeface="Arial" charset="0"/>
              <a:buChar char="•"/>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lnSpc>
                <a:spcPct val="80000"/>
              </a:lnSpc>
              <a:spcBef>
                <a:spcPct val="20000"/>
              </a:spcBef>
              <a:buFont typeface="Arial" charset="0"/>
              <a:buChar char="•"/>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lnSpc>
                <a:spcPct val="80000"/>
              </a:lnSpc>
              <a:spcBef>
                <a:spcPct val="20000"/>
              </a:spcBef>
              <a:buFont typeface="Arial" charset="0"/>
              <a:buChar char="•"/>
              <a:defRPr kumimoji="0" sz="1000" b="0">
                <a:solidFill>
                  <a:schemeClr val="tx1"/>
                </a:solidFill>
              </a:defRPr>
            </a:lvl1pPr>
            <a:extLst/>
          </a:lstStyle>
          <a:p>
            <a:pPr>
              <a:defRPr/>
            </a:pPr>
            <a:fld id="{BBCC3C24-54F9-45BF-9874-7C1AC0079A6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4" r:id="rId1"/>
    <p:sldLayoutId id="2147483830" r:id="rId2"/>
    <p:sldLayoutId id="2147483835" r:id="rId3"/>
    <p:sldLayoutId id="2147483836" r:id="rId4"/>
    <p:sldLayoutId id="2147483837" r:id="rId5"/>
    <p:sldLayoutId id="2147483838" r:id="rId6"/>
    <p:sldLayoutId id="2147483831" r:id="rId7"/>
    <p:sldLayoutId id="2147483839" r:id="rId8"/>
    <p:sldLayoutId id="2147483840" r:id="rId9"/>
    <p:sldLayoutId id="2147483832" r:id="rId10"/>
    <p:sldLayoutId id="2147483833"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oswego.edu/~dab/IRB/PracticeHSTForm.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www.youtube.com/watch?v=HwqNP9HRy7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a:grpSpLocks/>
          </p:cNvGrpSpPr>
          <p:nvPr/>
        </p:nvGrpSpPr>
        <p:grpSpPr bwMode="auto">
          <a:xfrm rot="10800000">
            <a:off x="-11602" y="1"/>
            <a:ext cx="9155601" cy="1676398"/>
            <a:chOff x="-6095" y="4832896"/>
            <a:chExt cx="9156192" cy="1782385"/>
          </a:xfrm>
        </p:grpSpPr>
        <p:sp>
          <p:nvSpPr>
            <p:cNvPr id="17"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sp>
          <p:nvSpPr>
            <p:cNvPr id="18" name="Freeform 7"/>
            <p:cNvSpPr>
              <a:spLocks/>
            </p:cNvSpPr>
            <p:nvPr/>
          </p:nvSpPr>
          <p:spPr bwMode="auto">
            <a:xfrm>
              <a:off x="35926" y="5135025"/>
              <a:ext cx="9108075"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grpSp>
          <p:nvGrpSpPr>
            <p:cNvPr id="19" name="Freeform 10"/>
            <p:cNvGrpSpPr>
              <a:grpSpLocks/>
            </p:cNvGrpSpPr>
            <p:nvPr/>
          </p:nvGrpSpPr>
          <p:grpSpPr bwMode="auto">
            <a:xfrm>
              <a:off x="-6095" y="4875007"/>
              <a:ext cx="9156192" cy="1740274"/>
              <a:chOff x="-6095" y="4992622"/>
              <a:chExt cx="9156192" cy="1637422"/>
            </a:xfrm>
          </p:grpSpPr>
          <p:pic>
            <p:nvPicPr>
              <p:cNvPr id="21" name="Freeform 10"/>
              <p:cNvPicPr>
                <a:picLocks noChangeArrowheads="1"/>
              </p:cNvPicPr>
              <p:nvPr/>
            </p:nvPicPr>
            <p:blipFill rotWithShape="1">
              <a:blip r:embed="rId3" cstate="print"/>
              <a:srcRect b="12790"/>
              <a:stretch/>
            </p:blipFill>
            <p:spPr bwMode="auto">
              <a:xfrm>
                <a:off x="-6095" y="4992622"/>
                <a:ext cx="9156192" cy="1637422"/>
              </a:xfrm>
              <a:prstGeom prst="rect">
                <a:avLst/>
              </a:prstGeom>
              <a:noFill/>
              <a:ln w="9525">
                <a:noFill/>
                <a:miter lim="800000"/>
                <a:headEnd/>
                <a:tailEnd/>
              </a:ln>
            </p:spPr>
          </p:pic>
          <p:sp>
            <p:nvSpPr>
              <p:cNvPr id="22" name="Text Box 12"/>
              <p:cNvSpPr txBox="1">
                <a:spLocks noChangeArrowheads="1"/>
              </p:cNvSpPr>
              <p:nvPr/>
            </p:nvSpPr>
            <p:spPr bwMode="auto">
              <a:xfrm>
                <a:off x="998" y="5000643"/>
                <a:ext cx="0" cy="0"/>
              </a:xfrm>
              <a:prstGeom prst="rect">
                <a:avLst/>
              </a:prstGeom>
              <a:noFill/>
              <a:ln w="9525">
                <a:noFill/>
                <a:miter lim="800000"/>
                <a:headEnd/>
                <a:tailEnd/>
              </a:ln>
            </p:spPr>
            <p:txBody>
              <a:bodyPr anchor="ctr"/>
              <a:lstStyle/>
              <a:p>
                <a:pPr algn="ctr">
                  <a:lnSpc>
                    <a:spcPct val="80000"/>
                  </a:lnSpc>
                  <a:spcBef>
                    <a:spcPct val="20000"/>
                  </a:spcBef>
                  <a:buFont typeface="Arial" charset="0"/>
                  <a:buChar char="•"/>
                  <a:defRPr/>
                </a:pPr>
                <a:endParaRPr lang="en-US">
                  <a:solidFill>
                    <a:srgbClr val="FFFFFF"/>
                  </a:solidFill>
                  <a:latin typeface="Lucida Sans Unicode" pitchFamily="34" charset="0"/>
                </a:endParaRPr>
              </a:p>
            </p:txBody>
          </p:sp>
        </p:grpSp>
        <p:cxnSp>
          <p:nvCxnSpPr>
            <p:cNvPr id="2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9218" name="Rectangle 2"/>
          <p:cNvPicPr>
            <a:picLocks noGrp="1" noChangeArrowheads="1"/>
          </p:cNvPicPr>
          <p:nvPr>
            <p:ph type="ctrTitle"/>
          </p:nvPr>
        </p:nvPicPr>
        <p:blipFill>
          <a:blip r:embed="rId4" cstate="print"/>
          <a:srcRect/>
          <a:stretch>
            <a:fillRect/>
          </a:stretch>
        </p:blipFill>
        <p:spPr bwMode="auto">
          <a:xfrm>
            <a:off x="-6350" y="1789113"/>
            <a:ext cx="8832850" cy="1487487"/>
          </a:xfrm>
        </p:spPr>
      </p:pic>
      <p:sp>
        <p:nvSpPr>
          <p:cNvPr id="9219" name="Rectangle 3"/>
          <p:cNvSpPr>
            <a:spLocks noGrp="1" noChangeArrowheads="1"/>
          </p:cNvSpPr>
          <p:nvPr>
            <p:ph type="subTitle" idx="1"/>
          </p:nvPr>
        </p:nvSpPr>
        <p:spPr>
          <a:xfrm>
            <a:off x="2209800" y="3352800"/>
            <a:ext cx="6400800" cy="1752600"/>
          </a:xfrm>
        </p:spPr>
        <p:txBody>
          <a:bodyPr/>
          <a:lstStyle/>
          <a:p>
            <a:pPr marR="0" eaLnBrk="1" hangingPunct="1"/>
            <a:r>
              <a:rPr lang="en-US" b="1" dirty="0" smtClean="0">
                <a:latin typeface="Arial" charset="0"/>
                <a:cs typeface="Arial" charset="0"/>
              </a:rPr>
              <a:t>SUNY Oswego</a:t>
            </a:r>
          </a:p>
          <a:p>
            <a:pPr marR="0" eaLnBrk="1" hangingPunct="1"/>
            <a:r>
              <a:rPr lang="en-US" b="1" dirty="0" smtClean="0">
                <a:latin typeface="Arial" charset="0"/>
                <a:cs typeface="Arial" charset="0"/>
              </a:rPr>
              <a:t>Human Subjects Committee</a:t>
            </a:r>
          </a:p>
          <a:p>
            <a:pPr marR="0" eaLnBrk="1" hangingPunct="1"/>
            <a:r>
              <a:rPr lang="en-US" b="1" dirty="0" smtClean="0">
                <a:latin typeface="Arial" charset="0"/>
                <a:cs typeface="Arial" charset="0"/>
              </a:rPr>
              <a:t>2012</a:t>
            </a:r>
            <a:endParaRPr lang="en-US" b="1" dirty="0" smtClean="0">
              <a:latin typeface="Arial" charset="0"/>
              <a:cs typeface="Arial" charset="0"/>
            </a:endParaRPr>
          </a:p>
          <a:p>
            <a:pPr marR="0" eaLnBrk="1" hangingPunct="1"/>
            <a:endParaRPr lang="en-US" b="1" dirty="0" smtClean="0">
              <a:latin typeface="Arial" charset="0"/>
              <a:cs typeface="Arial" charset="0"/>
            </a:endParaRPr>
          </a:p>
        </p:txBody>
      </p:sp>
      <p:sp>
        <p:nvSpPr>
          <p:cNvPr id="922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50AB460-DB32-497F-B493-73B2B7AAD78C}" type="slidenum">
              <a:rPr lang="en-US" smtClean="0"/>
              <a:pPr/>
              <a:t>1</a:t>
            </a:fld>
            <a:endParaRPr lang="en-US" smtClean="0"/>
          </a:p>
        </p:txBody>
      </p:sp>
      <p:sp>
        <p:nvSpPr>
          <p:cNvPr id="9222" name="TextBox 6"/>
          <p:cNvSpPr txBox="1">
            <a:spLocks noChangeArrowheads="1"/>
          </p:cNvSpPr>
          <p:nvPr/>
        </p:nvSpPr>
        <p:spPr bwMode="auto">
          <a:xfrm>
            <a:off x="7010400" y="5334000"/>
            <a:ext cx="1641796" cy="215444"/>
          </a:xfrm>
          <a:prstGeom prst="rect">
            <a:avLst/>
          </a:prstGeom>
          <a:noFill/>
          <a:ln w="9525">
            <a:noFill/>
            <a:miter lim="800000"/>
            <a:headEnd/>
            <a:tailEnd/>
          </a:ln>
        </p:spPr>
        <p:txBody>
          <a:bodyPr wrap="none">
            <a:spAutoFit/>
          </a:bodyPr>
          <a:lstStyle/>
          <a:p>
            <a:pPr>
              <a:lnSpc>
                <a:spcPct val="80000"/>
              </a:lnSpc>
              <a:spcBef>
                <a:spcPct val="20000"/>
              </a:spcBef>
              <a:buFont typeface="Arial" charset="0"/>
              <a:buNone/>
            </a:pPr>
            <a:r>
              <a:rPr lang="en-US" sz="1000" b="1" dirty="0">
                <a:solidFill>
                  <a:schemeClr val="bg1"/>
                </a:solidFill>
                <a:latin typeface="Arial" charset="0"/>
              </a:rPr>
              <a:t>Last Revised </a:t>
            </a:r>
            <a:r>
              <a:rPr lang="en-US" sz="1000" b="1" dirty="0" smtClean="0">
                <a:solidFill>
                  <a:schemeClr val="bg1"/>
                </a:solidFill>
                <a:latin typeface="Arial" charset="0"/>
              </a:rPr>
              <a:t>10/28/2011</a:t>
            </a:r>
            <a:endParaRPr lang="en-US" sz="1000" b="1" dirty="0">
              <a:solidFill>
                <a:schemeClr val="bg1"/>
              </a:solidFill>
              <a:latin typeface="Arial" charset="0"/>
            </a:endParaRPr>
          </a:p>
        </p:txBody>
      </p:sp>
      <p:sp>
        <p:nvSpPr>
          <p:cNvPr id="10" name="Freeform 7"/>
          <p:cNvSpPr>
            <a:spLocks/>
          </p:cNvSpPr>
          <p:nvPr/>
        </p:nvSpPr>
        <p:spPr bwMode="auto">
          <a:xfrm rot="10800000">
            <a:off x="0" y="304801"/>
            <a:ext cx="9107487" cy="132469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nSpc>
                <a:spcPct val="80000"/>
              </a:lnSpc>
              <a:spcBef>
                <a:spcPct val="20000"/>
              </a:spcBef>
              <a:buFont typeface="Arial" charset="0"/>
              <a:buChar char="•"/>
              <a:defRPr/>
            </a:pPr>
            <a:endParaRPr lang="en-US" dirty="0"/>
          </a:p>
        </p:txBody>
      </p:sp>
      <p:pic>
        <p:nvPicPr>
          <p:cNvPr id="9221" name="Picture 3"/>
          <p:cNvPicPr>
            <a:picLocks noChangeAspect="1" noChangeArrowheads="1"/>
          </p:cNvPicPr>
          <p:nvPr/>
        </p:nvPicPr>
        <p:blipFill rotWithShape="1">
          <a:blip r:embed="rId5" cstate="print"/>
          <a:srcRect/>
          <a:stretch/>
        </p:blipFill>
        <p:spPr bwMode="auto">
          <a:xfrm>
            <a:off x="152400" y="685800"/>
            <a:ext cx="2392363"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p:cNvGrpSpPr>
            <a:grpSpLocks/>
          </p:cNvGrpSpPr>
          <p:nvPr/>
        </p:nvGrpSpPr>
        <p:grpSpPr bwMode="auto">
          <a:xfrm>
            <a:off x="609600" y="4419600"/>
            <a:ext cx="7848600" cy="2057400"/>
            <a:chOff x="609600" y="4419600"/>
            <a:chExt cx="7848600" cy="2057400"/>
          </a:xfrm>
        </p:grpSpPr>
        <p:sp>
          <p:nvSpPr>
            <p:cNvPr id="17" name="Rectangle 16"/>
            <p:cNvSpPr/>
            <p:nvPr/>
          </p:nvSpPr>
          <p:spPr>
            <a:xfrm>
              <a:off x="6019800" y="5410200"/>
              <a:ext cx="2438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solidFill>
                    <a:schemeClr val="tx1"/>
                  </a:solidFill>
                </a:rPr>
                <a:t>Full Committee Review</a:t>
              </a:r>
            </a:p>
          </p:txBody>
        </p:sp>
        <p:sp>
          <p:nvSpPr>
            <p:cNvPr id="18" name="Rectangle 17"/>
            <p:cNvSpPr/>
            <p:nvPr/>
          </p:nvSpPr>
          <p:spPr>
            <a:xfrm>
              <a:off x="3352800" y="5410200"/>
              <a:ext cx="2438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solidFill>
                    <a:schemeClr val="tx1"/>
                  </a:solidFill>
                </a:rPr>
                <a:t>Expedited Review</a:t>
              </a:r>
            </a:p>
          </p:txBody>
        </p:sp>
        <p:sp>
          <p:nvSpPr>
            <p:cNvPr id="19" name="Rectangle 18"/>
            <p:cNvSpPr/>
            <p:nvPr/>
          </p:nvSpPr>
          <p:spPr>
            <a:xfrm>
              <a:off x="609600" y="5410200"/>
              <a:ext cx="2438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solidFill>
                    <a:schemeClr val="tx1"/>
                  </a:solidFill>
                </a:rPr>
                <a:t>Exempt</a:t>
              </a:r>
            </a:p>
            <a:p>
              <a:pPr algn="ctr">
                <a:lnSpc>
                  <a:spcPct val="80000"/>
                </a:lnSpc>
                <a:spcBef>
                  <a:spcPct val="20000"/>
                </a:spcBef>
                <a:buFont typeface="Arial" charset="0"/>
                <a:buNone/>
                <a:defRPr/>
              </a:pPr>
              <a:r>
                <a:rPr lang="en-US" b="1" dirty="0">
                  <a:solidFill>
                    <a:schemeClr val="tx1"/>
                  </a:solidFill>
                </a:rPr>
                <a:t>Review</a:t>
              </a:r>
            </a:p>
          </p:txBody>
        </p:sp>
        <p:grpSp>
          <p:nvGrpSpPr>
            <p:cNvPr id="18449" name="Group 30"/>
            <p:cNvGrpSpPr>
              <a:grpSpLocks/>
            </p:cNvGrpSpPr>
            <p:nvPr/>
          </p:nvGrpSpPr>
          <p:grpSpPr bwMode="auto">
            <a:xfrm>
              <a:off x="1752601" y="4419600"/>
              <a:ext cx="5486399" cy="914400"/>
              <a:chOff x="1752601" y="4419600"/>
              <a:chExt cx="5486399" cy="914400"/>
            </a:xfrm>
          </p:grpSpPr>
          <p:sp>
            <p:nvSpPr>
              <p:cNvPr id="26" name="Bent-Up Arrow 25"/>
              <p:cNvSpPr/>
              <p:nvPr/>
            </p:nvSpPr>
            <p:spPr>
              <a:xfrm rot="10800000">
                <a:off x="1752600" y="4800600"/>
                <a:ext cx="5029200" cy="533400"/>
              </a:xfrm>
              <a:prstGeom prst="ben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sp>
            <p:nvSpPr>
              <p:cNvPr id="28" name="Bent-Up Arrow 27"/>
              <p:cNvSpPr/>
              <p:nvPr/>
            </p:nvSpPr>
            <p:spPr>
              <a:xfrm rot="10800000" flipH="1">
                <a:off x="6477000" y="4800600"/>
                <a:ext cx="762000" cy="533400"/>
              </a:xfrm>
              <a:prstGeom prst="bentUp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sp>
            <p:nvSpPr>
              <p:cNvPr id="29" name="Bent-Up Arrow 28"/>
              <p:cNvSpPr/>
              <p:nvPr/>
            </p:nvSpPr>
            <p:spPr>
              <a:xfrm rot="10800000">
                <a:off x="4419600" y="4800600"/>
                <a:ext cx="1905000" cy="533400"/>
              </a:xfrm>
              <a:prstGeom prst="ben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sp>
            <p:nvSpPr>
              <p:cNvPr id="30" name="Rectangle 29"/>
              <p:cNvSpPr/>
              <p:nvPr/>
            </p:nvSpPr>
            <p:spPr>
              <a:xfrm rot="5400000">
                <a:off x="5676900" y="4533900"/>
                <a:ext cx="381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grpSp>
      </p:grpSp>
      <p:sp>
        <p:nvSpPr>
          <p:cNvPr id="1843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E99B3D9-E491-44E0-8297-DD2DB4D08012}" type="slidenum">
              <a:rPr lang="en-US" smtClean="0"/>
              <a:pPr/>
              <a:t>10</a:t>
            </a:fld>
            <a:endParaRPr lang="en-US" smtClean="0"/>
          </a:p>
        </p:txBody>
      </p:sp>
      <p:sp>
        <p:nvSpPr>
          <p:cNvPr id="9" name="Rectangle 8"/>
          <p:cNvSpPr/>
          <p:nvPr/>
        </p:nvSpPr>
        <p:spPr>
          <a:xfrm>
            <a:off x="1066800" y="990600"/>
            <a:ext cx="2743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solidFill>
                  <a:schemeClr val="bg1"/>
                </a:solidFill>
              </a:rPr>
              <a:t>Does Your Study Involve Human Subjects?</a:t>
            </a:r>
          </a:p>
        </p:txBody>
      </p:sp>
      <p:sp>
        <p:nvSpPr>
          <p:cNvPr id="11" name="Rectangle 10"/>
          <p:cNvSpPr/>
          <p:nvPr/>
        </p:nvSpPr>
        <p:spPr>
          <a:xfrm>
            <a:off x="1066800" y="2438400"/>
            <a:ext cx="27432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indent="-179388">
              <a:lnSpc>
                <a:spcPct val="80000"/>
              </a:lnSpc>
              <a:spcBef>
                <a:spcPct val="20000"/>
              </a:spcBef>
              <a:buFont typeface="Wingdings" pitchFamily="2" charset="2"/>
              <a:buChar char="§"/>
              <a:defRPr/>
            </a:pPr>
            <a:r>
              <a:rPr lang="en-US" dirty="0"/>
              <a:t> </a:t>
            </a:r>
            <a:r>
              <a:rPr lang="en-US" sz="2000" dirty="0"/>
              <a:t>lab experiments</a:t>
            </a:r>
          </a:p>
          <a:p>
            <a:pPr marL="179388" indent="-179388">
              <a:lnSpc>
                <a:spcPct val="80000"/>
              </a:lnSpc>
              <a:spcBef>
                <a:spcPct val="20000"/>
              </a:spcBef>
              <a:buFont typeface="Wingdings" pitchFamily="2" charset="2"/>
              <a:buChar char="§"/>
              <a:defRPr/>
            </a:pPr>
            <a:r>
              <a:rPr lang="en-US" sz="2000" dirty="0"/>
              <a:t> field studies</a:t>
            </a:r>
          </a:p>
          <a:p>
            <a:pPr marL="179388" indent="-179388">
              <a:lnSpc>
                <a:spcPct val="80000"/>
              </a:lnSpc>
              <a:spcBef>
                <a:spcPct val="20000"/>
              </a:spcBef>
              <a:buFont typeface="Wingdings" pitchFamily="2" charset="2"/>
              <a:buChar char="§"/>
              <a:defRPr/>
            </a:pPr>
            <a:r>
              <a:rPr lang="en-US" sz="2000" dirty="0"/>
              <a:t> observations</a:t>
            </a:r>
          </a:p>
          <a:p>
            <a:pPr marL="179388" indent="-179388">
              <a:lnSpc>
                <a:spcPct val="80000"/>
              </a:lnSpc>
              <a:spcBef>
                <a:spcPct val="20000"/>
              </a:spcBef>
              <a:buFont typeface="Wingdings" pitchFamily="2" charset="2"/>
              <a:buChar char="§"/>
              <a:defRPr/>
            </a:pPr>
            <a:r>
              <a:rPr lang="en-US" sz="2000" dirty="0"/>
              <a:t> interviews</a:t>
            </a:r>
          </a:p>
          <a:p>
            <a:pPr marL="179388" indent="-179388">
              <a:lnSpc>
                <a:spcPct val="80000"/>
              </a:lnSpc>
              <a:spcBef>
                <a:spcPct val="20000"/>
              </a:spcBef>
              <a:buFont typeface="Wingdings" pitchFamily="2" charset="2"/>
              <a:buChar char="§"/>
              <a:defRPr/>
            </a:pPr>
            <a:r>
              <a:rPr lang="en-US" sz="2000" dirty="0"/>
              <a:t> questionnaires</a:t>
            </a:r>
          </a:p>
          <a:p>
            <a:pPr marL="179388" indent="-179388">
              <a:lnSpc>
                <a:spcPct val="80000"/>
              </a:lnSpc>
              <a:spcBef>
                <a:spcPct val="20000"/>
              </a:spcBef>
              <a:buFont typeface="Wingdings" pitchFamily="2" charset="2"/>
              <a:buChar char="§"/>
              <a:defRPr/>
            </a:pPr>
            <a:r>
              <a:rPr lang="en-US" sz="2000" b="1" dirty="0">
                <a:solidFill>
                  <a:schemeClr val="bg1"/>
                </a:solidFill>
              </a:rPr>
              <a:t> </a:t>
            </a:r>
            <a:r>
              <a:rPr lang="en-US" sz="2000" dirty="0">
                <a:solidFill>
                  <a:schemeClr val="bg1"/>
                </a:solidFill>
              </a:rPr>
              <a:t>etc.</a:t>
            </a:r>
          </a:p>
        </p:txBody>
      </p:sp>
      <p:grpSp>
        <p:nvGrpSpPr>
          <p:cNvPr id="4" name="Group 32"/>
          <p:cNvGrpSpPr>
            <a:grpSpLocks/>
          </p:cNvGrpSpPr>
          <p:nvPr/>
        </p:nvGrpSpPr>
        <p:grpSpPr bwMode="auto">
          <a:xfrm>
            <a:off x="3886200" y="1295400"/>
            <a:ext cx="2743200" cy="838200"/>
            <a:chOff x="3886200" y="1295400"/>
            <a:chExt cx="2743200" cy="838200"/>
          </a:xfrm>
        </p:grpSpPr>
        <p:sp>
          <p:nvSpPr>
            <p:cNvPr id="10" name="Rectangle 9"/>
            <p:cNvSpPr/>
            <p:nvPr/>
          </p:nvSpPr>
          <p:spPr>
            <a:xfrm>
              <a:off x="5029200" y="1295400"/>
              <a:ext cx="1600200" cy="838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solidFill>
                    <a:schemeClr val="bg1"/>
                  </a:solidFill>
                </a:rPr>
                <a:t>Yes</a:t>
              </a:r>
            </a:p>
          </p:txBody>
        </p:sp>
        <p:sp>
          <p:nvSpPr>
            <p:cNvPr id="12" name="Right Arrow 11"/>
            <p:cNvSpPr/>
            <p:nvPr/>
          </p:nvSpPr>
          <p:spPr>
            <a:xfrm>
              <a:off x="3886200" y="1447800"/>
              <a:ext cx="1066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grpSp>
      <p:grpSp>
        <p:nvGrpSpPr>
          <p:cNvPr id="5" name="Group 33"/>
          <p:cNvGrpSpPr>
            <a:grpSpLocks/>
          </p:cNvGrpSpPr>
          <p:nvPr/>
        </p:nvGrpSpPr>
        <p:grpSpPr bwMode="auto">
          <a:xfrm>
            <a:off x="4038600" y="2209800"/>
            <a:ext cx="3886200" cy="2209800"/>
            <a:chOff x="4038600" y="2209800"/>
            <a:chExt cx="3886200" cy="2209800"/>
          </a:xfrm>
        </p:grpSpPr>
        <p:sp>
          <p:nvSpPr>
            <p:cNvPr id="14" name="Rectangle 13"/>
            <p:cNvSpPr/>
            <p:nvPr/>
          </p:nvSpPr>
          <p:spPr>
            <a:xfrm>
              <a:off x="4038600" y="2895600"/>
              <a:ext cx="3886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t>Submit to Human Subjects Committee (HSC) for approval </a:t>
              </a:r>
            </a:p>
          </p:txBody>
        </p:sp>
        <p:sp>
          <p:nvSpPr>
            <p:cNvPr id="15" name="Right Arrow 14"/>
            <p:cNvSpPr/>
            <p:nvPr/>
          </p:nvSpPr>
          <p:spPr>
            <a:xfrm rot="5400000">
              <a:off x="5562600" y="22860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Char char="•"/>
                <a:defRPr/>
              </a:pPr>
              <a:endParaRPr lang="en-US" dirty="0"/>
            </a:p>
          </p:txBody>
        </p:sp>
      </p:grpSp>
      <p:pic>
        <p:nvPicPr>
          <p:cNvPr id="18440" name="Picture 4"/>
          <p:cNvPicPr>
            <a:picLocks noChangeAspect="1" noChangeArrowheads="1"/>
          </p:cNvPicPr>
          <p:nvPr/>
        </p:nvPicPr>
        <p:blipFill>
          <a:blip r:embed="rId3" cstate="print"/>
          <a:srcRect/>
          <a:stretch>
            <a:fillRect/>
          </a:stretch>
        </p:blipFill>
        <p:spPr bwMode="auto">
          <a:xfrm>
            <a:off x="7772400" y="0"/>
            <a:ext cx="1295400" cy="1295400"/>
          </a:xfrm>
          <a:prstGeom prst="rect">
            <a:avLst/>
          </a:prstGeom>
          <a:noFill/>
          <a:ln w="9525">
            <a:noFill/>
            <a:miter lim="800000"/>
            <a:headEnd/>
            <a:tailEnd/>
          </a:ln>
        </p:spPr>
      </p:pic>
      <p:sp>
        <p:nvSpPr>
          <p:cNvPr id="22" name="Title 21"/>
          <p:cNvSpPr>
            <a:spLocks noGrp="1"/>
          </p:cNvSpPr>
          <p:nvPr>
            <p:ph type="title"/>
          </p:nvPr>
        </p:nvSpPr>
        <p:spPr>
          <a:xfrm>
            <a:off x="381000" y="76200"/>
            <a:ext cx="8229600" cy="1143000"/>
          </a:xfrm>
        </p:spPr>
        <p:txBody>
          <a:bodyPr/>
          <a:lstStyle/>
          <a:p>
            <a:pPr eaLnBrk="1" hangingPunct="1">
              <a:defRPr/>
            </a:pPr>
            <a:r>
              <a:rPr lang="en-US" dirty="0" smtClean="0"/>
              <a:t>Human Subjects Committee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up)">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Rectangle 2"/>
          <p:cNvPicPr>
            <a:picLocks noGrp="1" noChangeArrowheads="1"/>
          </p:cNvPicPr>
          <p:nvPr>
            <p:ph type="title"/>
          </p:nvPr>
        </p:nvPicPr>
        <p:blipFill>
          <a:blip r:embed="rId3" cstate="print"/>
          <a:srcRect/>
          <a:stretch>
            <a:fillRect/>
          </a:stretch>
        </p:blipFill>
        <p:spPr bwMode="auto">
          <a:xfrm>
            <a:off x="188913" y="122238"/>
            <a:ext cx="8736012" cy="1341437"/>
          </a:xfrm>
        </p:spPr>
      </p:pic>
      <p:sp>
        <p:nvSpPr>
          <p:cNvPr id="30723" name="Rectangle 3"/>
          <p:cNvSpPr>
            <a:spLocks noGrp="1" noChangeArrowheads="1"/>
          </p:cNvSpPr>
          <p:nvPr>
            <p:ph type="body" idx="1"/>
          </p:nvPr>
        </p:nvSpPr>
        <p:spPr>
          <a:xfrm>
            <a:off x="304800" y="1752600"/>
            <a:ext cx="8610600" cy="4267200"/>
          </a:xfrm>
        </p:spPr>
        <p:txBody>
          <a:bodyPr>
            <a:normAutofit/>
          </a:bodyPr>
          <a:lstStyle/>
          <a:p>
            <a:pPr marL="365760" indent="-256032" eaLnBrk="1" fontAlgn="auto" hangingPunct="1">
              <a:spcBef>
                <a:spcPts val="600"/>
              </a:spcBef>
              <a:spcAft>
                <a:spcPts val="600"/>
              </a:spcAft>
              <a:buFont typeface="Wingdings 3"/>
              <a:buChar char=""/>
              <a:defRPr/>
            </a:pPr>
            <a:r>
              <a:rPr lang="en-US" sz="2800" b="1" u="sng" dirty="0" smtClean="0">
                <a:solidFill>
                  <a:srgbClr val="800000"/>
                </a:solidFill>
              </a:rPr>
              <a:t>All </a:t>
            </a:r>
            <a:r>
              <a:rPr lang="en-US" sz="2800" dirty="0">
                <a:solidFill>
                  <a:srgbClr val="800000"/>
                </a:solidFill>
              </a:rPr>
              <a:t>research studies that include human subjects must be approved by the </a:t>
            </a:r>
            <a:r>
              <a:rPr lang="en-US" sz="2800" dirty="0" smtClean="0">
                <a:solidFill>
                  <a:srgbClr val="800000"/>
                </a:solidFill>
              </a:rPr>
              <a:t>HSC</a:t>
            </a:r>
            <a:endParaRPr lang="en-US" sz="2800" dirty="0">
              <a:solidFill>
                <a:srgbClr val="800000"/>
              </a:solidFill>
            </a:endParaRPr>
          </a:p>
          <a:p>
            <a:pPr marL="365760" indent="-256032" eaLnBrk="1" fontAlgn="auto" hangingPunct="1">
              <a:spcBef>
                <a:spcPts val="600"/>
              </a:spcBef>
              <a:spcAft>
                <a:spcPts val="600"/>
              </a:spcAft>
              <a:buFont typeface="Wingdings 3"/>
              <a:buChar char=""/>
              <a:defRPr/>
            </a:pPr>
            <a:r>
              <a:rPr lang="en-US" sz="2800" b="1" i="1" dirty="0">
                <a:solidFill>
                  <a:srgbClr val="800000"/>
                </a:solidFill>
              </a:rPr>
              <a:t>Data cannot be collected until approval has been received in writing from the </a:t>
            </a:r>
            <a:r>
              <a:rPr lang="en-US" sz="2800" b="1" i="1" dirty="0" smtClean="0">
                <a:solidFill>
                  <a:srgbClr val="800000"/>
                </a:solidFill>
              </a:rPr>
              <a:t>HSC</a:t>
            </a:r>
            <a:endParaRPr lang="en-US" sz="2800" b="1" i="1" dirty="0">
              <a:solidFill>
                <a:srgbClr val="800000"/>
              </a:solidFill>
            </a:endParaRPr>
          </a:p>
          <a:p>
            <a:pPr marL="365760" indent="-256032" eaLnBrk="1" fontAlgn="auto" hangingPunct="1">
              <a:spcBef>
                <a:spcPts val="600"/>
              </a:spcBef>
              <a:spcAft>
                <a:spcPts val="600"/>
              </a:spcAft>
              <a:buFont typeface="Wingdings 3"/>
              <a:buChar char=""/>
              <a:defRPr/>
            </a:pPr>
            <a:r>
              <a:rPr lang="en-US" sz="2800" dirty="0" smtClean="0">
                <a:solidFill>
                  <a:srgbClr val="800000"/>
                </a:solidFill>
              </a:rPr>
              <a:t>Turnaround is fast- typically within a few days</a:t>
            </a:r>
            <a:endParaRPr lang="en-US" sz="2800" dirty="0">
              <a:solidFill>
                <a:srgbClr val="800000"/>
              </a:solidFill>
            </a:endParaRPr>
          </a:p>
          <a:p>
            <a:pPr marL="336550" indent="-219075" eaLnBrk="1" fontAlgn="auto" hangingPunct="1">
              <a:spcBef>
                <a:spcPts val="600"/>
              </a:spcBef>
              <a:spcAft>
                <a:spcPts val="600"/>
              </a:spcAft>
              <a:buFont typeface="Wingdings 3"/>
              <a:buChar char=""/>
              <a:defRPr/>
            </a:pPr>
            <a:r>
              <a:rPr lang="en-US" sz="2800" dirty="0">
                <a:solidFill>
                  <a:srgbClr val="800000"/>
                </a:solidFill>
              </a:rPr>
              <a:t>Visit the </a:t>
            </a:r>
            <a:r>
              <a:rPr lang="en-US" sz="2800" dirty="0" smtClean="0">
                <a:solidFill>
                  <a:srgbClr val="800000"/>
                </a:solidFill>
              </a:rPr>
              <a:t>HSC website </a:t>
            </a:r>
            <a:r>
              <a:rPr lang="en-US" sz="2800" dirty="0">
                <a:solidFill>
                  <a:srgbClr val="800000"/>
                </a:solidFill>
              </a:rPr>
              <a:t>for specific details    </a:t>
            </a:r>
            <a:endParaRPr lang="en-US" sz="2800" dirty="0" smtClean="0">
              <a:solidFill>
                <a:srgbClr val="800000"/>
              </a:solidFill>
            </a:endParaRPr>
          </a:p>
          <a:p>
            <a:pPr marL="336550" indent="-25400" eaLnBrk="1" fontAlgn="auto" hangingPunct="1">
              <a:spcAft>
                <a:spcPts val="0"/>
              </a:spcAft>
              <a:buFont typeface="Wingdings 3"/>
              <a:buChar char=""/>
              <a:defRPr/>
            </a:pPr>
            <a:endParaRPr lang="en-US" sz="1600" dirty="0" smtClean="0">
              <a:solidFill>
                <a:srgbClr val="800000"/>
              </a:solidFill>
            </a:endParaRPr>
          </a:p>
          <a:p>
            <a:pPr marL="336550" indent="-25400" eaLnBrk="1" fontAlgn="auto" hangingPunct="1">
              <a:spcAft>
                <a:spcPts val="0"/>
              </a:spcAft>
              <a:buFont typeface="Wingdings 3"/>
              <a:buNone/>
              <a:defRPr/>
            </a:pPr>
            <a:r>
              <a:rPr lang="en-US" sz="2000" dirty="0" smtClean="0">
                <a:solidFill>
                  <a:srgbClr val="660066"/>
                </a:solidFill>
              </a:rPr>
              <a:t>http://www.oswego.edu/hsc</a:t>
            </a:r>
            <a:endParaRPr lang="en-US" sz="2000" dirty="0">
              <a:solidFill>
                <a:srgbClr val="660066"/>
              </a:solidFill>
            </a:endParaRPr>
          </a:p>
        </p:txBody>
      </p:sp>
      <p:sp>
        <p:nvSpPr>
          <p:cNvPr id="194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C9C8349-307B-4882-BAE9-8AA1156AFAD2}"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1143000"/>
            <a:ext cx="9144000" cy="5410200"/>
          </a:xfrm>
          <a:prstGeom prst="rect">
            <a:avLst/>
          </a:prstGeom>
          <a:solidFill>
            <a:schemeClr val="bg2"/>
          </a:solidFill>
          <a:ln w="9525">
            <a:noFill/>
            <a:miter lim="800000"/>
            <a:headEnd/>
            <a:tailEnd/>
          </a:ln>
        </p:spPr>
      </p:pic>
      <p:sp>
        <p:nvSpPr>
          <p:cNvPr id="3" name="Title 2"/>
          <p:cNvSpPr>
            <a:spLocks noGrp="1"/>
          </p:cNvSpPr>
          <p:nvPr>
            <p:ph type="title"/>
          </p:nvPr>
        </p:nvSpPr>
        <p:spPr>
          <a:xfrm>
            <a:off x="76200" y="152400"/>
            <a:ext cx="8991600" cy="838200"/>
          </a:xfrm>
        </p:spPr>
        <p:txBody>
          <a:bodyPr>
            <a:normAutofit fontScale="90000"/>
          </a:bodyPr>
          <a:lstStyle/>
          <a:p>
            <a:pPr algn="ctr" eaLnBrk="1" fontAlgn="auto" hangingPunct="1">
              <a:spcAft>
                <a:spcPts val="0"/>
              </a:spcAft>
              <a:defRPr/>
            </a:pPr>
            <a:r>
              <a:rPr lang="en-US" sz="3300" dirty="0" smtClean="0"/>
              <a:t>National Institute of Health (NIH) </a:t>
            </a:r>
            <a:r>
              <a:rPr lang="en-US" sz="3300" dirty="0" smtClean="0"/>
              <a:t/>
            </a:r>
            <a:br>
              <a:rPr lang="en-US" sz="3300" dirty="0" smtClean="0"/>
            </a:br>
            <a:r>
              <a:rPr lang="en-US" sz="3300" dirty="0" smtClean="0"/>
              <a:t>Mandatory Training</a:t>
            </a:r>
            <a:r>
              <a:rPr lang="en-US" sz="3300" dirty="0" smtClean="0"/>
              <a:t>!</a:t>
            </a:r>
            <a:endParaRPr lang="en-US" sz="3300" dirty="0"/>
          </a:p>
        </p:txBody>
      </p:sp>
      <p:sp>
        <p:nvSpPr>
          <p:cNvPr id="2253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D223D84-5858-4B7A-8026-EEC0C8F16048}" type="slidenum">
              <a:rPr lang="en-US" smtClean="0"/>
              <a:pPr/>
              <a:t>12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childTnLst>
                                  <p:subTnLst>
                                    <p:set>
                                      <p:cBhvr override="childStyle">
                                        <p:cTn dur="1" fill="hold" display="0" masterRel="nextClick" afterEffect="1"/>
                                        <p:tgtEl>
                                          <p:spTgt spid="102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81000"/>
            <a:ext cx="9144000" cy="838200"/>
          </a:xfrm>
        </p:spPr>
        <p:txBody>
          <a:bodyPr/>
          <a:lstStyle/>
          <a:p>
            <a:pPr algn="ctr" eaLnBrk="1" fontAlgn="auto" hangingPunct="1">
              <a:spcAft>
                <a:spcPts val="0"/>
              </a:spcAft>
              <a:defRPr/>
            </a:pPr>
            <a:r>
              <a:rPr lang="en-US" sz="3300" dirty="0" smtClean="0"/>
              <a:t>National Institute of Health (NIH) Training!</a:t>
            </a:r>
            <a:endParaRPr lang="en-US" sz="3300" dirty="0"/>
          </a:p>
        </p:txBody>
      </p:sp>
      <p:sp>
        <p:nvSpPr>
          <p:cNvPr id="2355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564FBAD-5A56-4118-A22E-EFC86C32BCFD}" type="slidenum">
              <a:rPr lang="en-US" smtClean="0"/>
              <a:pPr/>
              <a:t>13</a:t>
            </a:fld>
            <a:endParaRPr lang="en-US" smtClean="0"/>
          </a:p>
        </p:txBody>
      </p:sp>
      <p:sp>
        <p:nvSpPr>
          <p:cNvPr id="23556" name="Content Placeholder 1"/>
          <p:cNvSpPr>
            <a:spLocks noGrp="1"/>
          </p:cNvSpPr>
          <p:nvPr>
            <p:ph idx="1"/>
          </p:nvPr>
        </p:nvSpPr>
        <p:spPr>
          <a:xfrm>
            <a:off x="457200" y="1371600"/>
            <a:ext cx="8229600" cy="4525963"/>
          </a:xfrm>
        </p:spPr>
        <p:txBody>
          <a:bodyPr/>
          <a:lstStyle/>
          <a:p>
            <a:pPr eaLnBrk="1" hangingPunct="1">
              <a:buFont typeface="Wingdings" pitchFamily="2" charset="2"/>
              <a:buChar char="Ø"/>
            </a:pPr>
            <a:r>
              <a:rPr lang="en-US" smtClean="0"/>
              <a:t>US federal government requires us to provide training and education in the protection of human participants in research. All investigators and research personnel involved with human participants should be trained. </a:t>
            </a:r>
          </a:p>
          <a:p>
            <a:pPr eaLnBrk="1" hangingPunct="1">
              <a:buFont typeface="Wingdings 3" pitchFamily="18" charset="2"/>
              <a:buNone/>
            </a:pPr>
            <a:endParaRPr lang="en-US" smtClean="0"/>
          </a:p>
          <a:p>
            <a:pPr eaLnBrk="1" hangingPunct="1">
              <a:buFont typeface="Wingdings" pitchFamily="2" charset="2"/>
              <a:buChar char="Ø"/>
            </a:pPr>
            <a:r>
              <a:rPr lang="en-US" smtClean="0"/>
              <a:t>Free and takes about three hours online. </a:t>
            </a:r>
          </a:p>
          <a:p>
            <a:pPr eaLnBrk="1" hangingPunct="1">
              <a:buFont typeface="Wingdings 3" pitchFamily="18" charset="2"/>
              <a:buNone/>
            </a:pPr>
            <a:endParaRPr lang="en-US" smtClean="0"/>
          </a:p>
          <a:p>
            <a:pPr eaLnBrk="1" hangingPunct="1">
              <a:buFont typeface="Wingdings" pitchFamily="2" charset="2"/>
              <a:buChar char="Ø"/>
            </a:pPr>
            <a:r>
              <a:rPr lang="en-US" smtClean="0"/>
              <a:t>A copy of the training certification must be included in any submission.</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72063"/>
          </a:xfrm>
        </p:spPr>
        <p:txBody>
          <a:bodyPr>
            <a:normAutofit fontScale="77500" lnSpcReduction="20000"/>
          </a:bodyPr>
          <a:lstStyle/>
          <a:p>
            <a:pPr marL="365760" indent="-256032" eaLnBrk="1" fontAlgn="auto" hangingPunct="1">
              <a:lnSpc>
                <a:spcPct val="120000"/>
              </a:lnSpc>
              <a:spcBef>
                <a:spcPts val="1200"/>
              </a:spcBef>
              <a:spcAft>
                <a:spcPts val="1200"/>
              </a:spcAft>
              <a:buFont typeface="Wingdings 3"/>
              <a:buChar char=""/>
              <a:defRPr/>
            </a:pPr>
            <a:r>
              <a:rPr lang="en-US" dirty="0" smtClean="0"/>
              <a:t>Students </a:t>
            </a:r>
            <a:r>
              <a:rPr lang="en-US" b="1" i="1" dirty="0" smtClean="0"/>
              <a:t>must  </a:t>
            </a:r>
            <a:r>
              <a:rPr lang="en-US" dirty="0" smtClean="0"/>
              <a:t>work with their faculty sponsor in learning how to use this transmittal form by using the practice version</a:t>
            </a:r>
          </a:p>
          <a:p>
            <a:pPr marL="621792" lvl="1" eaLnBrk="1" fontAlgn="auto" hangingPunct="1">
              <a:lnSpc>
                <a:spcPct val="120000"/>
              </a:lnSpc>
              <a:spcBef>
                <a:spcPts val="1200"/>
              </a:spcBef>
              <a:spcAft>
                <a:spcPts val="1200"/>
              </a:spcAft>
              <a:buFont typeface="Verdana"/>
              <a:buChar char="◦"/>
              <a:defRPr/>
            </a:pPr>
            <a:r>
              <a:rPr lang="en-US" dirty="0" smtClean="0">
                <a:solidFill>
                  <a:schemeClr val="bg2">
                    <a:lumMod val="10000"/>
                  </a:schemeClr>
                </a:solidFill>
                <a:hlinkClick r:id="rId3"/>
              </a:rPr>
              <a:t>PRACTICE Online Human Subjects Transmittal Form</a:t>
            </a:r>
            <a:endParaRPr lang="en-US" dirty="0" smtClean="0">
              <a:solidFill>
                <a:schemeClr val="bg2">
                  <a:lumMod val="10000"/>
                </a:schemeClr>
              </a:solidFill>
            </a:endParaRPr>
          </a:p>
          <a:p>
            <a:pPr marL="365760" indent="-256032" eaLnBrk="1" fontAlgn="auto" hangingPunct="1">
              <a:lnSpc>
                <a:spcPct val="120000"/>
              </a:lnSpc>
              <a:spcBef>
                <a:spcPts val="1200"/>
              </a:spcBef>
              <a:spcAft>
                <a:spcPts val="1200"/>
              </a:spcAft>
              <a:buFont typeface="Wingdings 3"/>
              <a:buChar char=""/>
              <a:defRPr/>
            </a:pPr>
            <a:r>
              <a:rPr lang="en-US" dirty="0" smtClean="0"/>
              <a:t>When a student researcher completes this form and clicks on the submit button, a copy is sent electronically to the student and to his/her faculty sponsor. </a:t>
            </a:r>
          </a:p>
          <a:p>
            <a:pPr marL="365760" indent="-256032" eaLnBrk="1" fontAlgn="auto" hangingPunct="1">
              <a:lnSpc>
                <a:spcPct val="120000"/>
              </a:lnSpc>
              <a:spcBef>
                <a:spcPts val="1200"/>
              </a:spcBef>
              <a:spcAft>
                <a:spcPts val="1200"/>
              </a:spcAft>
              <a:buFont typeface="Wingdings 3"/>
              <a:buChar char=""/>
              <a:defRPr/>
            </a:pPr>
            <a:r>
              <a:rPr lang="en-US" dirty="0" smtClean="0"/>
              <a:t>The faculty sponsor then coaches the student as needed and ensures all necessary attachments are provided. The student researcher then submits online using the "real“ online transmittal form.</a:t>
            </a:r>
          </a:p>
          <a:p>
            <a:pPr marL="365760" indent="-256032" eaLnBrk="1" fontAlgn="auto" hangingPunct="1">
              <a:spcAft>
                <a:spcPts val="0"/>
              </a:spcAft>
              <a:buFont typeface="Wingdings 3"/>
              <a:buChar char=""/>
              <a:defRPr/>
            </a:pPr>
            <a:endParaRPr lang="en-US" dirty="0"/>
          </a:p>
        </p:txBody>
      </p:sp>
      <p:sp>
        <p:nvSpPr>
          <p:cNvPr id="5" name="TextBox 4"/>
          <p:cNvSpPr txBox="1"/>
          <p:nvPr/>
        </p:nvSpPr>
        <p:spPr>
          <a:xfrm>
            <a:off x="2438400" y="5934075"/>
            <a:ext cx="6705600" cy="314325"/>
          </a:xfrm>
          <a:prstGeom prst="rect">
            <a:avLst/>
          </a:prstGeom>
          <a:solidFill>
            <a:schemeClr val="bg1"/>
          </a:solidFill>
        </p:spPr>
        <p:txBody>
          <a:bodyPr>
            <a:spAutoFit/>
          </a:bodyPr>
          <a:lstStyle/>
          <a:p>
            <a:pPr>
              <a:lnSpc>
                <a:spcPct val="80000"/>
              </a:lnSpc>
              <a:spcBef>
                <a:spcPct val="20000"/>
              </a:spcBef>
              <a:buFont typeface="Arial" charset="0"/>
              <a:buNone/>
              <a:defRPr/>
            </a:pPr>
            <a:r>
              <a:rPr lang="en-US" sz="1800" b="1" dirty="0">
                <a:solidFill>
                  <a:schemeClr val="bg2">
                    <a:lumMod val="25000"/>
                  </a:schemeClr>
                </a:solidFill>
              </a:rPr>
              <a:t>http://www.cs.oswego.edu/~dab/IRB/PracticeHSTForm.html</a:t>
            </a:r>
          </a:p>
        </p:txBody>
      </p:sp>
      <p:sp>
        <p:nvSpPr>
          <p:cNvPr id="2458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B76F1C3-FA54-47F2-9F36-A63700763844}" type="slidenum">
              <a:rPr lang="en-US" smtClean="0"/>
              <a:pPr/>
              <a:t>14</a:t>
            </a:fld>
            <a:endParaRPr lang="en-US" smtClean="0"/>
          </a:p>
        </p:txBody>
      </p:sp>
      <p:sp>
        <p:nvSpPr>
          <p:cNvPr id="3" name="Title 2"/>
          <p:cNvSpPr>
            <a:spLocks noGrp="1"/>
          </p:cNvSpPr>
          <p:nvPr>
            <p:ph type="title"/>
          </p:nvPr>
        </p:nvSpPr>
        <p:spPr>
          <a:xfrm>
            <a:off x="0" y="0"/>
            <a:ext cx="9144000" cy="1143000"/>
          </a:xfrm>
        </p:spPr>
        <p:txBody>
          <a:bodyPr>
            <a:normAutofit/>
          </a:bodyPr>
          <a:lstStyle/>
          <a:p>
            <a:pPr algn="ctr"/>
            <a:r>
              <a:rPr lang="en-US" sz="3600" dirty="0" smtClean="0"/>
              <a:t>Practice Version of HSC Submittal</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77863"/>
          <a:ext cx="8991601" cy="6103799"/>
        </p:xfrm>
        <a:graphic>
          <a:graphicData uri="http://schemas.openxmlformats.org/drawingml/2006/table">
            <a:tbl>
              <a:tblPr firstRow="1" bandRow="1">
                <a:tableStyleId>{5C22544A-7EE6-4342-B048-85BDC9FD1C3A}</a:tableStyleId>
              </a:tblPr>
              <a:tblGrid>
                <a:gridCol w="722540"/>
                <a:gridCol w="642258"/>
                <a:gridCol w="7626803"/>
              </a:tblGrid>
              <a:tr h="379335">
                <a:tc>
                  <a:txBody>
                    <a:bodyPr/>
                    <a:lstStyle/>
                    <a:p>
                      <a:r>
                        <a:rPr lang="en-US" sz="1800" dirty="0" smtClean="0">
                          <a:latin typeface="Arial" pitchFamily="34" charset="0"/>
                          <a:cs typeface="Arial" pitchFamily="34" charset="0"/>
                        </a:rPr>
                        <a:t>YES</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NO</a:t>
                      </a:r>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r>
              <a:tr h="891740">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r>
                        <a:rPr lang="en-US" sz="1800" dirty="0">
                          <a:latin typeface="Arial" pitchFamily="34" charset="0"/>
                          <a:cs typeface="Arial" pitchFamily="34" charset="0"/>
                        </a:rPr>
                        <a:t>1. </a:t>
                      </a:r>
                      <a:r>
                        <a:rPr lang="en-US" sz="1800" dirty="0" smtClean="0">
                          <a:latin typeface="Arial" pitchFamily="34" charset="0"/>
                          <a:cs typeface="Arial" pitchFamily="34" charset="0"/>
                        </a:rPr>
                        <a:t>The </a:t>
                      </a:r>
                      <a:r>
                        <a:rPr lang="en-US" sz="1800" dirty="0">
                          <a:latin typeface="Arial" pitchFamily="34" charset="0"/>
                          <a:cs typeface="Arial" pitchFamily="34" charset="0"/>
                        </a:rPr>
                        <a:t>attached application involves scientific investigation using human subjects and I have completed the mandatory training within the past two years</a:t>
                      </a:r>
                    </a:p>
                  </a:txBody>
                  <a:tcPr anchor="ctr"/>
                </a:tc>
              </a:tr>
              <a:tr h="1426784">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2. The attached application uses human subjects below the age of 18. If yes, this must be discussed in the protocol and parental informed consent or consent of the subject’s legally authorized representative must be obtained in addition to the informed consent of the minor.</a:t>
                      </a:r>
                      <a:endParaRPr lang="en-US" sz="1800" dirty="0">
                        <a:latin typeface="Arial" pitchFamily="34" charset="0"/>
                        <a:cs typeface="Arial" pitchFamily="34" charset="0"/>
                      </a:endParaRPr>
                    </a:p>
                  </a:txBody>
                  <a:tcPr/>
                </a:tc>
              </a:tr>
              <a:tr h="624218">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3. The attached application involves experimental biomedical procedures, or use of drugs or toxic substances.</a:t>
                      </a:r>
                      <a:endParaRPr lang="en-US" sz="1800" dirty="0">
                        <a:latin typeface="Arial" pitchFamily="34" charset="0"/>
                        <a:cs typeface="Arial" pitchFamily="34" charset="0"/>
                      </a:endParaRPr>
                    </a:p>
                  </a:txBody>
                  <a:tcPr/>
                </a:tc>
              </a:tr>
              <a:tr h="624218">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4.  The attached application involves the administration of questionnaires, inventories or personality tests.</a:t>
                      </a:r>
                      <a:endParaRPr lang="en-US" sz="1800" dirty="0">
                        <a:latin typeface="Arial" pitchFamily="34" charset="0"/>
                        <a:cs typeface="Arial" pitchFamily="34" charset="0"/>
                      </a:endParaRPr>
                    </a:p>
                  </a:txBody>
                  <a:tcPr/>
                </a:tc>
              </a:tr>
              <a:tr h="891740">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5. It is affirmed that the investigation will adhere to the policies and Procedures of the State University of New York for the study of human subjects.</a:t>
                      </a:r>
                      <a:endParaRPr lang="en-US" sz="1800" dirty="0">
                        <a:latin typeface="Arial" pitchFamily="34" charset="0"/>
                        <a:cs typeface="Arial" pitchFamily="34" charset="0"/>
                      </a:endParaRPr>
                    </a:p>
                  </a:txBody>
                  <a:tcPr/>
                </a:tc>
              </a:tr>
              <a:tr h="1159262">
                <a:tc>
                  <a:txBody>
                    <a:bodyPr/>
                    <a:lstStyle/>
                    <a:p>
                      <a:endParaRPr lang="en-US" sz="1800" dirty="0">
                        <a:latin typeface="Arial" pitchFamily="34" charset="0"/>
                        <a:cs typeface="Arial" pitchFamily="34" charset="0"/>
                      </a:endParaRPr>
                    </a:p>
                  </a:txBody>
                  <a:tcPr/>
                </a:tc>
                <a:tc>
                  <a:txBody>
                    <a:bodyPr/>
                    <a:lstStyle/>
                    <a:p>
                      <a:endParaRPr lang="en-US"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6. Additions to or changes in procedures involving human subjects that occur after review of the application will be brought to the attention of the review committee as will anticipated problems involving risks to subjects or others.</a:t>
                      </a:r>
                      <a:endParaRPr lang="en-US" sz="1800" dirty="0">
                        <a:latin typeface="Arial" pitchFamily="34" charset="0"/>
                        <a:cs typeface="Arial" pitchFamily="34" charset="0"/>
                      </a:endParaRPr>
                    </a:p>
                  </a:txBody>
                  <a:tcPr anchor="ctr"/>
                </a:tc>
              </a:tr>
            </a:tbl>
          </a:graphicData>
        </a:graphic>
      </p:graphicFrame>
      <p:sp>
        <p:nvSpPr>
          <p:cNvPr id="3" name="Title 2"/>
          <p:cNvSpPr>
            <a:spLocks noGrp="1"/>
          </p:cNvSpPr>
          <p:nvPr>
            <p:ph type="title"/>
          </p:nvPr>
        </p:nvSpPr>
        <p:spPr>
          <a:xfrm>
            <a:off x="381000" y="152400"/>
            <a:ext cx="8229600" cy="533400"/>
          </a:xfrm>
        </p:spPr>
        <p:txBody>
          <a:bodyPr>
            <a:noAutofit/>
          </a:bodyPr>
          <a:lstStyle/>
          <a:p>
            <a:pPr algn="ctr" eaLnBrk="1" fontAlgn="auto" hangingPunct="1">
              <a:spcAft>
                <a:spcPts val="0"/>
              </a:spcAft>
              <a:defRPr/>
            </a:pPr>
            <a:r>
              <a:rPr lang="en-US" sz="2400" dirty="0" smtClean="0">
                <a:solidFill>
                  <a:schemeClr val="tx1"/>
                </a:solidFill>
                <a:effectLst/>
                <a:latin typeface="Arial" pitchFamily="34" charset="0"/>
                <a:cs typeface="Arial" pitchFamily="34" charset="0"/>
              </a:rPr>
              <a:t>Human Subjects Transmittal Form</a:t>
            </a:r>
            <a:endParaRPr lang="en-US" sz="2400" dirty="0">
              <a:effectLst/>
              <a:latin typeface="Arial" pitchFamily="34" charset="0"/>
              <a:cs typeface="Arial" pitchFamily="34" charset="0"/>
            </a:endParaRPr>
          </a:p>
        </p:txBody>
      </p:sp>
      <p:sp>
        <p:nvSpPr>
          <p:cNvPr id="2563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DD714F-7DB9-4BAE-99FF-AEAFC256F082}" type="slidenum">
              <a:rPr lang="en-US" smtClean="0"/>
              <a:pPr/>
              <a:t>15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304800" y="990600"/>
            <a:ext cx="8686800" cy="4724400"/>
          </a:xfrm>
        </p:spPr>
        <p:txBody>
          <a:bodyPr/>
          <a:lstStyle/>
          <a:p>
            <a:pPr eaLnBrk="1" hangingPunct="1">
              <a:lnSpc>
                <a:spcPct val="110000"/>
              </a:lnSpc>
              <a:spcBef>
                <a:spcPts val="600"/>
              </a:spcBef>
              <a:spcAft>
                <a:spcPts val="600"/>
              </a:spcAft>
            </a:pPr>
            <a:r>
              <a:rPr lang="en-US" sz="2400" smtClean="0">
                <a:latin typeface="Arial" charset="0"/>
                <a:cs typeface="Arial" charset="0"/>
              </a:rPr>
              <a:t>A. Brief description of the research (e.g., purpose, hypotheses). 125 words maximum</a:t>
            </a:r>
          </a:p>
          <a:p>
            <a:pPr eaLnBrk="1" hangingPunct="1">
              <a:lnSpc>
                <a:spcPct val="110000"/>
              </a:lnSpc>
              <a:spcBef>
                <a:spcPts val="600"/>
              </a:spcBef>
              <a:spcAft>
                <a:spcPts val="600"/>
              </a:spcAft>
            </a:pPr>
            <a:r>
              <a:rPr lang="en-US" sz="2400" smtClean="0">
                <a:latin typeface="Arial" charset="0"/>
                <a:cs typeface="Arial" charset="0"/>
              </a:rPr>
              <a:t>B. A description of the benefits of the research to the human subjects, if any, and of the benefits to human or scientific knowledge. 125 words maximum</a:t>
            </a:r>
          </a:p>
          <a:p>
            <a:pPr eaLnBrk="1" hangingPunct="1">
              <a:lnSpc>
                <a:spcPct val="110000"/>
              </a:lnSpc>
              <a:spcBef>
                <a:spcPts val="600"/>
              </a:spcBef>
              <a:spcAft>
                <a:spcPts val="600"/>
              </a:spcAft>
            </a:pPr>
            <a:r>
              <a:rPr lang="en-US" sz="2400" smtClean="0">
                <a:latin typeface="Arial" charset="0"/>
                <a:cs typeface="Arial" charset="0"/>
              </a:rPr>
              <a:t>C. Description of subjects, indicating especially whether any are minors or otherwise members of vulnerable populations (e.g., subjects under the age of 18, pregnant females, prisoners). 150 words maximum</a:t>
            </a:r>
          </a:p>
          <a:p>
            <a:pPr eaLnBrk="1" hangingPunct="1">
              <a:lnSpc>
                <a:spcPct val="110000"/>
              </a:lnSpc>
              <a:spcBef>
                <a:spcPts val="600"/>
              </a:spcBef>
              <a:spcAft>
                <a:spcPts val="600"/>
              </a:spcAft>
            </a:pPr>
            <a:endParaRPr lang="en-US" sz="2400" b="1" smtClean="0">
              <a:solidFill>
                <a:srgbClr val="7030A0"/>
              </a:solidFill>
              <a:latin typeface="Arial" charset="0"/>
              <a:cs typeface="Arial" charset="0"/>
            </a:endParaRPr>
          </a:p>
        </p:txBody>
      </p:sp>
      <p:sp>
        <p:nvSpPr>
          <p:cNvPr id="2662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7C1093-DC68-494D-9987-AF9942A75011}" type="slidenum">
              <a:rPr lang="en-US" smtClean="0"/>
              <a:pPr/>
              <a:t>16</a:t>
            </a:fld>
            <a:endParaRPr lang="en-US" smtClean="0"/>
          </a:p>
        </p:txBody>
      </p:sp>
      <p:sp>
        <p:nvSpPr>
          <p:cNvPr id="7" name="Title 2"/>
          <p:cNvSpPr>
            <a:spLocks noGrp="1"/>
          </p:cNvSpPr>
          <p:nvPr>
            <p:ph type="title"/>
          </p:nvPr>
        </p:nvSpPr>
        <p:spPr>
          <a:xfrm>
            <a:off x="381000" y="152400"/>
            <a:ext cx="8229600" cy="533400"/>
          </a:xfrm>
        </p:spPr>
        <p:txBody>
          <a:bodyPr>
            <a:noAutofit/>
          </a:bodyPr>
          <a:lstStyle/>
          <a:p>
            <a:pPr algn="ctr" eaLnBrk="1" fontAlgn="auto" hangingPunct="1">
              <a:spcAft>
                <a:spcPts val="0"/>
              </a:spcAft>
              <a:defRPr/>
            </a:pPr>
            <a:r>
              <a:rPr lang="en-US" sz="2400" dirty="0" smtClean="0">
                <a:solidFill>
                  <a:schemeClr val="tx1"/>
                </a:solidFill>
                <a:effectLst/>
                <a:latin typeface="Arial" pitchFamily="34" charset="0"/>
                <a:cs typeface="Arial" pitchFamily="34" charset="0"/>
              </a:rPr>
              <a:t>Human Subjects Transmittal Form</a:t>
            </a:r>
            <a:endParaRPr lang="en-US" sz="24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304800" y="914400"/>
            <a:ext cx="8686800" cy="5334000"/>
          </a:xfrm>
        </p:spPr>
        <p:txBody>
          <a:bodyPr/>
          <a:lstStyle/>
          <a:p>
            <a:pPr eaLnBrk="1" hangingPunct="1"/>
            <a:r>
              <a:rPr lang="en-US" sz="2400" smtClean="0">
                <a:latin typeface="Arial" charset="0"/>
                <a:cs typeface="Arial" charset="0"/>
              </a:rPr>
              <a:t>D. Description of how the subjects will be used (e.g., how they are selected, what they will do - such as complete questionnaires or participate in a simulated task). 90 words </a:t>
            </a:r>
            <a:br>
              <a:rPr lang="en-US" sz="2400" smtClean="0">
                <a:latin typeface="Arial" charset="0"/>
                <a:cs typeface="Arial" charset="0"/>
              </a:rPr>
            </a:br>
            <a:endParaRPr lang="en-US" sz="2400" smtClean="0">
              <a:latin typeface="Arial" charset="0"/>
              <a:cs typeface="Arial" charset="0"/>
            </a:endParaRPr>
          </a:p>
          <a:p>
            <a:pPr eaLnBrk="1" hangingPunct="1"/>
            <a:r>
              <a:rPr lang="en-US" sz="2400" smtClean="0">
                <a:latin typeface="Arial" charset="0"/>
                <a:cs typeface="Arial" charset="0"/>
              </a:rPr>
              <a:t>E. Description of the risks and discomforts, if any, to subjects. 75 words </a:t>
            </a:r>
            <a:br>
              <a:rPr lang="en-US" sz="2400" smtClean="0">
                <a:latin typeface="Arial" charset="0"/>
                <a:cs typeface="Arial" charset="0"/>
              </a:rPr>
            </a:br>
            <a:endParaRPr lang="en-US" sz="2400" smtClean="0">
              <a:latin typeface="Arial" charset="0"/>
              <a:cs typeface="Arial" charset="0"/>
            </a:endParaRPr>
          </a:p>
          <a:p>
            <a:pPr eaLnBrk="1" hangingPunct="1"/>
            <a:r>
              <a:rPr lang="en-US" sz="2400" smtClean="0">
                <a:latin typeface="Arial" charset="0"/>
                <a:cs typeface="Arial" charset="0"/>
              </a:rPr>
              <a:t>F.  Does the proposed research involve deception, e.g., through provision of misinformation, withholding information, etc.? 90 words.  </a:t>
            </a:r>
          </a:p>
          <a:p>
            <a:pPr lvl="1" eaLnBrk="1" hangingPunct="1"/>
            <a:r>
              <a:rPr lang="en-US" sz="2000" b="1" smtClean="0">
                <a:solidFill>
                  <a:srgbClr val="7030A0"/>
                </a:solidFill>
                <a:latin typeface="Arial" charset="0"/>
                <a:cs typeface="Arial" charset="0"/>
              </a:rPr>
              <a:t>If it does involve deception, explain why and how/when you will debrief your subjects.</a:t>
            </a:r>
          </a:p>
        </p:txBody>
      </p:sp>
      <p:sp>
        <p:nvSpPr>
          <p:cNvPr id="2765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AAAAEF-5E7C-4640-9AFF-F8738CE711B2}" type="slidenum">
              <a:rPr lang="en-US" smtClean="0"/>
              <a:pPr/>
              <a:t>17</a:t>
            </a:fld>
            <a:endParaRPr lang="en-US" smtClean="0"/>
          </a:p>
        </p:txBody>
      </p:sp>
      <p:sp>
        <p:nvSpPr>
          <p:cNvPr id="7" name="Title 2"/>
          <p:cNvSpPr>
            <a:spLocks noGrp="1"/>
          </p:cNvSpPr>
          <p:nvPr>
            <p:ph type="title"/>
          </p:nvPr>
        </p:nvSpPr>
        <p:spPr>
          <a:xfrm>
            <a:off x="381000" y="152400"/>
            <a:ext cx="8229600" cy="533400"/>
          </a:xfrm>
        </p:spPr>
        <p:txBody>
          <a:bodyPr>
            <a:noAutofit/>
          </a:bodyPr>
          <a:lstStyle/>
          <a:p>
            <a:pPr algn="ctr" eaLnBrk="1" fontAlgn="auto" hangingPunct="1">
              <a:spcAft>
                <a:spcPts val="0"/>
              </a:spcAft>
              <a:defRPr/>
            </a:pPr>
            <a:r>
              <a:rPr lang="en-US" sz="2400" dirty="0" smtClean="0">
                <a:solidFill>
                  <a:schemeClr val="tx1"/>
                </a:solidFill>
                <a:effectLst/>
                <a:latin typeface="Arial" pitchFamily="34" charset="0"/>
                <a:cs typeface="Arial" pitchFamily="34" charset="0"/>
              </a:rPr>
              <a:t>Human Subjects Transmittal Form</a:t>
            </a:r>
            <a:endParaRPr lang="en-US" sz="24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686800" cy="5334000"/>
          </a:xfrm>
        </p:spPr>
        <p:txBody>
          <a:bodyPr>
            <a:normAutofit fontScale="77500" lnSpcReduction="20000"/>
          </a:bodyPr>
          <a:lstStyle/>
          <a:p>
            <a:pPr marL="365760" indent="-256032" eaLnBrk="1" fontAlgn="auto" hangingPunct="1">
              <a:spcAft>
                <a:spcPts val="0"/>
              </a:spcAft>
              <a:buFont typeface="Wingdings 3"/>
              <a:buChar char=""/>
              <a:defRPr/>
            </a:pPr>
            <a:r>
              <a:rPr lang="en-US" dirty="0" smtClean="0">
                <a:latin typeface="Arial" pitchFamily="34" charset="0"/>
                <a:cs typeface="Arial" pitchFamily="34" charset="0"/>
              </a:rPr>
              <a:t>G.  Upload your NIH Certificate, the Informed Consent Form, followed by any surveys, questionnaires or other material that involves the subject. Please upload only Word, .rtf, or .pdf files. </a:t>
            </a:r>
            <a:r>
              <a:rPr lang="en-US" b="1" dirty="0" smtClean="0">
                <a:solidFill>
                  <a:srgbClr val="7030A0"/>
                </a:solidFill>
                <a:latin typeface="Arial" pitchFamily="34" charset="0"/>
                <a:cs typeface="Arial" pitchFamily="34" charset="0"/>
              </a:rPr>
              <a:t>This includes a consent form!</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Before submitting this form, please review your entries to ensure that you have: </a:t>
            </a:r>
            <a:endParaRPr lang="en-US" sz="1000" dirty="0" smtClean="0">
              <a:latin typeface="Arial" pitchFamily="34" charset="0"/>
              <a:cs typeface="Arial" pitchFamily="34" charset="0"/>
            </a:endParaRPr>
          </a:p>
          <a:p>
            <a:pPr marL="365760" indent="-256032" eaLnBrk="1" fontAlgn="auto" hangingPunct="1">
              <a:spcAft>
                <a:spcPts val="0"/>
              </a:spcAft>
              <a:buFont typeface="Wingdings 3"/>
              <a:buChar char=""/>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sym typeface="Wingdings 2"/>
              </a:rPr>
              <a:t>     </a:t>
            </a:r>
            <a:r>
              <a:rPr lang="en-US" dirty="0" smtClean="0">
                <a:latin typeface="Arial" pitchFamily="34" charset="0"/>
                <a:cs typeface="Arial" pitchFamily="34" charset="0"/>
              </a:rPr>
              <a:t>entered your name and official Oswego email address </a:t>
            </a:r>
          </a:p>
          <a:p>
            <a:pPr marL="365760" indent="-256032" eaLnBrk="1" fontAlgn="auto" hangingPunct="1">
              <a:spcAft>
                <a:spcPts val="0"/>
              </a:spcAft>
              <a:buFont typeface="Wingdings 3"/>
              <a:buNone/>
              <a:defRPr/>
            </a:pPr>
            <a:r>
              <a:rPr lang="en-US" dirty="0" smtClean="0">
                <a:latin typeface="Arial" pitchFamily="34" charset="0"/>
                <a:cs typeface="Arial" pitchFamily="34" charset="0"/>
              </a:rPr>
              <a:t>       </a:t>
            </a:r>
            <a:r>
              <a:rPr lang="en-US" dirty="0" smtClean="0">
                <a:latin typeface="Arial" pitchFamily="34" charset="0"/>
                <a:cs typeface="Arial" pitchFamily="34" charset="0"/>
                <a:sym typeface="Wingdings 2"/>
              </a:rPr>
              <a:t> </a:t>
            </a:r>
            <a:r>
              <a:rPr lang="en-US" dirty="0" smtClean="0">
                <a:latin typeface="Arial" pitchFamily="34" charset="0"/>
                <a:cs typeface="Arial" pitchFamily="34" charset="0"/>
              </a:rPr>
              <a:t>entered your faculty sponsor's name </a:t>
            </a:r>
          </a:p>
          <a:p>
            <a:pPr marL="365760" indent="-256032" eaLnBrk="1" fontAlgn="auto" hangingPunct="1">
              <a:spcAft>
                <a:spcPts val="0"/>
              </a:spcAft>
              <a:buFont typeface="Wingdings 3"/>
              <a:buNone/>
              <a:defRPr/>
            </a:pPr>
            <a:r>
              <a:rPr lang="en-US" dirty="0" smtClean="0">
                <a:latin typeface="Arial" pitchFamily="34" charset="0"/>
                <a:cs typeface="Arial" pitchFamily="34" charset="0"/>
              </a:rPr>
              <a:t>       </a:t>
            </a:r>
            <a:r>
              <a:rPr lang="en-US" dirty="0" smtClean="0">
                <a:latin typeface="Arial" pitchFamily="34" charset="0"/>
                <a:cs typeface="Arial" pitchFamily="34" charset="0"/>
                <a:sym typeface="Wingdings 2"/>
              </a:rPr>
              <a:t> </a:t>
            </a:r>
            <a:r>
              <a:rPr lang="en-US" dirty="0" smtClean="0">
                <a:latin typeface="Arial" pitchFamily="34" charset="0"/>
                <a:cs typeface="Arial" pitchFamily="34" charset="0"/>
              </a:rPr>
              <a:t>correctly chosen yes/no for the six submission questions </a:t>
            </a:r>
          </a:p>
          <a:p>
            <a:pPr marL="365760" indent="-256032" eaLnBrk="1" fontAlgn="auto" hangingPunct="1">
              <a:spcAft>
                <a:spcPts val="0"/>
              </a:spcAft>
              <a:buFont typeface="Wingdings 3"/>
              <a:buNone/>
              <a:defRPr/>
            </a:pPr>
            <a:r>
              <a:rPr lang="en-US" dirty="0" smtClean="0">
                <a:latin typeface="Arial" pitchFamily="34" charset="0"/>
                <a:cs typeface="Arial" pitchFamily="34" charset="0"/>
                <a:sym typeface="Wingdings 2"/>
              </a:rPr>
              <a:t>        </a:t>
            </a:r>
            <a:r>
              <a:rPr lang="en-US" dirty="0" smtClean="0">
                <a:latin typeface="Arial" pitchFamily="34" charset="0"/>
                <a:cs typeface="Arial" pitchFamily="34" charset="0"/>
              </a:rPr>
              <a:t>entered text into each of the boxes A through F </a:t>
            </a:r>
          </a:p>
          <a:p>
            <a:pPr marL="365760" indent="-256032" eaLnBrk="1" fontAlgn="auto" hangingPunct="1">
              <a:spcAft>
                <a:spcPts val="0"/>
              </a:spcAft>
              <a:buFont typeface="Wingdings 3"/>
              <a:buNone/>
              <a:defRPr/>
            </a:pPr>
            <a:r>
              <a:rPr lang="en-US" dirty="0" smtClean="0">
                <a:latin typeface="Arial" pitchFamily="34" charset="0"/>
                <a:cs typeface="Arial" pitchFamily="34" charset="0"/>
                <a:sym typeface="Wingdings 2"/>
              </a:rPr>
              <a:t>        </a:t>
            </a:r>
            <a:r>
              <a:rPr lang="en-US" u="sng" dirty="0" smtClean="0">
                <a:latin typeface="Arial" pitchFamily="34" charset="0"/>
                <a:cs typeface="Arial" pitchFamily="34" charset="0"/>
              </a:rPr>
              <a:t>uploaded a copy of your </a:t>
            </a:r>
            <a:r>
              <a:rPr lang="en-US" b="1" u="sng" dirty="0" smtClean="0">
                <a:latin typeface="Arial" pitchFamily="34" charset="0"/>
                <a:cs typeface="Arial" pitchFamily="34" charset="0"/>
              </a:rPr>
              <a:t>NIH certificate</a:t>
            </a:r>
            <a:r>
              <a:rPr lang="en-US" u="sng" dirty="0" smtClean="0">
                <a:latin typeface="Arial" pitchFamily="34" charset="0"/>
                <a:cs typeface="Arial" pitchFamily="34" charset="0"/>
              </a:rPr>
              <a:t> </a:t>
            </a:r>
          </a:p>
          <a:p>
            <a:pPr marL="365760" indent="-256032" eaLnBrk="1" fontAlgn="auto" hangingPunct="1">
              <a:spcAft>
                <a:spcPts val="0"/>
              </a:spcAft>
              <a:buFont typeface="Wingdings 3"/>
              <a:buNone/>
              <a:defRPr/>
            </a:pPr>
            <a:r>
              <a:rPr lang="en-US" dirty="0" smtClean="0">
                <a:latin typeface="Arial" pitchFamily="34" charset="0"/>
                <a:cs typeface="Arial" pitchFamily="34" charset="0"/>
                <a:sym typeface="Wingdings 2"/>
              </a:rPr>
              <a:t>        </a:t>
            </a:r>
            <a:r>
              <a:rPr lang="en-US" u="sng" dirty="0" smtClean="0">
                <a:latin typeface="Arial" pitchFamily="34" charset="0"/>
                <a:cs typeface="Arial" pitchFamily="34" charset="0"/>
              </a:rPr>
              <a:t>uploaded the subject's Informed Consent form </a:t>
            </a:r>
          </a:p>
          <a:p>
            <a:pPr marL="1084263" indent="-966788" eaLnBrk="1" fontAlgn="auto" hangingPunct="1">
              <a:spcAft>
                <a:spcPts val="0"/>
              </a:spcAft>
              <a:buFont typeface="Wingdings 3"/>
              <a:buNone/>
              <a:defRPr/>
            </a:pPr>
            <a:r>
              <a:rPr lang="en-US" dirty="0" smtClean="0">
                <a:latin typeface="Arial" pitchFamily="34" charset="0"/>
                <a:cs typeface="Arial" pitchFamily="34" charset="0"/>
                <a:sym typeface="Wingdings 2"/>
              </a:rPr>
              <a:t>        </a:t>
            </a:r>
            <a:r>
              <a:rPr lang="en-US" u="sng" dirty="0" smtClean="0">
                <a:latin typeface="Arial" pitchFamily="34" charset="0"/>
                <a:cs typeface="Arial" pitchFamily="34" charset="0"/>
              </a:rPr>
              <a:t>uploaded an Informed Consent form for parents if the  subject is a child </a:t>
            </a:r>
            <a:r>
              <a:rPr lang="en-US" b="1" u="sng" dirty="0" smtClean="0">
                <a:solidFill>
                  <a:srgbClr val="7030A0"/>
                </a:solidFill>
                <a:latin typeface="Arial" pitchFamily="34" charset="0"/>
                <a:cs typeface="Arial" pitchFamily="34" charset="0"/>
              </a:rPr>
              <a:t>or a member of a vulnerable population!</a:t>
            </a:r>
            <a:endParaRPr lang="en-US" u="sng" dirty="0" smtClean="0">
              <a:latin typeface="Arial" pitchFamily="34" charset="0"/>
              <a:cs typeface="Arial" pitchFamily="34" charset="0"/>
            </a:endParaRPr>
          </a:p>
          <a:p>
            <a:pPr marL="365760" indent="-256032" eaLnBrk="1" fontAlgn="auto" hangingPunct="1">
              <a:spcAft>
                <a:spcPts val="0"/>
              </a:spcAft>
              <a:buFont typeface="Wingdings 3"/>
              <a:buNone/>
              <a:defRPr/>
            </a:pPr>
            <a:r>
              <a:rPr lang="en-US" dirty="0" smtClean="0">
                <a:latin typeface="Arial" pitchFamily="34" charset="0"/>
                <a:cs typeface="Arial" pitchFamily="34" charset="0"/>
                <a:sym typeface="Wingdings 2"/>
              </a:rPr>
              <a:t>         </a:t>
            </a:r>
            <a:r>
              <a:rPr lang="en-US" dirty="0" smtClean="0">
                <a:latin typeface="Arial" pitchFamily="34" charset="0"/>
                <a:cs typeface="Arial" pitchFamily="34" charset="0"/>
              </a:rPr>
              <a:t>uploaded any surveys or other instruments the subjects</a:t>
            </a:r>
          </a:p>
          <a:p>
            <a:pPr marL="365760" indent="-256032" eaLnBrk="1" fontAlgn="auto" hangingPunct="1">
              <a:spcAft>
                <a:spcPts val="0"/>
              </a:spcAft>
              <a:buFont typeface="Wingdings 3"/>
              <a:buNone/>
              <a:defRPr/>
            </a:pPr>
            <a:r>
              <a:rPr lang="en-US" dirty="0" smtClean="0">
                <a:latin typeface="Arial" pitchFamily="34" charset="0"/>
                <a:cs typeface="Arial" pitchFamily="34" charset="0"/>
              </a:rPr>
              <a:t>            will complete </a:t>
            </a:r>
            <a:endParaRPr lang="en-US" dirty="0">
              <a:latin typeface="Arial" pitchFamily="34" charset="0"/>
              <a:cs typeface="Arial" pitchFamily="34" charset="0"/>
            </a:endParaRPr>
          </a:p>
        </p:txBody>
      </p:sp>
      <p:sp>
        <p:nvSpPr>
          <p:cNvPr id="2867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E47863-6257-473A-82A4-43627B2247AE}" type="slidenum">
              <a:rPr lang="en-US" smtClean="0"/>
              <a:pPr/>
              <a:t>18</a:t>
            </a:fld>
            <a:endParaRPr lang="en-US" smtClean="0"/>
          </a:p>
        </p:txBody>
      </p:sp>
      <p:sp>
        <p:nvSpPr>
          <p:cNvPr id="7" name="Title 2"/>
          <p:cNvSpPr>
            <a:spLocks noGrp="1"/>
          </p:cNvSpPr>
          <p:nvPr>
            <p:ph type="title"/>
          </p:nvPr>
        </p:nvSpPr>
        <p:spPr>
          <a:xfrm>
            <a:off x="381000" y="152400"/>
            <a:ext cx="8229600" cy="533400"/>
          </a:xfrm>
        </p:spPr>
        <p:txBody>
          <a:bodyPr>
            <a:noAutofit/>
          </a:bodyPr>
          <a:lstStyle/>
          <a:p>
            <a:pPr algn="ctr" eaLnBrk="1" fontAlgn="auto" hangingPunct="1">
              <a:spcAft>
                <a:spcPts val="0"/>
              </a:spcAft>
              <a:defRPr/>
            </a:pPr>
            <a:r>
              <a:rPr lang="en-US" sz="2400" dirty="0" smtClean="0">
                <a:solidFill>
                  <a:schemeClr val="tx1"/>
                </a:solidFill>
                <a:effectLst/>
                <a:latin typeface="Arial" pitchFamily="34" charset="0"/>
                <a:cs typeface="Arial" pitchFamily="34" charset="0"/>
              </a:rPr>
              <a:t>Human Subjects Transmittal Form</a:t>
            </a:r>
            <a:endParaRPr lang="en-US" sz="2400" dirty="0">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FAB2D3A-369B-4FE4-98AE-EA23BF0E0196}" type="slidenum">
              <a:rPr lang="en-US" smtClean="0"/>
              <a:pPr/>
              <a:t>19</a:t>
            </a:fld>
            <a:endParaRPr lang="en-US" smtClean="0"/>
          </a:p>
        </p:txBody>
      </p:sp>
      <p:grpSp>
        <p:nvGrpSpPr>
          <p:cNvPr id="2" name="Group 14"/>
          <p:cNvGrpSpPr>
            <a:grpSpLocks/>
          </p:cNvGrpSpPr>
          <p:nvPr/>
        </p:nvGrpSpPr>
        <p:grpSpPr bwMode="auto">
          <a:xfrm>
            <a:off x="4419600" y="76200"/>
            <a:ext cx="3657600" cy="6705600"/>
            <a:chOff x="4419600" y="76200"/>
            <a:chExt cx="3657600" cy="6705600"/>
          </a:xfrm>
        </p:grpSpPr>
        <p:sp>
          <p:nvSpPr>
            <p:cNvPr id="5" name="Rounded Rectangle 4"/>
            <p:cNvSpPr/>
            <p:nvPr/>
          </p:nvSpPr>
          <p:spPr>
            <a:xfrm>
              <a:off x="4419600" y="76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Brief Description        of Research and Subject’s Involvement </a:t>
              </a:r>
            </a:p>
          </p:txBody>
        </p:sp>
        <p:sp>
          <p:nvSpPr>
            <p:cNvPr id="6" name="Rounded Rectangle 5"/>
            <p:cNvSpPr/>
            <p:nvPr/>
          </p:nvSpPr>
          <p:spPr>
            <a:xfrm>
              <a:off x="4419600" y="1219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Confidentiality</a:t>
              </a:r>
            </a:p>
          </p:txBody>
        </p:sp>
        <p:sp>
          <p:nvSpPr>
            <p:cNvPr id="7" name="Rounded Rectangle 6"/>
            <p:cNvSpPr/>
            <p:nvPr/>
          </p:nvSpPr>
          <p:spPr>
            <a:xfrm>
              <a:off x="4419600" y="2362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Voluntary</a:t>
              </a:r>
            </a:p>
          </p:txBody>
        </p:sp>
        <p:sp>
          <p:nvSpPr>
            <p:cNvPr id="8" name="Rounded Rectangle 7"/>
            <p:cNvSpPr/>
            <p:nvPr/>
          </p:nvSpPr>
          <p:spPr>
            <a:xfrm>
              <a:off x="4419600" y="3505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Withdraw            without Penalty</a:t>
              </a:r>
            </a:p>
          </p:txBody>
        </p:sp>
        <p:sp>
          <p:nvSpPr>
            <p:cNvPr id="9" name="Rounded Rectangle 8"/>
            <p:cNvSpPr/>
            <p:nvPr/>
          </p:nvSpPr>
          <p:spPr>
            <a:xfrm>
              <a:off x="4419600" y="4648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Contact Information: </a:t>
              </a:r>
              <a:r>
                <a:rPr lang="en-US" sz="2300" b="1" dirty="0">
                  <a:latin typeface="Arial" pitchFamily="34" charset="0"/>
                  <a:cs typeface="Arial" pitchFamily="34" charset="0"/>
                </a:rPr>
                <a:t>researcher, faculty sponsor &amp; HSC Chair</a:t>
              </a:r>
            </a:p>
          </p:txBody>
        </p:sp>
        <p:sp>
          <p:nvSpPr>
            <p:cNvPr id="10" name="Rounded Rectangle 9"/>
            <p:cNvSpPr/>
            <p:nvPr/>
          </p:nvSpPr>
          <p:spPr>
            <a:xfrm>
              <a:off x="4419600" y="5791200"/>
              <a:ext cx="36576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b="1" dirty="0">
                  <a:latin typeface="Arial" pitchFamily="34" charset="0"/>
                  <a:cs typeface="Arial" pitchFamily="34" charset="0"/>
                </a:rPr>
                <a:t>Signatures:</a:t>
              </a:r>
            </a:p>
            <a:p>
              <a:pPr algn="ctr">
                <a:lnSpc>
                  <a:spcPct val="80000"/>
                </a:lnSpc>
                <a:spcBef>
                  <a:spcPct val="20000"/>
                </a:spcBef>
                <a:buFont typeface="Arial" charset="0"/>
                <a:buNone/>
                <a:defRPr/>
              </a:pPr>
              <a:r>
                <a:rPr lang="en-US" sz="2300" b="1" dirty="0">
                  <a:latin typeface="Arial" pitchFamily="34" charset="0"/>
                  <a:cs typeface="Arial" pitchFamily="34" charset="0"/>
                </a:rPr>
                <a:t>Researcher &amp; Subject</a:t>
              </a:r>
            </a:p>
          </p:txBody>
        </p:sp>
      </p:grpSp>
      <p:sp>
        <p:nvSpPr>
          <p:cNvPr id="12" name="Oval 11"/>
          <p:cNvSpPr/>
          <p:nvPr/>
        </p:nvSpPr>
        <p:spPr>
          <a:xfrm>
            <a:off x="304800" y="1752600"/>
            <a:ext cx="3733800" cy="3352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4400" b="1" dirty="0">
                <a:solidFill>
                  <a:schemeClr val="bg1"/>
                </a:solidFill>
                <a:latin typeface="Arial" pitchFamily="34" charset="0"/>
                <a:cs typeface="Arial" pitchFamily="34" charset="0"/>
              </a:rPr>
              <a:t>Informed Consent Form</a:t>
            </a:r>
            <a:endParaRPr lang="en-US" sz="4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86400"/>
          </a:xfrm>
        </p:spPr>
        <p:txBody>
          <a:bodyPr>
            <a:normAutofit fontScale="77500" lnSpcReduction="20000"/>
          </a:bodyPr>
          <a:lstStyle/>
          <a:p>
            <a:pPr marL="365760" indent="-256032" eaLnBrk="1" fontAlgn="auto" hangingPunct="1">
              <a:spcBef>
                <a:spcPts val="600"/>
              </a:spcBef>
              <a:spcAft>
                <a:spcPts val="600"/>
              </a:spcAft>
              <a:buFont typeface="Wingdings 3"/>
              <a:buChar char=""/>
              <a:defRPr/>
            </a:pPr>
            <a:r>
              <a:rPr lang="en-US" sz="4300" b="1" dirty="0" smtClean="0">
                <a:latin typeface="Arial" pitchFamily="34" charset="0"/>
                <a:cs typeface="Arial" pitchFamily="34" charset="0"/>
              </a:rPr>
              <a:t>Our Purpose </a:t>
            </a:r>
          </a:p>
          <a:p>
            <a:pPr marL="621792" lvl="1" eaLnBrk="1" fontAlgn="auto" hangingPunct="1">
              <a:spcBef>
                <a:spcPts val="600"/>
              </a:spcBef>
              <a:spcAft>
                <a:spcPts val="600"/>
              </a:spcAft>
              <a:buFont typeface="Verdana"/>
              <a:buChar char="◦"/>
              <a:defRPr/>
            </a:pPr>
            <a:r>
              <a:rPr lang="en-US" sz="4300" dirty="0" smtClean="0">
                <a:latin typeface="Arial" pitchFamily="34" charset="0"/>
                <a:cs typeface="Arial" pitchFamily="34" charset="0"/>
              </a:rPr>
              <a:t>Overview researchers’ responsibilities and procedures when conducting research with human subjects.</a:t>
            </a:r>
          </a:p>
          <a:p>
            <a:pPr marL="621792" lvl="1" eaLnBrk="1" fontAlgn="auto" hangingPunct="1">
              <a:spcBef>
                <a:spcPts val="600"/>
              </a:spcBef>
              <a:spcAft>
                <a:spcPts val="600"/>
              </a:spcAft>
              <a:buFont typeface="Verdana"/>
              <a:buChar char="◦"/>
              <a:defRPr/>
            </a:pPr>
            <a:endParaRPr lang="en-US" sz="4300" dirty="0" smtClean="0">
              <a:latin typeface="Arial" pitchFamily="34" charset="0"/>
              <a:cs typeface="Arial" pitchFamily="34" charset="0"/>
            </a:endParaRPr>
          </a:p>
          <a:p>
            <a:pPr marL="365760" indent="-256032" eaLnBrk="1" fontAlgn="auto" hangingPunct="1">
              <a:spcBef>
                <a:spcPts val="600"/>
              </a:spcBef>
              <a:spcAft>
                <a:spcPts val="600"/>
              </a:spcAft>
              <a:buFont typeface="Wingdings 3"/>
              <a:buChar char=""/>
              <a:defRPr/>
            </a:pPr>
            <a:r>
              <a:rPr lang="en-US" sz="4300" b="1" dirty="0" smtClean="0">
                <a:latin typeface="Arial" pitchFamily="34" charset="0"/>
                <a:cs typeface="Arial" pitchFamily="34" charset="0"/>
              </a:rPr>
              <a:t>Our Mission</a:t>
            </a:r>
          </a:p>
          <a:p>
            <a:pPr marL="621792" lvl="1" eaLnBrk="1" fontAlgn="auto" hangingPunct="1">
              <a:spcBef>
                <a:spcPts val="600"/>
              </a:spcBef>
              <a:spcAft>
                <a:spcPts val="600"/>
              </a:spcAft>
              <a:buFont typeface="Verdana"/>
              <a:buChar char="◦"/>
              <a:defRPr/>
            </a:pPr>
            <a:r>
              <a:rPr lang="en-US" sz="4300" dirty="0" smtClean="0">
                <a:latin typeface="Arial" pitchFamily="34" charset="0"/>
                <a:cs typeface="Arial" pitchFamily="34" charset="0"/>
              </a:rPr>
              <a:t>Protect all subjects- especially students and vulnerable populations.</a:t>
            </a:r>
          </a:p>
          <a:p>
            <a:pPr marL="1536192" lvl="3" eaLnBrk="1" fontAlgn="auto" hangingPunct="1">
              <a:spcBef>
                <a:spcPts val="600"/>
              </a:spcBef>
              <a:spcAft>
                <a:spcPts val="600"/>
              </a:spcAft>
              <a:buClr>
                <a:schemeClr val="accent1"/>
              </a:buClr>
              <a:buFont typeface="Verdana"/>
              <a:buChar char="◦"/>
              <a:defRPr/>
            </a:pPr>
            <a:r>
              <a:rPr lang="en-US" sz="4300" dirty="0" smtClean="0">
                <a:latin typeface="Arial" pitchFamily="34" charset="0"/>
                <a:cs typeface="Arial" pitchFamily="34" charset="0"/>
              </a:rPr>
              <a:t>e.g., children, pregnant females, prisoners, impaired individuals.</a:t>
            </a:r>
            <a:endParaRPr lang="en-US" dirty="0" smtClean="0"/>
          </a:p>
        </p:txBody>
      </p:sp>
      <p:sp>
        <p:nvSpPr>
          <p:cNvPr id="1024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97EA172-2187-4488-BFE5-27950655673B}"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838200" y="1676400"/>
            <a:ext cx="7315200" cy="4525963"/>
          </a:xfrm>
        </p:spPr>
        <p:txBody>
          <a:bodyPr/>
          <a:lstStyle/>
          <a:p>
            <a:pPr eaLnBrk="1" hangingPunct="1"/>
            <a:r>
              <a:rPr lang="en-US" sz="3200" smtClean="0">
                <a:latin typeface="Arial" charset="0"/>
                <a:cs typeface="Arial" charset="0"/>
              </a:rPr>
              <a:t>A systematic investigation, including research development, testing and evaluation, designed to develop or contribute to generalizable knowledge.</a:t>
            </a:r>
          </a:p>
        </p:txBody>
      </p:sp>
      <p:sp>
        <p:nvSpPr>
          <p:cNvPr id="1126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76F0A56-2AA1-4601-AE95-7AD870F634D8}" type="slidenum">
              <a:rPr lang="en-US" smtClean="0"/>
              <a:pPr/>
              <a:t>3</a:t>
            </a:fld>
            <a:endParaRPr lang="en-US" smtClean="0"/>
          </a:p>
        </p:txBody>
      </p:sp>
      <p:pic>
        <p:nvPicPr>
          <p:cNvPr id="11268" name="Title 3"/>
          <p:cNvPicPr>
            <a:picLocks noGrp="1" noChangeArrowheads="1"/>
          </p:cNvPicPr>
          <p:nvPr>
            <p:ph type="title"/>
          </p:nvPr>
        </p:nvPicPr>
        <p:blipFill>
          <a:blip r:embed="rId2" cstate="print"/>
          <a:srcRect/>
          <a:stretch>
            <a:fillRect/>
          </a:stretch>
        </p:blipFill>
        <p:spPr bwMode="auto">
          <a:xfrm>
            <a:off x="195263" y="268288"/>
            <a:ext cx="8497887" cy="11588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057400"/>
            <a:ext cx="3833048" cy="3505200"/>
          </a:xfrm>
        </p:spPr>
        <p:txBody>
          <a:bodyPr>
            <a:normAutofit fontScale="92500" lnSpcReduction="10000"/>
          </a:bodyPr>
          <a:lstStyle/>
          <a:p>
            <a:pPr marL="53975" indent="1588" eaLnBrk="1" fontAlgn="auto" hangingPunct="1">
              <a:spcAft>
                <a:spcPts val="0"/>
              </a:spcAft>
              <a:buFont typeface="Wingdings 3"/>
              <a:buNone/>
              <a:defRPr/>
            </a:pPr>
            <a:r>
              <a:rPr lang="en-US" sz="3600" b="1" dirty="0" smtClean="0">
                <a:latin typeface="Arial" pitchFamily="34" charset="0"/>
                <a:cs typeface="Arial" pitchFamily="34" charset="0"/>
              </a:rPr>
              <a:t>Collecting </a:t>
            </a:r>
            <a:r>
              <a:rPr lang="en-US" sz="3600" b="1" dirty="0" smtClean="0">
                <a:latin typeface="Arial" pitchFamily="34" charset="0"/>
                <a:cs typeface="Arial" pitchFamily="34" charset="0"/>
              </a:rPr>
              <a:t>information… </a:t>
            </a:r>
          </a:p>
          <a:p>
            <a:pPr marL="53975" indent="1588" eaLnBrk="1" fontAlgn="auto" hangingPunct="1">
              <a:spcAft>
                <a:spcPts val="0"/>
              </a:spcAft>
              <a:buFont typeface="Wingdings 3"/>
              <a:buNone/>
              <a:defRPr/>
            </a:pPr>
            <a:endParaRPr lang="en-US" sz="3600" b="1" dirty="0" smtClean="0">
              <a:latin typeface="Arial" pitchFamily="34" charset="0"/>
              <a:cs typeface="Arial" pitchFamily="34" charset="0"/>
            </a:endParaRPr>
          </a:p>
          <a:p>
            <a:pPr marL="53975" indent="1588" eaLnBrk="1" fontAlgn="auto" hangingPunct="1">
              <a:spcAft>
                <a:spcPts val="0"/>
              </a:spcAft>
              <a:buFont typeface="Wingdings 3"/>
              <a:buNone/>
              <a:defRPr/>
            </a:pPr>
            <a:endParaRPr lang="en-US" sz="3600" b="1" dirty="0">
              <a:latin typeface="Arial" pitchFamily="34" charset="0"/>
              <a:cs typeface="Arial" pitchFamily="34" charset="0"/>
            </a:endParaRPr>
          </a:p>
          <a:p>
            <a:pPr marL="53975" indent="1588" eaLnBrk="1" fontAlgn="auto" hangingPunct="1">
              <a:spcAft>
                <a:spcPts val="0"/>
              </a:spcAft>
              <a:buFont typeface="Wingdings 3"/>
              <a:buNone/>
              <a:defRPr/>
            </a:pPr>
            <a:endParaRPr lang="en-US" sz="3600" b="1" dirty="0">
              <a:latin typeface="Arial" pitchFamily="34" charset="0"/>
              <a:cs typeface="Arial" pitchFamily="34" charset="0"/>
            </a:endParaRPr>
          </a:p>
          <a:p>
            <a:pPr marL="53975" indent="1588" eaLnBrk="1" fontAlgn="auto" hangingPunct="1">
              <a:spcAft>
                <a:spcPts val="0"/>
              </a:spcAft>
              <a:buFont typeface="Wingdings 3"/>
              <a:buNone/>
              <a:defRPr/>
            </a:pPr>
            <a:r>
              <a:rPr lang="en-US" sz="3600" b="1" dirty="0" smtClean="0">
                <a:latin typeface="Arial" pitchFamily="34" charset="0"/>
                <a:cs typeface="Arial" pitchFamily="34" charset="0"/>
              </a:rPr>
              <a:t>to </a:t>
            </a:r>
            <a:r>
              <a:rPr lang="en-US" sz="3600" b="1" dirty="0" smtClean="0">
                <a:latin typeface="Arial" pitchFamily="34" charset="0"/>
                <a:cs typeface="Arial" pitchFamily="34" charset="0"/>
              </a:rPr>
              <a:t>be shared </a:t>
            </a:r>
            <a:r>
              <a:rPr lang="en-US" sz="3600" b="1" dirty="0" smtClean="0">
                <a:latin typeface="Arial" pitchFamily="34" charset="0"/>
                <a:cs typeface="Arial" pitchFamily="34" charset="0"/>
              </a:rPr>
              <a:t>  with others </a:t>
            </a:r>
            <a:endParaRPr lang="en-US" sz="3600" b="1" dirty="0" smtClean="0">
              <a:latin typeface="Arial" pitchFamily="34" charset="0"/>
              <a:cs typeface="Arial" pitchFamily="34" charset="0"/>
            </a:endParaRPr>
          </a:p>
          <a:p>
            <a:pPr marL="365760" indent="-256032" eaLnBrk="1" fontAlgn="auto" hangingPunct="1">
              <a:spcAft>
                <a:spcPts val="0"/>
              </a:spcAft>
              <a:buFont typeface="Wingdings 3"/>
              <a:buNone/>
              <a:defRPr/>
            </a:pPr>
            <a:endParaRPr lang="en-US" sz="1400" dirty="0" smtClean="0">
              <a:latin typeface="Arial" pitchFamily="34" charset="0"/>
              <a:cs typeface="Arial" pitchFamily="34" charset="0"/>
            </a:endParaRPr>
          </a:p>
        </p:txBody>
      </p:sp>
      <p:sp>
        <p:nvSpPr>
          <p:cNvPr id="1229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9FE01AA-9D6F-459A-A1DF-9506B205933B}" type="slidenum">
              <a:rPr lang="en-US" smtClean="0"/>
              <a:pPr/>
              <a:t>4</a:t>
            </a:fld>
            <a:endParaRPr lang="en-US" smtClean="0"/>
          </a:p>
        </p:txBody>
      </p:sp>
      <p:pic>
        <p:nvPicPr>
          <p:cNvPr id="12292" name="Title 3"/>
          <p:cNvPicPr>
            <a:picLocks noGrp="1" noChangeArrowheads="1"/>
          </p:cNvPicPr>
          <p:nvPr>
            <p:ph type="title"/>
          </p:nvPr>
        </p:nvPicPr>
        <p:blipFill>
          <a:blip r:embed="rId2" cstate="print"/>
          <a:srcRect/>
          <a:stretch>
            <a:fillRect/>
          </a:stretch>
        </p:blipFill>
        <p:spPr bwMode="auto">
          <a:xfrm>
            <a:off x="99461" y="19878"/>
            <a:ext cx="8497887" cy="1179513"/>
          </a:xfrm>
        </p:spPr>
      </p:pic>
      <p:grpSp>
        <p:nvGrpSpPr>
          <p:cNvPr id="3" name="Group 9"/>
          <p:cNvGrpSpPr>
            <a:grpSpLocks/>
          </p:cNvGrpSpPr>
          <p:nvPr/>
        </p:nvGrpSpPr>
        <p:grpSpPr bwMode="auto">
          <a:xfrm>
            <a:off x="2895600" y="1143000"/>
            <a:ext cx="5924668" cy="2057400"/>
            <a:chOff x="533398" y="3429000"/>
            <a:chExt cx="8427722" cy="2057400"/>
          </a:xfrm>
        </p:grpSpPr>
        <p:sp>
          <p:nvSpPr>
            <p:cNvPr id="5" name="Oval 4"/>
            <p:cNvSpPr/>
            <p:nvPr/>
          </p:nvSpPr>
          <p:spPr>
            <a:xfrm>
              <a:off x="1981198" y="3429000"/>
              <a:ext cx="239268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a:solidFill>
                    <a:schemeClr val="tx1"/>
                  </a:solidFill>
                  <a:latin typeface="Arial" pitchFamily="34" charset="0"/>
                  <a:cs typeface="Arial" pitchFamily="34" charset="0"/>
                </a:rPr>
                <a:t>Interview</a:t>
              </a:r>
            </a:p>
          </p:txBody>
        </p:sp>
        <p:sp>
          <p:nvSpPr>
            <p:cNvPr id="6" name="Oval 5"/>
            <p:cNvSpPr/>
            <p:nvPr/>
          </p:nvSpPr>
          <p:spPr>
            <a:xfrm>
              <a:off x="4724400" y="3429000"/>
              <a:ext cx="1981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a:solidFill>
                    <a:schemeClr val="tx1"/>
                  </a:solidFill>
                  <a:latin typeface="Arial" pitchFamily="34" charset="0"/>
                  <a:cs typeface="Arial" pitchFamily="34" charset="0"/>
                </a:rPr>
                <a:t>Survey</a:t>
              </a:r>
            </a:p>
          </p:txBody>
        </p:sp>
        <p:sp>
          <p:nvSpPr>
            <p:cNvPr id="7" name="Oval 6"/>
            <p:cNvSpPr/>
            <p:nvPr/>
          </p:nvSpPr>
          <p:spPr>
            <a:xfrm>
              <a:off x="3428999" y="4419600"/>
              <a:ext cx="2133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a:solidFill>
                    <a:schemeClr val="tx1"/>
                  </a:solidFill>
                  <a:latin typeface="Arial" pitchFamily="34" charset="0"/>
                  <a:cs typeface="Arial" pitchFamily="34" charset="0"/>
                </a:rPr>
                <a:t>Case Studies</a:t>
              </a:r>
            </a:p>
          </p:txBody>
        </p:sp>
        <p:sp>
          <p:nvSpPr>
            <p:cNvPr id="8" name="Oval 7"/>
            <p:cNvSpPr/>
            <p:nvPr/>
          </p:nvSpPr>
          <p:spPr>
            <a:xfrm>
              <a:off x="533398" y="4419600"/>
              <a:ext cx="2667002"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a:solidFill>
                    <a:schemeClr val="tx1"/>
                  </a:solidFill>
                  <a:latin typeface="Arial" pitchFamily="34" charset="0"/>
                  <a:cs typeface="Arial" pitchFamily="34" charset="0"/>
                </a:rPr>
                <a:t>Document Records</a:t>
              </a:r>
            </a:p>
          </p:txBody>
        </p:sp>
        <p:sp>
          <p:nvSpPr>
            <p:cNvPr id="9" name="Oval 8"/>
            <p:cNvSpPr/>
            <p:nvPr/>
          </p:nvSpPr>
          <p:spPr>
            <a:xfrm>
              <a:off x="5714999" y="4419600"/>
              <a:ext cx="3246121"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a:solidFill>
                    <a:schemeClr val="tx1"/>
                  </a:solidFill>
                  <a:latin typeface="Arial" pitchFamily="34" charset="0"/>
                  <a:cs typeface="Arial" pitchFamily="34" charset="0"/>
                </a:rPr>
                <a:t>Observation</a:t>
              </a:r>
            </a:p>
          </p:txBody>
        </p:sp>
      </p:grpSp>
      <p:grpSp>
        <p:nvGrpSpPr>
          <p:cNvPr id="11" name="Group 9"/>
          <p:cNvGrpSpPr>
            <a:grpSpLocks/>
          </p:cNvGrpSpPr>
          <p:nvPr/>
        </p:nvGrpSpPr>
        <p:grpSpPr bwMode="auto">
          <a:xfrm>
            <a:off x="2954013" y="3962400"/>
            <a:ext cx="5866255" cy="2095500"/>
            <a:chOff x="1695910" y="3390900"/>
            <a:chExt cx="6336127" cy="2095500"/>
          </a:xfrm>
        </p:grpSpPr>
        <p:sp>
          <p:nvSpPr>
            <p:cNvPr id="12" name="Oval 11"/>
            <p:cNvSpPr/>
            <p:nvPr/>
          </p:nvSpPr>
          <p:spPr>
            <a:xfrm>
              <a:off x="5212636" y="3390900"/>
              <a:ext cx="2392682" cy="914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smtClean="0">
                  <a:solidFill>
                    <a:schemeClr val="bg1"/>
                  </a:solidFill>
                  <a:latin typeface="Arial" pitchFamily="34" charset="0"/>
                  <a:cs typeface="Arial" pitchFamily="34" charset="0"/>
                </a:rPr>
                <a:t>Journals</a:t>
              </a:r>
              <a:endParaRPr lang="en-US" sz="1800" b="1" dirty="0">
                <a:solidFill>
                  <a:schemeClr val="bg1"/>
                </a:solidFill>
                <a:latin typeface="Arial" pitchFamily="34" charset="0"/>
                <a:cs typeface="Arial" pitchFamily="34" charset="0"/>
              </a:endParaRPr>
            </a:p>
          </p:txBody>
        </p:sp>
        <p:sp>
          <p:nvSpPr>
            <p:cNvPr id="13" name="Oval 12"/>
            <p:cNvSpPr/>
            <p:nvPr/>
          </p:nvSpPr>
          <p:spPr>
            <a:xfrm>
              <a:off x="1695910" y="3392072"/>
              <a:ext cx="3199246" cy="914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smtClean="0">
                  <a:solidFill>
                    <a:schemeClr val="bg1"/>
                  </a:solidFill>
                  <a:latin typeface="Arial" pitchFamily="34" charset="0"/>
                  <a:cs typeface="Arial" pitchFamily="34" charset="0"/>
                </a:rPr>
                <a:t>Conferences</a:t>
              </a:r>
              <a:endParaRPr lang="en-US" sz="1800" b="1" dirty="0">
                <a:solidFill>
                  <a:schemeClr val="bg1"/>
                </a:solidFill>
                <a:latin typeface="Arial" pitchFamily="34" charset="0"/>
                <a:cs typeface="Arial" pitchFamily="34" charset="0"/>
              </a:endParaRPr>
            </a:p>
          </p:txBody>
        </p:sp>
        <p:sp>
          <p:nvSpPr>
            <p:cNvPr id="15" name="Oval 14"/>
            <p:cNvSpPr/>
            <p:nvPr/>
          </p:nvSpPr>
          <p:spPr>
            <a:xfrm>
              <a:off x="1962032" y="4419600"/>
              <a:ext cx="2667002" cy="1066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smtClean="0">
                  <a:solidFill>
                    <a:schemeClr val="bg1"/>
                  </a:solidFill>
                  <a:latin typeface="Arial" pitchFamily="34" charset="0"/>
                  <a:cs typeface="Arial" pitchFamily="34" charset="0"/>
                </a:rPr>
                <a:t>Books</a:t>
              </a:r>
              <a:endParaRPr lang="en-US" sz="1800" b="1" dirty="0">
                <a:solidFill>
                  <a:schemeClr val="bg1"/>
                </a:solidFill>
                <a:latin typeface="Arial" pitchFamily="34" charset="0"/>
                <a:cs typeface="Arial" pitchFamily="34" charset="0"/>
              </a:endParaRPr>
            </a:p>
          </p:txBody>
        </p:sp>
        <p:sp>
          <p:nvSpPr>
            <p:cNvPr id="16" name="Oval 15"/>
            <p:cNvSpPr/>
            <p:nvPr/>
          </p:nvSpPr>
          <p:spPr>
            <a:xfrm>
              <a:off x="4785916" y="4495800"/>
              <a:ext cx="3246121" cy="990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buFont typeface="Arial" charset="0"/>
                <a:buNone/>
                <a:defRPr/>
              </a:pPr>
              <a:r>
                <a:rPr lang="en-US" sz="1800" b="1" dirty="0" smtClean="0">
                  <a:solidFill>
                    <a:schemeClr val="bg1"/>
                  </a:solidFill>
                  <a:latin typeface="Arial" pitchFamily="34" charset="0"/>
                  <a:cs typeface="Arial" pitchFamily="34" charset="0"/>
                </a:rPr>
                <a:t>Publications</a:t>
              </a:r>
              <a:endParaRPr lang="en-US" sz="1800" b="1" dirty="0">
                <a:solidFill>
                  <a:schemeClr val="bg1"/>
                </a:solidFill>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par>
                          <p:cTn id="8" fill="hold">
                            <p:stCondLst>
                              <p:cond delay="2500"/>
                            </p:stCondLst>
                            <p:childTnLst>
                              <p:par>
                                <p:cTn id="9" presetID="22" presetClass="entr" presetSubtype="1" fill="hold" nodeType="afterEffect">
                                  <p:stCondLst>
                                    <p:cond delay="150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914400" y="1570038"/>
            <a:ext cx="4343400" cy="4525962"/>
          </a:xfrm>
        </p:spPr>
        <p:txBody>
          <a:bodyPr/>
          <a:lstStyle/>
          <a:p>
            <a:pPr eaLnBrk="1" hangingPunct="1"/>
            <a:r>
              <a:rPr lang="en-US" sz="3600" smtClean="0">
                <a:latin typeface="Arial" charset="0"/>
                <a:cs typeface="Arial" charset="0"/>
              </a:rPr>
              <a:t>Description</a:t>
            </a:r>
          </a:p>
          <a:p>
            <a:pPr eaLnBrk="1" hangingPunct="1"/>
            <a:r>
              <a:rPr lang="en-US" sz="3600" smtClean="0">
                <a:latin typeface="Arial" charset="0"/>
                <a:cs typeface="Arial" charset="0"/>
              </a:rPr>
              <a:t>Prediction</a:t>
            </a:r>
          </a:p>
          <a:p>
            <a:pPr eaLnBrk="1" hangingPunct="1"/>
            <a:r>
              <a:rPr lang="en-US" sz="3600" smtClean="0">
                <a:latin typeface="Arial" charset="0"/>
                <a:cs typeface="Arial" charset="0"/>
              </a:rPr>
              <a:t>Improvement</a:t>
            </a:r>
          </a:p>
          <a:p>
            <a:pPr eaLnBrk="1" hangingPunct="1"/>
            <a:r>
              <a:rPr lang="en-US" sz="3600" smtClean="0">
                <a:latin typeface="Arial" charset="0"/>
                <a:cs typeface="Arial" charset="0"/>
              </a:rPr>
              <a:t>Explanation</a:t>
            </a:r>
          </a:p>
          <a:p>
            <a:pPr eaLnBrk="1" hangingPunct="1"/>
            <a:r>
              <a:rPr lang="en-US" sz="3600" smtClean="0">
                <a:latin typeface="Arial" charset="0"/>
                <a:cs typeface="Arial" charset="0"/>
              </a:rPr>
              <a:t>Theory Testing</a:t>
            </a:r>
          </a:p>
        </p:txBody>
      </p:sp>
      <p:sp>
        <p:nvSpPr>
          <p:cNvPr id="1331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04F60DF-38E3-4B0A-BEE6-4E09F823B969}" type="slidenum">
              <a:rPr lang="en-US" smtClean="0"/>
              <a:pPr/>
              <a:t>5</a:t>
            </a:fld>
            <a:endParaRPr lang="en-US" smtClean="0"/>
          </a:p>
        </p:txBody>
      </p:sp>
      <p:pic>
        <p:nvPicPr>
          <p:cNvPr id="13316" name="Title 3"/>
          <p:cNvPicPr>
            <a:picLocks noGrp="1" noChangeArrowheads="1"/>
          </p:cNvPicPr>
          <p:nvPr>
            <p:ph type="title"/>
          </p:nvPr>
        </p:nvPicPr>
        <p:blipFill>
          <a:blip r:embed="rId2" cstate="print"/>
          <a:srcRect/>
          <a:stretch>
            <a:fillRect/>
          </a:stretch>
        </p:blipFill>
        <p:spPr bwMode="auto">
          <a:xfrm>
            <a:off x="219075" y="268288"/>
            <a:ext cx="8516938" cy="115887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92500"/>
          </a:bodyPr>
          <a:lstStyle/>
          <a:p>
            <a:pPr marL="365760" indent="-256032" eaLnBrk="1" fontAlgn="auto" hangingPunct="1">
              <a:spcAft>
                <a:spcPts val="1200"/>
              </a:spcAft>
              <a:buFont typeface="Wingdings 3"/>
              <a:buChar char=""/>
              <a:defRPr/>
            </a:pPr>
            <a:r>
              <a:rPr lang="en-US" sz="2600" dirty="0" smtClean="0">
                <a:latin typeface="Arial" pitchFamily="34" charset="0"/>
                <a:cs typeface="Arial" pitchFamily="34" charset="0"/>
              </a:rPr>
              <a:t>Data that is collected as part of the instructor’s class for the purpose of evaluating students’ performance in the class</a:t>
            </a:r>
          </a:p>
          <a:p>
            <a:pPr marL="365760" indent="-256032" eaLnBrk="1" fontAlgn="auto" hangingPunct="1">
              <a:spcAft>
                <a:spcPts val="1200"/>
              </a:spcAft>
              <a:buFont typeface="Wingdings 3"/>
              <a:buChar char=""/>
              <a:defRPr/>
            </a:pPr>
            <a:r>
              <a:rPr lang="en-US" sz="2600" dirty="0" smtClean="0">
                <a:latin typeface="Arial" pitchFamily="34" charset="0"/>
                <a:cs typeface="Arial" pitchFamily="34" charset="0"/>
              </a:rPr>
              <a:t>Data that is collected as part of the instructor’s class for the purpose of assessing the instructor’s performance</a:t>
            </a:r>
          </a:p>
          <a:p>
            <a:pPr marL="365760" indent="-256032" eaLnBrk="1" fontAlgn="auto" hangingPunct="1">
              <a:spcAft>
                <a:spcPts val="1200"/>
              </a:spcAft>
              <a:buFont typeface="Wingdings 3"/>
              <a:buChar char=""/>
              <a:defRPr/>
            </a:pPr>
            <a:r>
              <a:rPr lang="en-US" sz="2600" dirty="0" smtClean="0">
                <a:latin typeface="Arial" pitchFamily="34" charset="0"/>
                <a:cs typeface="Arial" pitchFamily="34" charset="0"/>
              </a:rPr>
              <a:t>Data that is collected as part of the instructor’s class for the purpose of an internal assessment of the (school’s or department’s) program</a:t>
            </a:r>
          </a:p>
          <a:p>
            <a:pPr marL="365760" indent="-256032" eaLnBrk="1" fontAlgn="auto" hangingPunct="1">
              <a:spcAft>
                <a:spcPts val="1200"/>
              </a:spcAft>
              <a:buFont typeface="Wingdings 3"/>
              <a:buChar char=""/>
              <a:defRPr/>
            </a:pPr>
            <a:r>
              <a:rPr lang="en-US" sz="2600" dirty="0" smtClean="0">
                <a:latin typeface="Arial" pitchFamily="34" charset="0"/>
                <a:cs typeface="Arial" pitchFamily="34" charset="0"/>
              </a:rPr>
              <a:t>Data that is collected as part of a cooperating teacher’s class for the purpose of assessing a student teacher</a:t>
            </a:r>
          </a:p>
          <a:p>
            <a:pPr marL="365760" indent="-256032" eaLnBrk="1" fontAlgn="auto" hangingPunct="1">
              <a:spcAft>
                <a:spcPts val="0"/>
              </a:spcAft>
              <a:buFont typeface="Wingdings 3"/>
              <a:buChar char=""/>
              <a:defRPr/>
            </a:pPr>
            <a:endParaRPr lang="en-US" dirty="0"/>
          </a:p>
        </p:txBody>
      </p:sp>
      <p:sp>
        <p:nvSpPr>
          <p:cNvPr id="1433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C516C2-80B0-447A-AF4A-0133FE4651B8}" type="slidenum">
              <a:rPr lang="en-US" smtClean="0"/>
              <a:pPr/>
              <a:t>6</a:t>
            </a:fld>
            <a:endParaRPr lang="en-US" smtClean="0"/>
          </a:p>
        </p:txBody>
      </p:sp>
      <p:pic>
        <p:nvPicPr>
          <p:cNvPr id="14340" name="Title 3"/>
          <p:cNvPicPr>
            <a:picLocks noGrp="1" noChangeArrowheads="1"/>
          </p:cNvPicPr>
          <p:nvPr>
            <p:ph type="title"/>
          </p:nvPr>
        </p:nvPicPr>
        <p:blipFill>
          <a:blip r:embed="rId2" cstate="print"/>
          <a:srcRect/>
          <a:stretch>
            <a:fillRect/>
          </a:stretch>
        </p:blipFill>
        <p:spPr bwMode="auto">
          <a:xfrm>
            <a:off x="323850" y="146050"/>
            <a:ext cx="8796338" cy="11588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4495800"/>
            <a:ext cx="3505200" cy="1676400"/>
          </a:xfrm>
        </p:spPr>
        <p:txBody>
          <a:bodyPr/>
          <a:lstStyle/>
          <a:p>
            <a:pPr eaLnBrk="1" hangingPunct="1"/>
            <a:r>
              <a:rPr lang="en-US" b="1" smtClean="0">
                <a:latin typeface="Arial" charset="0"/>
                <a:cs typeface="Arial" charset="0"/>
              </a:rPr>
              <a:t>Milgram Studies  </a:t>
            </a:r>
            <a:r>
              <a:rPr lang="en-US" smtClean="0">
                <a:latin typeface="Arial" charset="0"/>
                <a:cs typeface="Arial" charset="0"/>
              </a:rPr>
              <a:t>of obedience and   authority (1963)</a:t>
            </a:r>
          </a:p>
        </p:txBody>
      </p:sp>
      <p:pic>
        <p:nvPicPr>
          <p:cNvPr id="15363" name="Title 2"/>
          <p:cNvPicPr>
            <a:picLocks noGrp="1" noChangeArrowheads="1"/>
          </p:cNvPicPr>
          <p:nvPr>
            <p:ph type="title"/>
          </p:nvPr>
        </p:nvPicPr>
        <p:blipFill>
          <a:blip r:embed="rId3" cstate="print"/>
          <a:srcRect/>
          <a:stretch>
            <a:fillRect/>
          </a:stretch>
        </p:blipFill>
        <p:spPr bwMode="auto">
          <a:xfrm>
            <a:off x="957263" y="-6350"/>
            <a:ext cx="4041775" cy="1158875"/>
          </a:xfrm>
        </p:spPr>
      </p:pic>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E684C83-38AC-4604-89EB-A5E6649A97BC}" type="slidenum">
              <a:rPr lang="en-US" smtClean="0"/>
              <a:pPr/>
              <a:t>7</a:t>
            </a:fld>
            <a:endParaRPr lang="en-US" smtClean="0"/>
          </a:p>
        </p:txBody>
      </p:sp>
      <p:pic>
        <p:nvPicPr>
          <p:cNvPr id="47112" name="Picture 8" descr="http://www.usu.edu/psycho101/lectures/chp14socinflu/shock.jpe">
            <a:hlinkClick r:id="rId4"/>
          </p:cNvPr>
          <p:cNvPicPr>
            <a:picLocks noChangeAspect="1" noChangeArrowheads="1"/>
          </p:cNvPicPr>
          <p:nvPr/>
        </p:nvPicPr>
        <p:blipFill>
          <a:blip r:embed="rId5" cstate="print"/>
          <a:srcRect/>
          <a:stretch>
            <a:fillRect/>
          </a:stretch>
        </p:blipFill>
        <p:spPr bwMode="auto">
          <a:xfrm>
            <a:off x="5181600" y="5021263"/>
            <a:ext cx="2438400" cy="1760537"/>
          </a:xfrm>
          <a:prstGeom prst="rect">
            <a:avLst/>
          </a:prstGeom>
          <a:noFill/>
          <a:ln w="9525">
            <a:noFill/>
            <a:miter lim="800000"/>
            <a:headEnd/>
            <a:tailEnd/>
          </a:ln>
        </p:spPr>
      </p:pic>
      <p:grpSp>
        <p:nvGrpSpPr>
          <p:cNvPr id="4" name="Group 11"/>
          <p:cNvGrpSpPr>
            <a:grpSpLocks/>
          </p:cNvGrpSpPr>
          <p:nvPr/>
        </p:nvGrpSpPr>
        <p:grpSpPr bwMode="auto">
          <a:xfrm>
            <a:off x="990600" y="2743200"/>
            <a:ext cx="6248400" cy="2209800"/>
            <a:chOff x="609600" y="2743200"/>
            <a:chExt cx="6248400" cy="2209800"/>
          </a:xfrm>
        </p:grpSpPr>
        <p:pic>
          <p:nvPicPr>
            <p:cNvPr id="15370" name="Picture 6" descr="http://www.brown.edu/Courses/Bio_160/Projects2000/Ethics/81951.gif"/>
            <p:cNvPicPr>
              <a:picLocks noChangeAspect="1" noChangeArrowheads="1"/>
            </p:cNvPicPr>
            <p:nvPr/>
          </p:nvPicPr>
          <p:blipFill>
            <a:blip r:embed="rId6" cstate="print"/>
            <a:srcRect/>
            <a:stretch>
              <a:fillRect/>
            </a:stretch>
          </p:blipFill>
          <p:spPr bwMode="auto">
            <a:xfrm>
              <a:off x="4953000" y="2762250"/>
              <a:ext cx="1905000" cy="2190750"/>
            </a:xfrm>
            <a:prstGeom prst="rect">
              <a:avLst/>
            </a:prstGeom>
            <a:noFill/>
            <a:ln w="9525">
              <a:noFill/>
              <a:miter lim="800000"/>
              <a:headEnd/>
              <a:tailEnd/>
            </a:ln>
          </p:spPr>
        </p:pic>
        <p:sp>
          <p:nvSpPr>
            <p:cNvPr id="9" name="Content Placeholder 1"/>
            <p:cNvSpPr txBox="1">
              <a:spLocks/>
            </p:cNvSpPr>
            <p:nvPr/>
          </p:nvSpPr>
          <p:spPr>
            <a:xfrm>
              <a:off x="609600" y="2743200"/>
              <a:ext cx="4724400" cy="1828800"/>
            </a:xfrm>
            <a:prstGeom prst="rect">
              <a:avLst/>
            </a:prstGeom>
          </p:spPr>
          <p:txBody>
            <a:bodyPr>
              <a:normAutofit fontScale="92500" lnSpcReduction="10000"/>
            </a:bodyPr>
            <a:lstStyle/>
            <a:p>
              <a:pPr marL="365760" indent="-256032" fontAlgn="auto">
                <a:spcBef>
                  <a:spcPts val="400"/>
                </a:spcBef>
                <a:spcAft>
                  <a:spcPts val="0"/>
                </a:spcAft>
                <a:buClr>
                  <a:schemeClr val="accent1"/>
                </a:buClr>
                <a:buSzPct val="68000"/>
                <a:buFont typeface="Wingdings 3"/>
                <a:buChar char=""/>
                <a:defRPr/>
              </a:pPr>
              <a:r>
                <a:rPr lang="en-US" sz="2700" b="1" dirty="0">
                  <a:solidFill>
                    <a:schemeClr val="tx1"/>
                  </a:solidFill>
                  <a:latin typeface="Arial" pitchFamily="34" charset="0"/>
                  <a:cs typeface="Arial" pitchFamily="34" charset="0"/>
                </a:rPr>
                <a:t>WWII Concentration    Camp Studies </a:t>
              </a:r>
              <a:r>
                <a:rPr lang="en-US" sz="2700" dirty="0">
                  <a:solidFill>
                    <a:schemeClr val="tx1"/>
                  </a:solidFill>
                  <a:latin typeface="Arial" pitchFamily="34" charset="0"/>
                  <a:cs typeface="Arial" pitchFamily="34" charset="0"/>
                </a:rPr>
                <a:t/>
              </a:r>
              <a:br>
                <a:rPr lang="en-US" sz="2700" dirty="0">
                  <a:solidFill>
                    <a:schemeClr val="tx1"/>
                  </a:solidFill>
                  <a:latin typeface="Arial" pitchFamily="34" charset="0"/>
                  <a:cs typeface="Arial" pitchFamily="34" charset="0"/>
                </a:rPr>
              </a:br>
              <a:r>
                <a:rPr lang="en-US" sz="2700" dirty="0">
                  <a:solidFill>
                    <a:schemeClr val="tx1"/>
                  </a:solidFill>
                  <a:latin typeface="Arial" pitchFamily="34" charset="0"/>
                  <a:cs typeface="Arial" pitchFamily="34" charset="0"/>
                </a:rPr>
                <a:t>(1933-1945)</a:t>
              </a:r>
              <a:r>
                <a:rPr lang="en-US" sz="2700" dirty="0">
                  <a:solidFill>
                    <a:schemeClr val="tx1"/>
                  </a:solidFill>
                  <a:latin typeface="+mn-lt"/>
                  <a:cs typeface="+mn-cs"/>
                </a:rPr>
                <a:t/>
              </a:r>
              <a:br>
                <a:rPr lang="en-US" sz="2700" dirty="0">
                  <a:solidFill>
                    <a:schemeClr val="tx1"/>
                  </a:solidFill>
                  <a:latin typeface="+mn-lt"/>
                  <a:cs typeface="+mn-cs"/>
                </a:rPr>
              </a:br>
              <a:endParaRPr lang="en-US" sz="4800" dirty="0">
                <a:solidFill>
                  <a:schemeClr val="tx1"/>
                </a:solidFill>
                <a:latin typeface="+mn-lt"/>
                <a:cs typeface="+mn-cs"/>
              </a:endParaRPr>
            </a:p>
          </p:txBody>
        </p:sp>
      </p:grpSp>
      <p:grpSp>
        <p:nvGrpSpPr>
          <p:cNvPr id="15367" name="Group 10"/>
          <p:cNvGrpSpPr>
            <a:grpSpLocks/>
          </p:cNvGrpSpPr>
          <p:nvPr/>
        </p:nvGrpSpPr>
        <p:grpSpPr bwMode="auto">
          <a:xfrm>
            <a:off x="990600" y="914400"/>
            <a:ext cx="6619875" cy="1828800"/>
            <a:chOff x="990600" y="914400"/>
            <a:chExt cx="6619875" cy="1828800"/>
          </a:xfrm>
        </p:grpSpPr>
        <p:pic>
          <p:nvPicPr>
            <p:cNvPr id="15368" name="Picture 4" descr="http://www.brown.edu/Courses/Bio_160/Projects2000/Ethics/pic3.jpg"/>
            <p:cNvPicPr>
              <a:picLocks noChangeAspect="1" noChangeArrowheads="1"/>
            </p:cNvPicPr>
            <p:nvPr/>
          </p:nvPicPr>
          <p:blipFill>
            <a:blip r:embed="rId7" cstate="print"/>
            <a:srcRect/>
            <a:stretch>
              <a:fillRect/>
            </a:stretch>
          </p:blipFill>
          <p:spPr bwMode="auto">
            <a:xfrm>
              <a:off x="5105400" y="914400"/>
              <a:ext cx="2505075" cy="1790701"/>
            </a:xfrm>
            <a:prstGeom prst="rect">
              <a:avLst/>
            </a:prstGeom>
            <a:noFill/>
            <a:ln w="9525">
              <a:noFill/>
              <a:miter lim="800000"/>
              <a:headEnd/>
              <a:tailEnd/>
            </a:ln>
          </p:spPr>
        </p:pic>
        <p:sp>
          <p:nvSpPr>
            <p:cNvPr id="10" name="Content Placeholder 1"/>
            <p:cNvSpPr txBox="1">
              <a:spLocks/>
            </p:cNvSpPr>
            <p:nvPr/>
          </p:nvSpPr>
          <p:spPr>
            <a:xfrm>
              <a:off x="990600" y="1143000"/>
              <a:ext cx="4114800" cy="1600200"/>
            </a:xfrm>
            <a:prstGeom prst="rect">
              <a:avLst/>
            </a:prstGeom>
          </p:spPr>
          <p:txBody>
            <a:bodyPr>
              <a:normAutofit lnSpcReduction="10000"/>
            </a:bodyPr>
            <a:lstStyle/>
            <a:p>
              <a:pPr marL="365760" indent="-256032" fontAlgn="auto">
                <a:spcBef>
                  <a:spcPts val="400"/>
                </a:spcBef>
                <a:spcAft>
                  <a:spcPts val="0"/>
                </a:spcAft>
                <a:buClr>
                  <a:schemeClr val="accent1"/>
                </a:buClr>
                <a:buSzPct val="68000"/>
                <a:buFont typeface="Wingdings 3"/>
                <a:buChar char=""/>
                <a:defRPr/>
              </a:pPr>
              <a:r>
                <a:rPr lang="en-US" sz="2700" b="1" dirty="0">
                  <a:solidFill>
                    <a:schemeClr val="tx1"/>
                  </a:solidFill>
                  <a:latin typeface="Arial" pitchFamily="34" charset="0"/>
                  <a:cs typeface="Arial" pitchFamily="34" charset="0"/>
                </a:rPr>
                <a:t>Tuskeegee Syphillis Study </a:t>
              </a:r>
              <a:r>
                <a:rPr lang="en-US" sz="2700" dirty="0">
                  <a:solidFill>
                    <a:schemeClr val="tx1"/>
                  </a:solidFill>
                  <a:latin typeface="Arial" pitchFamily="34" charset="0"/>
                  <a:cs typeface="Arial" pitchFamily="34" charset="0"/>
                </a:rPr>
                <a:t>(1932-1972)</a:t>
              </a:r>
              <a:br>
                <a:rPr lang="en-US" sz="2700" dirty="0">
                  <a:solidFill>
                    <a:schemeClr val="tx1"/>
                  </a:solidFill>
                  <a:latin typeface="Arial" pitchFamily="34" charset="0"/>
                  <a:cs typeface="Arial" pitchFamily="34" charset="0"/>
                </a:rPr>
              </a:br>
              <a:endParaRPr lang="en-US" sz="4800" dirty="0">
                <a:solidFill>
                  <a:schemeClr val="tx1"/>
                </a:solidFill>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7112"/>
                                        </p:tgtEl>
                                        <p:attrNameLst>
                                          <p:attrName>style.visibility</p:attrName>
                                        </p:attrNameLst>
                                      </p:cBhvr>
                                      <p:to>
                                        <p:strVal val="visible"/>
                                      </p:to>
                                    </p:set>
                                    <p:animEffect transition="in" filter="fade">
                                      <p:cBhvr>
                                        <p:cTn id="17" dur="1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Title 2"/>
          <p:cNvPicPr>
            <a:picLocks noGrp="1" noChangeArrowheads="1"/>
          </p:cNvPicPr>
          <p:nvPr>
            <p:ph type="title"/>
          </p:nvPr>
        </p:nvPicPr>
        <p:blipFill>
          <a:blip r:embed="rId3" cstate="print"/>
          <a:srcRect/>
          <a:stretch>
            <a:fillRect/>
          </a:stretch>
        </p:blipFill>
        <p:spPr bwMode="auto">
          <a:xfrm>
            <a:off x="450850" y="73025"/>
            <a:ext cx="8242300" cy="847725"/>
          </a:xfrm>
        </p:spPr>
      </p:pic>
      <p:sp>
        <p:nvSpPr>
          <p:cNvPr id="16387"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30F91A-1C54-4127-B612-EC536BBA607E}" type="slidenum">
              <a:rPr lang="en-US" smtClean="0"/>
              <a:pPr/>
              <a:t>8</a:t>
            </a:fld>
            <a:endParaRPr lang="en-US" smtClean="0"/>
          </a:p>
        </p:txBody>
      </p:sp>
      <p:graphicFrame>
        <p:nvGraphicFramePr>
          <p:cNvPr id="9" name="Table 8"/>
          <p:cNvGraphicFramePr>
            <a:graphicFrameLocks noGrp="1"/>
          </p:cNvGraphicFramePr>
          <p:nvPr/>
        </p:nvGraphicFramePr>
        <p:xfrm>
          <a:off x="0" y="4937125"/>
          <a:ext cx="9144000" cy="1310640"/>
        </p:xfrm>
        <a:graphic>
          <a:graphicData uri="http://schemas.openxmlformats.org/drawingml/2006/table">
            <a:tbl>
              <a:tblPr firstRow="1" bandRow="1">
                <a:tableStyleId>{5C22544A-7EE6-4342-B048-85BDC9FD1C3A}</a:tableStyleId>
              </a:tblPr>
              <a:tblGrid>
                <a:gridCol w="3607266"/>
                <a:gridCol w="5536734"/>
              </a:tblGrid>
              <a:tr h="1310640">
                <a:tc>
                  <a:txBody>
                    <a:bodyPr/>
                    <a:lstStyle/>
                    <a:p>
                      <a:r>
                        <a:rPr lang="en-US" sz="2000" b="1" dirty="0" smtClean="0">
                          <a:solidFill>
                            <a:schemeClr val="tx1"/>
                          </a:solidFill>
                          <a:latin typeface="Arial" pitchFamily="34" charset="0"/>
                          <a:cs typeface="Arial" pitchFamily="34" charset="0"/>
                        </a:rPr>
                        <a:t>Justice </a:t>
                      </a:r>
                      <a:endParaRPr lang="en-US" sz="2000" dirty="0" smtClean="0">
                        <a:solidFill>
                          <a:schemeClr val="tx1"/>
                        </a:solidFill>
                        <a:latin typeface="Arial" pitchFamily="34" charset="0"/>
                        <a:cs typeface="Arial" pitchFamily="34" charset="0"/>
                      </a:endParaRPr>
                    </a:p>
                    <a:p>
                      <a:r>
                        <a:rPr lang="en-US" sz="2000" b="0" dirty="0" smtClean="0">
                          <a:solidFill>
                            <a:schemeClr val="tx1"/>
                          </a:solidFill>
                          <a:latin typeface="Arial" pitchFamily="34" charset="0"/>
                          <a:cs typeface="Arial" pitchFamily="34" charset="0"/>
                        </a:rPr>
                        <a:t>The benefits and risks of research must be distributed fairly. </a:t>
                      </a:r>
                      <a:endParaRPr lang="en-US" sz="2000" b="0" dirty="0">
                        <a:solidFill>
                          <a:schemeClr val="tx1"/>
                        </a:solidFill>
                        <a:latin typeface="Arial" pitchFamily="34" charset="0"/>
                        <a:cs typeface="Arial" pitchFamily="34" charset="0"/>
                      </a:endParaRPr>
                    </a:p>
                  </a:txBody>
                  <a:tcPr>
                    <a:solidFill>
                      <a:schemeClr val="bg2"/>
                    </a:solidFill>
                  </a:tcPr>
                </a:tc>
                <a:tc>
                  <a:txBody>
                    <a:bodyPr/>
                    <a:lstStyle/>
                    <a:p>
                      <a:r>
                        <a:rPr lang="en-US" sz="2000" b="1" dirty="0" smtClean="0">
                          <a:solidFill>
                            <a:schemeClr val="tx1"/>
                          </a:solidFill>
                          <a:latin typeface="Arial" pitchFamily="34" charset="0"/>
                          <a:cs typeface="Arial" pitchFamily="34" charset="0"/>
                        </a:rPr>
                        <a:t>Selection of subjects </a:t>
                      </a:r>
                      <a:endParaRPr lang="en-US" sz="2000" dirty="0" smtClean="0">
                        <a:solidFill>
                          <a:schemeClr val="tx1"/>
                        </a:solidFill>
                        <a:latin typeface="Arial" pitchFamily="34" charset="0"/>
                        <a:cs typeface="Arial" pitchFamily="34" charset="0"/>
                      </a:endParaRPr>
                    </a:p>
                    <a:p>
                      <a:r>
                        <a:rPr lang="en-US" sz="2000" b="0" dirty="0" smtClean="0">
                          <a:solidFill>
                            <a:schemeClr val="tx1"/>
                          </a:solidFill>
                          <a:latin typeface="Arial" pitchFamily="34" charset="0"/>
                          <a:cs typeface="Arial" pitchFamily="34" charset="0"/>
                        </a:rPr>
                        <a:t>There must be fair procedures and outcomes in the selection of research subjects </a:t>
                      </a:r>
                    </a:p>
                    <a:p>
                      <a:endParaRPr lang="en-US" sz="2000" dirty="0">
                        <a:solidFill>
                          <a:schemeClr val="tx1"/>
                        </a:solidFill>
                        <a:latin typeface="Arial" pitchFamily="34" charset="0"/>
                        <a:cs typeface="Arial" pitchFamily="34" charset="0"/>
                      </a:endParaRPr>
                    </a:p>
                  </a:txBody>
                  <a:tcPr>
                    <a:solidFill>
                      <a:schemeClr val="bg2"/>
                    </a:solidFill>
                  </a:tcPr>
                </a:tc>
              </a:tr>
            </a:tbl>
          </a:graphicData>
        </a:graphic>
      </p:graphicFrame>
      <p:graphicFrame>
        <p:nvGraphicFramePr>
          <p:cNvPr id="10" name="Table 9"/>
          <p:cNvGraphicFramePr>
            <a:graphicFrameLocks noGrp="1"/>
          </p:cNvGraphicFramePr>
          <p:nvPr/>
        </p:nvGraphicFramePr>
        <p:xfrm>
          <a:off x="0" y="3276600"/>
          <a:ext cx="9144000" cy="1615440"/>
        </p:xfrm>
        <a:graphic>
          <a:graphicData uri="http://schemas.openxmlformats.org/drawingml/2006/table">
            <a:tbl>
              <a:tblPr firstRow="1" bandRow="1">
                <a:tableStyleId>{5C22544A-7EE6-4342-B048-85BDC9FD1C3A}</a:tableStyleId>
              </a:tblPr>
              <a:tblGrid>
                <a:gridCol w="3607266"/>
                <a:gridCol w="5536734"/>
              </a:tblGrid>
              <a:tr h="1502229">
                <a:tc>
                  <a:txBody>
                    <a:bodyPr/>
                    <a:lstStyle/>
                    <a:p>
                      <a:r>
                        <a:rPr lang="en-US" sz="2000" b="1" dirty="0" smtClean="0">
                          <a:solidFill>
                            <a:schemeClr val="tx1"/>
                          </a:solidFill>
                          <a:latin typeface="Arial" pitchFamily="34" charset="0"/>
                          <a:cs typeface="Arial" pitchFamily="34" charset="0"/>
                        </a:rPr>
                        <a:t>Beneficence </a:t>
                      </a:r>
                    </a:p>
                    <a:p>
                      <a:r>
                        <a:rPr lang="en-US" sz="2000" b="0" dirty="0" smtClean="0">
                          <a:solidFill>
                            <a:schemeClr val="tx1"/>
                          </a:solidFill>
                          <a:latin typeface="Arial" pitchFamily="34" charset="0"/>
                          <a:cs typeface="Arial" pitchFamily="34" charset="0"/>
                        </a:rPr>
                        <a:t>Subjects should not be harmed;  Research</a:t>
                      </a:r>
                      <a:r>
                        <a:rPr lang="en-US" sz="2000" b="0" baseline="0" dirty="0" smtClean="0">
                          <a:solidFill>
                            <a:schemeClr val="tx1"/>
                          </a:solidFill>
                          <a:latin typeface="Arial" pitchFamily="34" charset="0"/>
                          <a:cs typeface="Arial" pitchFamily="34" charset="0"/>
                        </a:rPr>
                        <a:t> </a:t>
                      </a:r>
                      <a:r>
                        <a:rPr lang="en-US" sz="2000" b="0" dirty="0" smtClean="0">
                          <a:solidFill>
                            <a:schemeClr val="tx1"/>
                          </a:solidFill>
                          <a:latin typeface="Arial" pitchFamily="34" charset="0"/>
                          <a:cs typeface="Arial" pitchFamily="34" charset="0"/>
                        </a:rPr>
                        <a:t> maximizes benefits &amp; minimizes harms. </a:t>
                      </a:r>
                    </a:p>
                  </a:txBody>
                  <a:tcPr>
                    <a:solidFill>
                      <a:schemeClr val="accent1">
                        <a:lumMod val="60000"/>
                        <a:lumOff val="40000"/>
                      </a:schemeClr>
                    </a:solidFill>
                  </a:tcPr>
                </a:tc>
                <a:tc>
                  <a:txBody>
                    <a:bodyPr/>
                    <a:lstStyle/>
                    <a:p>
                      <a:r>
                        <a:rPr lang="en-US" sz="2000" b="1" dirty="0" smtClean="0">
                          <a:solidFill>
                            <a:schemeClr val="tx1"/>
                          </a:solidFill>
                          <a:latin typeface="Arial" pitchFamily="34" charset="0"/>
                          <a:cs typeface="Arial" pitchFamily="34" charset="0"/>
                        </a:rPr>
                        <a:t>Assessment of risks and benefits </a:t>
                      </a:r>
                    </a:p>
                    <a:p>
                      <a:r>
                        <a:rPr lang="en-US" sz="2000" b="0" dirty="0" smtClean="0">
                          <a:solidFill>
                            <a:schemeClr val="tx1"/>
                          </a:solidFill>
                          <a:latin typeface="Arial" pitchFamily="34" charset="0"/>
                          <a:cs typeface="Arial" pitchFamily="34" charset="0"/>
                        </a:rPr>
                        <a:t>The nature and scope of risks and benefits must be assessed in a systematic manner </a:t>
                      </a:r>
                    </a:p>
                    <a:p>
                      <a:endParaRPr lang="en-US" sz="2000" b="0" dirty="0">
                        <a:solidFill>
                          <a:schemeClr val="tx1"/>
                        </a:solidFill>
                        <a:latin typeface="Arial" pitchFamily="34" charset="0"/>
                        <a:cs typeface="Arial" pitchFamily="34" charset="0"/>
                      </a:endParaRPr>
                    </a:p>
                  </a:txBody>
                  <a:tcPr>
                    <a:solidFill>
                      <a:schemeClr val="accent1">
                        <a:lumMod val="60000"/>
                        <a:lumOff val="40000"/>
                      </a:schemeClr>
                    </a:solidFill>
                  </a:tcPr>
                </a:tc>
              </a:tr>
            </a:tbl>
          </a:graphicData>
        </a:graphic>
      </p:graphicFrame>
      <p:graphicFrame>
        <p:nvGraphicFramePr>
          <p:cNvPr id="11" name="Table 10"/>
          <p:cNvGraphicFramePr>
            <a:graphicFrameLocks noGrp="1"/>
          </p:cNvGraphicFramePr>
          <p:nvPr/>
        </p:nvGraphicFramePr>
        <p:xfrm>
          <a:off x="0" y="833438"/>
          <a:ext cx="9144000" cy="2442444"/>
        </p:xfrm>
        <a:graphic>
          <a:graphicData uri="http://schemas.openxmlformats.org/drawingml/2006/table">
            <a:tbl>
              <a:tblPr firstRow="1" bandRow="1">
                <a:tableStyleId>{5C22544A-7EE6-4342-B048-85BDC9FD1C3A}</a:tableStyleId>
              </a:tblPr>
              <a:tblGrid>
                <a:gridCol w="3607266"/>
                <a:gridCol w="5536734"/>
              </a:tblGrid>
              <a:tr h="522204">
                <a:tc>
                  <a:txBody>
                    <a:bodyPr/>
                    <a:lstStyle/>
                    <a:p>
                      <a:pPr algn="l"/>
                      <a:r>
                        <a:rPr lang="en-US" sz="2400" dirty="0" smtClean="0">
                          <a:solidFill>
                            <a:schemeClr val="bg1"/>
                          </a:solidFill>
                          <a:latin typeface="Arial" pitchFamily="34" charset="0"/>
                          <a:cs typeface="Arial" pitchFamily="34" charset="0"/>
                        </a:rPr>
                        <a:t>Principle</a:t>
                      </a:r>
                      <a:endParaRPr lang="en-US" sz="2400" dirty="0">
                        <a:solidFill>
                          <a:schemeClr val="bg1"/>
                        </a:solidFill>
                        <a:latin typeface="Arial" pitchFamily="34" charset="0"/>
                        <a:cs typeface="Arial" pitchFamily="34" charset="0"/>
                      </a:endParaRPr>
                    </a:p>
                  </a:txBody>
                  <a:tcPr/>
                </a:tc>
                <a:tc>
                  <a:txBody>
                    <a:bodyPr/>
                    <a:lstStyle/>
                    <a:p>
                      <a:pPr algn="l"/>
                      <a:r>
                        <a:rPr lang="en-US" sz="2400" dirty="0" smtClean="0">
                          <a:solidFill>
                            <a:schemeClr val="bg1"/>
                          </a:solidFill>
                          <a:latin typeface="Arial" pitchFamily="34" charset="0"/>
                          <a:cs typeface="Arial" pitchFamily="34" charset="0"/>
                        </a:rPr>
                        <a:t>Application</a:t>
                      </a:r>
                      <a:endParaRPr lang="en-US" sz="2400" dirty="0">
                        <a:solidFill>
                          <a:schemeClr val="bg1"/>
                        </a:solidFill>
                        <a:latin typeface="Arial" pitchFamily="34" charset="0"/>
                        <a:cs typeface="Arial" pitchFamily="34" charset="0"/>
                      </a:endParaRPr>
                    </a:p>
                  </a:txBody>
                  <a:tcPr/>
                </a:tc>
              </a:tr>
              <a:tr h="1731140">
                <a:tc>
                  <a:txBody>
                    <a:bodyPr/>
                    <a:lstStyle/>
                    <a:p>
                      <a:r>
                        <a:rPr lang="en-US" sz="2000" b="1" dirty="0" smtClean="0">
                          <a:latin typeface="Arial" pitchFamily="34" charset="0"/>
                          <a:cs typeface="Arial" pitchFamily="34" charset="0"/>
                        </a:rPr>
                        <a:t>Respect for persons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Individuals treated as autonomous agents.</a:t>
                      </a:r>
                      <a:r>
                        <a:rPr lang="en-US" sz="2000" baseline="0" dirty="0" smtClean="0">
                          <a:latin typeface="Arial" pitchFamily="34" charset="0"/>
                          <a:cs typeface="Arial" pitchFamily="34" charset="0"/>
                        </a:rPr>
                        <a:t>  </a:t>
                      </a:r>
                      <a:r>
                        <a:rPr lang="en-US" sz="2000" dirty="0" smtClean="0">
                          <a:latin typeface="Arial" pitchFamily="34" charset="0"/>
                          <a:cs typeface="Arial" pitchFamily="34" charset="0"/>
                        </a:rPr>
                        <a:t>Persons with diminished autonomy are entitled to protection. </a:t>
                      </a:r>
                    </a:p>
                  </a:txBody>
                  <a:tcPr/>
                </a:tc>
                <a:tc>
                  <a:txBody>
                    <a:bodyPr/>
                    <a:lstStyle/>
                    <a:p>
                      <a:r>
                        <a:rPr lang="en-US" sz="2000" b="1" dirty="0" smtClean="0">
                          <a:latin typeface="Arial" pitchFamily="34" charset="0"/>
                          <a:cs typeface="Arial" pitchFamily="34" charset="0"/>
                        </a:rPr>
                        <a:t>Informed Consent:</a:t>
                      </a:r>
                    </a:p>
                    <a:p>
                      <a:r>
                        <a:rPr lang="en-US" sz="2000" dirty="0" smtClean="0">
                          <a:latin typeface="Arial" pitchFamily="34" charset="0"/>
                          <a:cs typeface="Arial" pitchFamily="34" charset="0"/>
                        </a:rPr>
                        <a:t>Opportunity for subjects to choose what shall/shall not happen to them.  The consent process must include three elements: 1)</a:t>
                      </a:r>
                      <a:r>
                        <a:rPr lang="en-US" sz="2000" baseline="0" dirty="0" smtClean="0">
                          <a:latin typeface="Arial" pitchFamily="34" charset="0"/>
                          <a:cs typeface="Arial" pitchFamily="34" charset="0"/>
                        </a:rPr>
                        <a:t> </a:t>
                      </a:r>
                      <a:r>
                        <a:rPr lang="en-US" sz="2000" dirty="0" smtClean="0">
                          <a:latin typeface="Arial" pitchFamily="34" charset="0"/>
                          <a:cs typeface="Arial" pitchFamily="34" charset="0"/>
                        </a:rPr>
                        <a:t>information,</a:t>
                      </a:r>
                      <a:r>
                        <a:rPr lang="en-US" sz="2000" baseline="0" dirty="0" smtClean="0">
                          <a:latin typeface="Arial" pitchFamily="34" charset="0"/>
                          <a:cs typeface="Arial" pitchFamily="34" charset="0"/>
                        </a:rPr>
                        <a:t> 2) </a:t>
                      </a:r>
                      <a:r>
                        <a:rPr lang="en-US" sz="2000" dirty="0" smtClean="0">
                          <a:latin typeface="Arial" pitchFamily="34" charset="0"/>
                          <a:cs typeface="Arial" pitchFamily="34" charset="0"/>
                        </a:rPr>
                        <a:t>comprehension, and 3)</a:t>
                      </a:r>
                      <a:r>
                        <a:rPr lang="en-US" sz="2000" baseline="0" dirty="0" smtClean="0">
                          <a:latin typeface="Arial" pitchFamily="34" charset="0"/>
                          <a:cs typeface="Arial" pitchFamily="34" charset="0"/>
                        </a:rPr>
                        <a:t> </a:t>
                      </a:r>
                      <a:r>
                        <a:rPr lang="en-US" sz="2000" dirty="0" smtClean="0">
                          <a:latin typeface="Arial" pitchFamily="34" charset="0"/>
                          <a:cs typeface="Arial" pitchFamily="34" charset="0"/>
                        </a:rPr>
                        <a:t>voluntariness. </a:t>
                      </a:r>
                      <a:endParaRPr lang="en-US" sz="2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28600" y="990600"/>
            <a:ext cx="8686800" cy="4572000"/>
          </a:xfrm>
        </p:spPr>
        <p:txBody>
          <a:bodyPr/>
          <a:lstStyle/>
          <a:p>
            <a:pPr eaLnBrk="1" hangingPunct="1"/>
            <a:r>
              <a:rPr lang="en-US" sz="2400" dirty="0" smtClean="0">
                <a:latin typeface="Arial" pitchFamily="34" charset="0"/>
                <a:cs typeface="Arial" pitchFamily="34" charset="0"/>
              </a:rPr>
              <a:t>Faculty, staff, &amp; students of SUNY Oswego are obligated to comply with Federal Department of Health and Human Services regulations for the protection of human participants in research </a:t>
            </a:r>
            <a:r>
              <a:rPr lang="en-US" sz="2400" dirty="0" smtClean="0">
                <a:latin typeface="Arial" pitchFamily="34" charset="0"/>
                <a:cs typeface="Arial" pitchFamily="34" charset="0"/>
              </a:rPr>
              <a:t>(it’s </a:t>
            </a:r>
            <a:r>
              <a:rPr lang="en-US" sz="2400" dirty="0" smtClean="0">
                <a:latin typeface="Arial" pitchFamily="34" charset="0"/>
                <a:cs typeface="Arial" pitchFamily="34" charset="0"/>
              </a:rPr>
              <a:t>the law!)</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sym typeface="Wingdings 2" pitchFamily="18" charset="2"/>
              </a:rPr>
              <a:t>   Human Subjects Committee </a:t>
            </a:r>
            <a:br>
              <a:rPr lang="en-US" sz="2400" dirty="0" smtClean="0">
                <a:latin typeface="Arial" pitchFamily="34" charset="0"/>
                <a:cs typeface="Arial" pitchFamily="34" charset="0"/>
                <a:sym typeface="Wingdings 2" pitchFamily="18" charset="2"/>
              </a:rPr>
            </a:br>
            <a:r>
              <a:rPr lang="en-US" sz="2400" dirty="0" smtClean="0">
                <a:latin typeface="Arial" pitchFamily="34" charset="0"/>
                <a:cs typeface="Arial" pitchFamily="34" charset="0"/>
                <a:sym typeface="Wingdings 2" pitchFamily="18" charset="2"/>
              </a:rPr>
              <a:t>   </a:t>
            </a:r>
            <a:r>
              <a:rPr lang="en-US" sz="2400" dirty="0" smtClean="0">
                <a:latin typeface="Arial" pitchFamily="34" charset="0"/>
                <a:cs typeface="Arial" pitchFamily="34" charset="0"/>
              </a:rPr>
              <a:t>Institutional Care and Use of Animals </a:t>
            </a:r>
            <a:endParaRPr lang="en-US" sz="2400" dirty="0" smtClean="0">
              <a:latin typeface="Arial" pitchFamily="34" charset="0"/>
              <a:cs typeface="Arial" pitchFamily="34" charset="0"/>
            </a:endParaRPr>
          </a:p>
          <a:p>
            <a:pPr marL="109537" indent="0" eaLnBrk="1" hangingPunct="1">
              <a:buNone/>
            </a:pPr>
            <a:endParaRPr lang="en-US" sz="2400" dirty="0" smtClean="0">
              <a:latin typeface="Arial" pitchFamily="34" charset="0"/>
              <a:cs typeface="Arial" pitchFamily="34" charset="0"/>
            </a:endParaRPr>
          </a:p>
          <a:p>
            <a:pPr marL="365760" indent="-256032" eaLnBrk="1" fontAlgn="auto" hangingPunct="1">
              <a:lnSpc>
                <a:spcPct val="90000"/>
              </a:lnSpc>
              <a:spcBef>
                <a:spcPts val="600"/>
              </a:spcBef>
              <a:spcAft>
                <a:spcPts val="600"/>
              </a:spcAft>
              <a:buFont typeface="Wingdings 3"/>
              <a:buChar char=""/>
              <a:defRPr/>
            </a:pPr>
            <a:r>
              <a:rPr lang="en-US" sz="2400" dirty="0" smtClean="0">
                <a:latin typeface="Arial" pitchFamily="34" charset="0"/>
                <a:cs typeface="Arial" pitchFamily="34" charset="0"/>
              </a:rPr>
              <a:t>Human Subjects Committee</a:t>
            </a:r>
          </a:p>
          <a:p>
            <a:pPr marL="621348" lvl="1" indent="-256032" eaLnBrk="1" fontAlgn="auto" hangingPunct="1">
              <a:lnSpc>
                <a:spcPct val="90000"/>
              </a:lnSpc>
              <a:spcBef>
                <a:spcPts val="600"/>
              </a:spcBef>
              <a:spcAft>
                <a:spcPts val="600"/>
              </a:spcAft>
              <a:buFont typeface="Wingdings 3"/>
              <a:buChar char=""/>
              <a:defRPr/>
            </a:pPr>
            <a:r>
              <a:rPr lang="en-US" sz="2400" dirty="0" smtClean="0">
                <a:latin typeface="Arial" pitchFamily="34" charset="0"/>
                <a:cs typeface="Arial" pitchFamily="34" charset="0"/>
              </a:rPr>
              <a:t>Outside </a:t>
            </a:r>
            <a:r>
              <a:rPr lang="en-US" sz="2400" dirty="0">
                <a:latin typeface="Arial" pitchFamily="34" charset="0"/>
                <a:cs typeface="Arial" pitchFamily="34" charset="0"/>
              </a:rPr>
              <a:t>set of eyes to verify that your study doesn't raise ethical issues.</a:t>
            </a:r>
          </a:p>
          <a:p>
            <a:pPr marL="621348" lvl="1" indent="-256032" eaLnBrk="1" fontAlgn="auto" hangingPunct="1">
              <a:lnSpc>
                <a:spcPct val="90000"/>
              </a:lnSpc>
              <a:spcBef>
                <a:spcPts val="600"/>
              </a:spcBef>
              <a:spcAft>
                <a:spcPts val="600"/>
              </a:spcAft>
              <a:buFont typeface="Wingdings 3"/>
              <a:buChar char=""/>
              <a:defRPr/>
            </a:pPr>
            <a:r>
              <a:rPr lang="en-US" sz="2400" dirty="0">
                <a:latin typeface="Arial" pitchFamily="34" charset="0"/>
                <a:cs typeface="Arial" pitchFamily="34" charset="0"/>
              </a:rPr>
              <a:t>Address ethical issues that may come up by offering helpful suggestions.</a:t>
            </a:r>
          </a:p>
          <a:p>
            <a:pPr eaLnBrk="1" hangingPunct="1">
              <a:buFont typeface="Wingdings 3" pitchFamily="18" charset="2"/>
              <a:buNone/>
            </a:pPr>
            <a:endParaRPr lang="en-US" sz="2000" dirty="0" smtClean="0"/>
          </a:p>
        </p:txBody>
      </p:sp>
      <p:pic>
        <p:nvPicPr>
          <p:cNvPr id="17411" name="Picture 4"/>
          <p:cNvPicPr>
            <a:picLocks noChangeAspect="1" noChangeArrowheads="1"/>
          </p:cNvPicPr>
          <p:nvPr/>
        </p:nvPicPr>
        <p:blipFill>
          <a:blip r:embed="rId3" cstate="print"/>
          <a:srcRect/>
          <a:stretch>
            <a:fillRect/>
          </a:stretch>
        </p:blipFill>
        <p:spPr bwMode="auto">
          <a:xfrm>
            <a:off x="6858000" y="152400"/>
            <a:ext cx="685800" cy="685800"/>
          </a:xfrm>
          <a:prstGeom prst="rect">
            <a:avLst/>
          </a:prstGeom>
          <a:noFill/>
          <a:ln w="9525">
            <a:noFill/>
            <a:miter lim="800000"/>
            <a:headEnd/>
            <a:tailEnd/>
          </a:ln>
        </p:spPr>
      </p:pic>
      <p:sp>
        <p:nvSpPr>
          <p:cNvPr id="1741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010670-FA3A-487F-BDD2-36A2E556CB46}" type="slidenum">
              <a:rPr lang="en-US" smtClean="0"/>
              <a:pPr/>
              <a:t>9</a:t>
            </a:fld>
            <a:endParaRPr lang="en-US" smtClean="0"/>
          </a:p>
        </p:txBody>
      </p:sp>
      <p:sp>
        <p:nvSpPr>
          <p:cNvPr id="6" name="Title 5"/>
          <p:cNvSpPr>
            <a:spLocks noGrp="1"/>
          </p:cNvSpPr>
          <p:nvPr>
            <p:ph type="title"/>
          </p:nvPr>
        </p:nvSpPr>
        <p:spPr>
          <a:xfrm>
            <a:off x="228600" y="152400"/>
            <a:ext cx="8229600" cy="762000"/>
          </a:xfrm>
        </p:spPr>
        <p:txBody>
          <a:bodyPr>
            <a:normAutofit/>
          </a:bodyPr>
          <a:lstStyle/>
          <a:p>
            <a:pPr eaLnBrk="1" hangingPunct="1">
              <a:defRPr/>
            </a:pPr>
            <a:r>
              <a:rPr lang="en-US" sz="3200" dirty="0" smtClean="0">
                <a:effectLst/>
              </a:rPr>
              <a:t>Institutional Review Board (IRB)</a:t>
            </a:r>
            <a:endParaRPr lang="en-US" sz="3200" dirty="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1886</TotalTime>
  <Words>2033</Words>
  <Application>Microsoft Office PowerPoint</Application>
  <PresentationFormat>On-screen Show (4:3)</PresentationFormat>
  <Paragraphs>188</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Institutional Review Board (IRB)</vt:lpstr>
      <vt:lpstr>Human Subjects Committee</vt:lpstr>
      <vt:lpstr>PowerPoint Presentation</vt:lpstr>
      <vt:lpstr>National Institute of Health (NIH)  Mandatory Training!</vt:lpstr>
      <vt:lpstr>National Institute of Health (NIH) Training!</vt:lpstr>
      <vt:lpstr>Practice Version of HSC Submittal</vt:lpstr>
      <vt:lpstr>Human Subjects Transmittal Form</vt:lpstr>
      <vt:lpstr>Human Subjects Transmittal Form</vt:lpstr>
      <vt:lpstr>Human Subjects Transmittal Form</vt:lpstr>
      <vt:lpstr>Human Subjects Transmittal Form</vt:lpstr>
      <vt:lpstr>PowerPoint Presentation</vt:lpstr>
    </vt:vector>
  </TitlesOfParts>
  <Company>Campus Technology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Subjects Overview</dc:title>
  <dc:creator>Barry A. Friedman</dc:creator>
  <cp:lastModifiedBy>Barry A Friedman</cp:lastModifiedBy>
  <cp:revision>209</cp:revision>
  <dcterms:created xsi:type="dcterms:W3CDTF">2009-10-08T19:21:08Z</dcterms:created>
  <dcterms:modified xsi:type="dcterms:W3CDTF">2011-10-28T17:57:11Z</dcterms:modified>
</cp:coreProperties>
</file>