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13" r:id="rId2"/>
    <p:sldMasterId id="2147483691" r:id="rId3"/>
    <p:sldMasterId id="2147483703" r:id="rId4"/>
  </p:sldMasterIdLst>
  <p:notesMasterIdLst>
    <p:notesMasterId r:id="rId12"/>
  </p:notesMasterIdLst>
  <p:handoutMasterIdLst>
    <p:handoutMasterId r:id="rId13"/>
  </p:handoutMasterIdLst>
  <p:sldIdLst>
    <p:sldId id="361" r:id="rId5"/>
    <p:sldId id="365" r:id="rId6"/>
    <p:sldId id="369" r:id="rId7"/>
    <p:sldId id="387" r:id="rId8"/>
    <p:sldId id="388" r:id="rId9"/>
    <p:sldId id="389" r:id="rId10"/>
    <p:sldId id="382" r:id="rId11"/>
  </p:sldIdLst>
  <p:sldSz cx="10058400" cy="7772400"/>
  <p:notesSz cx="7010400" cy="92964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son Dunn" initials="AD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7D7F"/>
    <a:srgbClr val="9696B4"/>
    <a:srgbClr val="BAC872"/>
    <a:srgbClr val="CED89A"/>
    <a:srgbClr val="B9D08A"/>
    <a:srgbClr val="C2D69A"/>
    <a:srgbClr val="003F87"/>
    <a:srgbClr val="E6E6EE"/>
    <a:srgbClr val="C9C9D9"/>
    <a:srgbClr val="1C43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94630" autoAdjust="0"/>
  </p:normalViewPr>
  <p:slideViewPr>
    <p:cSldViewPr>
      <p:cViewPr varScale="1">
        <p:scale>
          <a:sx n="62" d="100"/>
          <a:sy n="62" d="100"/>
        </p:scale>
        <p:origin x="1446" y="72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234" y="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AEDAC7-16BA-4CBD-9D22-134CA60F848A}" type="datetimeFigureOut">
              <a:rPr lang="en-US" smtClean="0"/>
              <a:t>6/21/2016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303FD4-FCC9-4D57-AD85-C5C4BFD576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9602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300"/>
            </a:lvl1pPr>
          </a:lstStyle>
          <a:p>
            <a:fld id="{BAD9E56A-1D14-4DBD-9944-0BA1B1004E1B}" type="datetimeFigureOut">
              <a:rPr lang="en-US" smtClean="0"/>
              <a:t>6/21/2016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0950" y="698500"/>
            <a:ext cx="45085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2" tIns="46586" rIns="93172" bIns="4658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300"/>
            </a:lvl1pPr>
          </a:lstStyle>
          <a:p>
            <a:fld id="{41626581-A67D-4728-8E2C-B99CEEECC1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163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26581-A67D-4728-8E2C-B99CEEECC19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332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pn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png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6.pn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6.png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66" t="5706" r="9382" b="1429"/>
          <a:stretch/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2920" y="3627120"/>
            <a:ext cx="8549640" cy="207264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2920" y="6217920"/>
            <a:ext cx="7040880" cy="777240"/>
          </a:xfrm>
        </p:spPr>
        <p:txBody>
          <a:bodyPr>
            <a:normAutofit/>
          </a:bodyPr>
          <a:lstStyle>
            <a:lvl1pPr marL="0" indent="0" algn="l">
              <a:buNone/>
              <a:defRPr sz="2700" b="1" cap="all" baseline="0">
                <a:solidFill>
                  <a:schemeClr val="bg1"/>
                </a:solidFill>
                <a:latin typeface="Segoe UI" panose="020B0502040204020203" pitchFamily="34" charset="0"/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Subtitle 2"/>
          <p:cNvSpPr txBox="1">
            <a:spLocks/>
          </p:cNvSpPr>
          <p:nvPr userDrawn="1"/>
        </p:nvSpPr>
        <p:spPr>
          <a:xfrm>
            <a:off x="502920" y="5699760"/>
            <a:ext cx="7040880" cy="518160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200" b="0" dirty="0" smtClean="0">
                <a:solidFill>
                  <a:schemeClr val="bg1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presented by</a:t>
            </a:r>
            <a:endParaRPr lang="en-US" sz="2200" b="0" dirty="0">
              <a:solidFill>
                <a:schemeClr val="bg1"/>
              </a:solidFill>
              <a:latin typeface="Segoe UI Semibold" panose="020B07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7857" y="604520"/>
            <a:ext cx="6202684" cy="2887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153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-4008" y="457200"/>
            <a:ext cx="10058400" cy="6400800"/>
          </a:xfrm>
          <a:prstGeom prst="rect">
            <a:avLst/>
          </a:prstGeom>
          <a:gradFill flip="none" rotWithShape="1">
            <a:gsLst>
              <a:gs pos="0">
                <a:srgbClr val="003F87"/>
              </a:gs>
              <a:gs pos="59000">
                <a:srgbClr val="9696B4">
                  <a:alpha val="75000"/>
                </a:srgb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2920" y="1676400"/>
            <a:ext cx="9052560" cy="533400"/>
          </a:xfrm>
        </p:spPr>
        <p:txBody>
          <a:bodyPr>
            <a:noAutofit/>
          </a:bodyPr>
          <a:lstStyle>
            <a:lvl1pPr>
              <a:defRPr sz="2800"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469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1271588"/>
            <a:ext cx="7543800" cy="270668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3050"/>
            <a:ext cx="7543800" cy="1876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7C7B-C512-4914-8B83-FAF657CC6B47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62574-E4AE-411C-9B39-DDE871D15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685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7C7B-C512-4914-8B83-FAF657CC6B47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62574-E4AE-411C-9B39-DDE871D15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5879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938338"/>
            <a:ext cx="8675688" cy="32321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5200650"/>
            <a:ext cx="8675688" cy="1700213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7C7B-C512-4914-8B83-FAF657CC6B47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62574-E4AE-411C-9B39-DDE871D15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640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2150" y="2068513"/>
            <a:ext cx="4260850" cy="49323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2068513"/>
            <a:ext cx="4260850" cy="49323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7C7B-C512-4914-8B83-FAF657CC6B47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62574-E4AE-411C-9B39-DDE871D15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9288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150" y="414338"/>
            <a:ext cx="8675688" cy="15017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150" y="1905000"/>
            <a:ext cx="4256088" cy="9334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150" y="2838450"/>
            <a:ext cx="4256088" cy="41767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700" y="1905000"/>
            <a:ext cx="4275138" cy="9334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700" y="2838450"/>
            <a:ext cx="4275138" cy="41767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7C7B-C512-4914-8B83-FAF657CC6B47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62574-E4AE-411C-9B39-DDE871D15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3255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7C7B-C512-4914-8B83-FAF657CC6B47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62574-E4AE-411C-9B39-DDE871D15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2776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7C7B-C512-4914-8B83-FAF657CC6B47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62574-E4AE-411C-9B39-DDE871D15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7161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150" y="517525"/>
            <a:ext cx="3244850" cy="18145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725" y="1119188"/>
            <a:ext cx="5091113" cy="55229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150" y="2332038"/>
            <a:ext cx="3244850" cy="43195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7C7B-C512-4914-8B83-FAF657CC6B47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62574-E4AE-411C-9B39-DDE871D15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6827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150" y="517525"/>
            <a:ext cx="3244850" cy="18145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76725" y="1119188"/>
            <a:ext cx="5091113" cy="55229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150" y="2332038"/>
            <a:ext cx="3244850" cy="43195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7C7B-C512-4914-8B83-FAF657CC6B47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62574-E4AE-411C-9B39-DDE871D15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234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502920" y="609600"/>
            <a:ext cx="9052560" cy="914400"/>
          </a:xfrm>
        </p:spPr>
        <p:txBody>
          <a:bodyPr anchor="b">
            <a:noAutofit/>
          </a:bodyPr>
          <a:lstStyle>
            <a:lvl1pPr algn="l">
              <a:defRPr sz="2800">
                <a:solidFill>
                  <a:srgbClr val="808285"/>
                </a:solidFill>
                <a:latin typeface="Segoe UI Semibold" panose="020B07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err="1" smtClean="0"/>
              <a:t>xcvzxc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533400" y="1676400"/>
            <a:ext cx="8991600" cy="5181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4419600" y="7239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741D574-A4FC-45C7-9E08-5D7C8558161D}" type="slidenum">
              <a:rPr lang="en-US" sz="1400" smtClean="0"/>
              <a:t>‹#›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739875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7C7B-C512-4914-8B83-FAF657CC6B47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62574-E4AE-411C-9B39-DDE871D15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346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7725" y="414338"/>
            <a:ext cx="2168525" cy="65865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2150" y="414338"/>
            <a:ext cx="6353175" cy="65865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7C7B-C512-4914-8B83-FAF657CC6B47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62574-E4AE-411C-9B39-DDE871D15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359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ChangeArrowheads="1"/>
          </p:cNvSpPr>
          <p:nvPr userDrawn="1"/>
        </p:nvSpPr>
        <p:spPr bwMode="auto">
          <a:xfrm>
            <a:off x="0" y="-86360"/>
            <a:ext cx="10058400" cy="2936240"/>
          </a:xfrm>
          <a:prstGeom prst="rect">
            <a:avLst/>
          </a:prstGeom>
          <a:solidFill>
            <a:srgbClr val="C6D9F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1005840">
              <a:defRPr/>
            </a:pPr>
            <a:endParaRPr lang="en-US" sz="1980" dirty="0">
              <a:solidFill>
                <a:srgbClr val="000000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754380" y="6907002"/>
            <a:ext cx="8549640" cy="17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6" descr="BCG-4C-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7016750"/>
            <a:ext cx="902812" cy="498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WHS-logo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6280" y="7016751"/>
            <a:ext cx="1173480" cy="56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BHL-logo-4C.gif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7016750"/>
            <a:ext cx="922020" cy="49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2097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2010-photo-band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72" r="833" b="33479"/>
          <a:stretch>
            <a:fillRect/>
          </a:stretch>
        </p:blipFill>
        <p:spPr bwMode="auto">
          <a:xfrm>
            <a:off x="0" y="0"/>
            <a:ext cx="10058400" cy="1203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754380" y="6907002"/>
            <a:ext cx="8549640" cy="17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6" descr="BCG-4C-logo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7016750"/>
            <a:ext cx="902812" cy="498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WHS-logo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6280" y="7016751"/>
            <a:ext cx="1173480" cy="56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BHL-logo-4C.gif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7016750"/>
            <a:ext cx="922020" cy="49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2124816"/>
            <a:ext cx="9052560" cy="4524905"/>
          </a:xfrm>
        </p:spPr>
        <p:txBody>
          <a:bodyPr/>
          <a:lstStyle>
            <a:lvl1pPr>
              <a:defRPr>
                <a:solidFill>
                  <a:srgbClr val="898989"/>
                </a:solidFill>
                <a:latin typeface="Franklin Gothic Medium" pitchFamily="34" charset="0"/>
              </a:defRPr>
            </a:lvl1pPr>
            <a:lvl2pPr>
              <a:defRPr>
                <a:solidFill>
                  <a:srgbClr val="898989"/>
                </a:solidFill>
                <a:latin typeface="Franklin Gothic Medium" pitchFamily="34" charset="0"/>
              </a:defRPr>
            </a:lvl2pPr>
            <a:lvl3pPr>
              <a:defRPr>
                <a:solidFill>
                  <a:srgbClr val="898989"/>
                </a:solidFill>
                <a:latin typeface="Franklin Gothic Medium" pitchFamily="34" charset="0"/>
              </a:defRPr>
            </a:lvl3pPr>
            <a:lvl4pPr>
              <a:defRPr>
                <a:solidFill>
                  <a:srgbClr val="898989"/>
                </a:solidFill>
                <a:latin typeface="Franklin Gothic Medium" pitchFamily="34" charset="0"/>
              </a:defRPr>
            </a:lvl4pPr>
            <a:lvl5pPr>
              <a:defRPr>
                <a:solidFill>
                  <a:srgbClr val="898989"/>
                </a:solidFill>
                <a:latin typeface="Franklin Gothic Medium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502920" y="1295400"/>
            <a:ext cx="9052560" cy="777240"/>
          </a:xfrm>
          <a:prstGeom prst="rect">
            <a:avLst/>
          </a:prstGeom>
        </p:spPr>
        <p:txBody>
          <a:bodyPr/>
          <a:lstStyle>
            <a:lvl1pPr>
              <a:defRPr sz="3960" i="1">
                <a:solidFill>
                  <a:srgbClr val="003F87"/>
                </a:solidFill>
                <a:latin typeface="Cambr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320" smtClean="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423770E0-B90C-44A0-B872-20550343B916}" type="slidenum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5142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2010-photo-band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72" r="833" b="33479"/>
          <a:stretch>
            <a:fillRect/>
          </a:stretch>
        </p:blipFill>
        <p:spPr bwMode="auto">
          <a:xfrm>
            <a:off x="0" y="0"/>
            <a:ext cx="10058400" cy="1203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Connector 3"/>
          <p:cNvCxnSpPr/>
          <p:nvPr userDrawn="1"/>
        </p:nvCxnSpPr>
        <p:spPr>
          <a:xfrm>
            <a:off x="754380" y="6907002"/>
            <a:ext cx="8549640" cy="17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6" descr="BCG-4C-logo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7016750"/>
            <a:ext cx="902812" cy="498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WHS-logo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6280" y="7016751"/>
            <a:ext cx="1173480" cy="56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BHL-logo-4C.gif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7016750"/>
            <a:ext cx="922020" cy="49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502920" y="1295400"/>
            <a:ext cx="9052560" cy="777240"/>
          </a:xfrm>
          <a:prstGeom prst="rect">
            <a:avLst/>
          </a:prstGeom>
        </p:spPr>
        <p:txBody>
          <a:bodyPr/>
          <a:lstStyle>
            <a:lvl1pPr>
              <a:defRPr sz="3960" i="1">
                <a:solidFill>
                  <a:srgbClr val="003F87"/>
                </a:solidFill>
                <a:latin typeface="Cambr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320" smtClean="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004FDEE8-3621-4875-8A65-AE36B3C06F09}" type="slidenum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4695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2010-photo-band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72" r="833" b="33479"/>
          <a:stretch>
            <a:fillRect/>
          </a:stretch>
        </p:blipFill>
        <p:spPr bwMode="auto">
          <a:xfrm>
            <a:off x="0" y="0"/>
            <a:ext cx="10058400" cy="1203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 userDrawn="1"/>
        </p:nvCxnSpPr>
        <p:spPr>
          <a:xfrm>
            <a:off x="754380" y="6907002"/>
            <a:ext cx="8549640" cy="17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6" descr="BCG-4C-logo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7016750"/>
            <a:ext cx="902812" cy="498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WHS-logo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6280" y="7016751"/>
            <a:ext cx="1173480" cy="56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BHL-logo-4C.gif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7016750"/>
            <a:ext cx="922020" cy="49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320" smtClean="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C47EB4D-DF0A-41D4-B3DD-A34B23248148}" type="slidenum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8645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2010-photo-band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72" r="833" b="33479"/>
          <a:stretch>
            <a:fillRect/>
          </a:stretch>
        </p:blipFill>
        <p:spPr bwMode="auto">
          <a:xfrm>
            <a:off x="0" y="0"/>
            <a:ext cx="10058400" cy="1203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502920" y="1295400"/>
            <a:ext cx="9052560" cy="777240"/>
          </a:xfrm>
          <a:prstGeom prst="rect">
            <a:avLst/>
          </a:prstGeom>
        </p:spPr>
        <p:txBody>
          <a:bodyPr/>
          <a:lstStyle>
            <a:lvl1pPr>
              <a:defRPr sz="3960" i="1">
                <a:solidFill>
                  <a:srgbClr val="003F87"/>
                </a:solidFill>
                <a:latin typeface="Cambr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320" smtClean="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025C9BA-3D91-4F4A-B774-B6B728968D5D}" type="slidenum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4793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2010-photo-band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72" r="833" b="33479"/>
          <a:stretch>
            <a:fillRect/>
          </a:stretch>
        </p:blipFill>
        <p:spPr bwMode="auto">
          <a:xfrm>
            <a:off x="0" y="0"/>
            <a:ext cx="10058400" cy="1203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320" smtClean="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8B74877-2022-48C2-A366-BDA9DF31C476}" type="slidenum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1433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754380" y="6907002"/>
            <a:ext cx="8549640" cy="17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6" descr="BCG-4C-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7016750"/>
            <a:ext cx="902812" cy="498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WHS-logo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6280" y="7016751"/>
            <a:ext cx="1173480" cy="56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BHL-logo-4C.gif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7016750"/>
            <a:ext cx="922020" cy="49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209041"/>
            <a:ext cx="9052560" cy="5440680"/>
          </a:xfrm>
        </p:spPr>
        <p:txBody>
          <a:bodyPr/>
          <a:lstStyle>
            <a:lvl1pPr>
              <a:defRPr>
                <a:solidFill>
                  <a:srgbClr val="898989"/>
                </a:solidFill>
                <a:latin typeface="Franklin Gothic Medium" pitchFamily="34" charset="0"/>
              </a:defRPr>
            </a:lvl1pPr>
            <a:lvl2pPr>
              <a:defRPr>
                <a:solidFill>
                  <a:srgbClr val="898989"/>
                </a:solidFill>
                <a:latin typeface="Franklin Gothic Medium" pitchFamily="34" charset="0"/>
              </a:defRPr>
            </a:lvl2pPr>
            <a:lvl3pPr>
              <a:defRPr>
                <a:solidFill>
                  <a:srgbClr val="898989"/>
                </a:solidFill>
                <a:latin typeface="Franklin Gothic Medium" pitchFamily="34" charset="0"/>
              </a:defRPr>
            </a:lvl3pPr>
            <a:lvl4pPr>
              <a:defRPr>
                <a:solidFill>
                  <a:srgbClr val="898989"/>
                </a:solidFill>
                <a:latin typeface="Franklin Gothic Medium" pitchFamily="34" charset="0"/>
              </a:defRPr>
            </a:lvl4pPr>
            <a:lvl5pPr>
              <a:defRPr>
                <a:solidFill>
                  <a:srgbClr val="898989"/>
                </a:solidFill>
                <a:latin typeface="Franklin Gothic Medium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Placeholder 7"/>
          <p:cNvSpPr>
            <a:spLocks noGrp="1"/>
          </p:cNvSpPr>
          <p:nvPr>
            <p:ph type="title"/>
          </p:nvPr>
        </p:nvSpPr>
        <p:spPr>
          <a:xfrm>
            <a:off x="502920" y="345440"/>
            <a:ext cx="9052560" cy="743056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320" smtClean="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419BE4B3-7268-466B-AAAB-01AC609B147A}" type="slidenum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5866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754380" y="6907002"/>
            <a:ext cx="8549640" cy="17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6" descr="BCG-4C-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7016750"/>
            <a:ext cx="902812" cy="498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WHS-logo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6280" y="7016751"/>
            <a:ext cx="1173480" cy="56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BHL-logo-4C.gif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7016750"/>
            <a:ext cx="922020" cy="49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Placeholder 7"/>
          <p:cNvSpPr>
            <a:spLocks noGrp="1"/>
          </p:cNvSpPr>
          <p:nvPr>
            <p:ph type="title"/>
          </p:nvPr>
        </p:nvSpPr>
        <p:spPr>
          <a:xfrm>
            <a:off x="502920" y="345440"/>
            <a:ext cx="9052560" cy="743056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320" smtClean="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0F1B891-C0A3-4D78-B9A1-5C56910E33E1}" type="slidenum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848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2286000"/>
            <a:ext cx="9052560" cy="4656985"/>
          </a:xfrm>
        </p:spPr>
        <p:txBody>
          <a:bodyPr/>
          <a:lstStyle>
            <a:lvl1pPr>
              <a:spcBef>
                <a:spcPts val="1800"/>
              </a:spcBef>
              <a:defRPr sz="2000">
                <a:solidFill>
                  <a:srgbClr val="80828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0" indent="0">
              <a:spcBef>
                <a:spcPts val="1800"/>
              </a:spcBef>
              <a:defRPr sz="1800">
                <a:solidFill>
                  <a:srgbClr val="80828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0" indent="0">
              <a:spcBef>
                <a:spcPts val="1800"/>
              </a:spcBef>
              <a:defRPr sz="1800">
                <a:solidFill>
                  <a:srgbClr val="80828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0" indent="0">
              <a:spcBef>
                <a:spcPts val="1800"/>
              </a:spcBef>
              <a:defRPr sz="1800">
                <a:solidFill>
                  <a:srgbClr val="80828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0" indent="0">
              <a:spcBef>
                <a:spcPts val="1800"/>
              </a:spcBef>
              <a:defRPr sz="1800">
                <a:solidFill>
                  <a:srgbClr val="80828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17525" y="1600200"/>
            <a:ext cx="9051925" cy="609600"/>
          </a:xfrm>
        </p:spPr>
        <p:txBody>
          <a:bodyPr anchor="b">
            <a:normAutofit/>
          </a:bodyPr>
          <a:lstStyle>
            <a:lvl1pPr>
              <a:defRPr sz="2400" b="1" u="sng">
                <a:solidFill>
                  <a:srgbClr val="003F87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31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54380" y="6907002"/>
            <a:ext cx="8549640" cy="17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6" descr="BCG-4C-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7016750"/>
            <a:ext cx="902812" cy="498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 descr="WHS-logo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6280" y="7016751"/>
            <a:ext cx="1173480" cy="56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BHL-logo-4C.gif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7016750"/>
            <a:ext cx="922020" cy="49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320" smtClean="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206AB7F-C4FB-4479-A5DA-1A1652753D2D}" type="slidenum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0465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A58186A-D9F2-4805-B153-EA27B8191F7B}" type="slidenum">
              <a:rPr lang="en-US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65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ChangeArrowheads="1"/>
          </p:cNvSpPr>
          <p:nvPr userDrawn="1"/>
        </p:nvSpPr>
        <p:spPr bwMode="auto">
          <a:xfrm>
            <a:off x="0" y="-86360"/>
            <a:ext cx="10058400" cy="2936240"/>
          </a:xfrm>
          <a:prstGeom prst="rect">
            <a:avLst/>
          </a:prstGeom>
          <a:solidFill>
            <a:srgbClr val="C6D9F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1005840">
              <a:defRPr/>
            </a:pPr>
            <a:endParaRPr lang="en-US" sz="1980" dirty="0">
              <a:solidFill>
                <a:srgbClr val="000000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754380" y="6907002"/>
            <a:ext cx="8549640" cy="17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6" descr="BCG-4C-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7016750"/>
            <a:ext cx="902812" cy="498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WHS-logo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6280" y="7016751"/>
            <a:ext cx="1173480" cy="56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BHL-logo-4C.gif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7016750"/>
            <a:ext cx="922020" cy="49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5774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2010-photo-band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72" r="833" b="33479"/>
          <a:stretch>
            <a:fillRect/>
          </a:stretch>
        </p:blipFill>
        <p:spPr bwMode="auto">
          <a:xfrm>
            <a:off x="0" y="0"/>
            <a:ext cx="10058400" cy="1203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754380" y="6907002"/>
            <a:ext cx="8549640" cy="17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6" descr="BCG-4C-logo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7016750"/>
            <a:ext cx="902812" cy="498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WHS-logo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6280" y="7016751"/>
            <a:ext cx="1173480" cy="56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BHL-logo-4C.gif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7016750"/>
            <a:ext cx="922020" cy="49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2124816"/>
            <a:ext cx="9052560" cy="4524905"/>
          </a:xfrm>
        </p:spPr>
        <p:txBody>
          <a:bodyPr/>
          <a:lstStyle>
            <a:lvl1pPr>
              <a:defRPr>
                <a:solidFill>
                  <a:srgbClr val="898989"/>
                </a:solidFill>
                <a:latin typeface="Franklin Gothic Medium" pitchFamily="34" charset="0"/>
              </a:defRPr>
            </a:lvl1pPr>
            <a:lvl2pPr>
              <a:defRPr>
                <a:solidFill>
                  <a:srgbClr val="898989"/>
                </a:solidFill>
                <a:latin typeface="Franklin Gothic Medium" pitchFamily="34" charset="0"/>
              </a:defRPr>
            </a:lvl2pPr>
            <a:lvl3pPr>
              <a:defRPr>
                <a:solidFill>
                  <a:srgbClr val="898989"/>
                </a:solidFill>
                <a:latin typeface="Franklin Gothic Medium" pitchFamily="34" charset="0"/>
              </a:defRPr>
            </a:lvl3pPr>
            <a:lvl4pPr>
              <a:defRPr>
                <a:solidFill>
                  <a:srgbClr val="898989"/>
                </a:solidFill>
                <a:latin typeface="Franklin Gothic Medium" pitchFamily="34" charset="0"/>
              </a:defRPr>
            </a:lvl4pPr>
            <a:lvl5pPr>
              <a:defRPr>
                <a:solidFill>
                  <a:srgbClr val="898989"/>
                </a:solidFill>
                <a:latin typeface="Franklin Gothic Medium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502920" y="1295400"/>
            <a:ext cx="9052560" cy="777240"/>
          </a:xfrm>
          <a:prstGeom prst="rect">
            <a:avLst/>
          </a:prstGeom>
        </p:spPr>
        <p:txBody>
          <a:bodyPr/>
          <a:lstStyle>
            <a:lvl1pPr>
              <a:defRPr sz="3960" i="1">
                <a:solidFill>
                  <a:srgbClr val="003F87"/>
                </a:solidFill>
                <a:latin typeface="Cambr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320" smtClean="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423770E0-B90C-44A0-B872-20550343B916}" type="slidenum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9032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2010-photo-band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72" r="833" b="33479"/>
          <a:stretch>
            <a:fillRect/>
          </a:stretch>
        </p:blipFill>
        <p:spPr bwMode="auto">
          <a:xfrm>
            <a:off x="0" y="0"/>
            <a:ext cx="10058400" cy="1203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Connector 3"/>
          <p:cNvCxnSpPr/>
          <p:nvPr userDrawn="1"/>
        </p:nvCxnSpPr>
        <p:spPr>
          <a:xfrm>
            <a:off x="754380" y="6907002"/>
            <a:ext cx="8549640" cy="17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6" descr="BCG-4C-logo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7016750"/>
            <a:ext cx="902812" cy="498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WHS-logo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6280" y="7016751"/>
            <a:ext cx="1173480" cy="56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BHL-logo-4C.gif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7016750"/>
            <a:ext cx="922020" cy="49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502920" y="1295400"/>
            <a:ext cx="9052560" cy="777240"/>
          </a:xfrm>
          <a:prstGeom prst="rect">
            <a:avLst/>
          </a:prstGeom>
        </p:spPr>
        <p:txBody>
          <a:bodyPr/>
          <a:lstStyle>
            <a:lvl1pPr>
              <a:defRPr sz="3960" i="1">
                <a:solidFill>
                  <a:srgbClr val="003F87"/>
                </a:solidFill>
                <a:latin typeface="Cambr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320" smtClean="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004FDEE8-3621-4875-8A65-AE36B3C06F09}" type="slidenum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8442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2010-photo-band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72" r="833" b="33479"/>
          <a:stretch>
            <a:fillRect/>
          </a:stretch>
        </p:blipFill>
        <p:spPr bwMode="auto">
          <a:xfrm>
            <a:off x="0" y="0"/>
            <a:ext cx="10058400" cy="1203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 userDrawn="1"/>
        </p:nvCxnSpPr>
        <p:spPr>
          <a:xfrm>
            <a:off x="754380" y="6907002"/>
            <a:ext cx="8549640" cy="17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6" descr="BCG-4C-logo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7016750"/>
            <a:ext cx="902812" cy="498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WHS-logo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6280" y="7016751"/>
            <a:ext cx="1173480" cy="56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BHL-logo-4C.gif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7016750"/>
            <a:ext cx="922020" cy="49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320" smtClean="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C47EB4D-DF0A-41D4-B3DD-A34B23248148}" type="slidenum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18389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2010-photo-band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72" r="833" b="33479"/>
          <a:stretch>
            <a:fillRect/>
          </a:stretch>
        </p:blipFill>
        <p:spPr bwMode="auto">
          <a:xfrm>
            <a:off x="0" y="0"/>
            <a:ext cx="10058400" cy="1203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502920" y="1295400"/>
            <a:ext cx="9052560" cy="777240"/>
          </a:xfrm>
          <a:prstGeom prst="rect">
            <a:avLst/>
          </a:prstGeom>
        </p:spPr>
        <p:txBody>
          <a:bodyPr/>
          <a:lstStyle>
            <a:lvl1pPr>
              <a:defRPr sz="3960" i="1">
                <a:solidFill>
                  <a:srgbClr val="003F87"/>
                </a:solidFill>
                <a:latin typeface="Cambr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320" smtClean="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025C9BA-3D91-4F4A-B774-B6B728968D5D}" type="slidenum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6885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2010-photo-band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72" r="833" b="33479"/>
          <a:stretch>
            <a:fillRect/>
          </a:stretch>
        </p:blipFill>
        <p:spPr bwMode="auto">
          <a:xfrm>
            <a:off x="0" y="0"/>
            <a:ext cx="10058400" cy="1203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320" smtClean="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8B74877-2022-48C2-A366-BDA9DF31C476}" type="slidenum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83790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754380" y="6907002"/>
            <a:ext cx="8549640" cy="17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6" descr="BCG-4C-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7016750"/>
            <a:ext cx="902812" cy="498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WHS-logo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6280" y="7016751"/>
            <a:ext cx="1173480" cy="56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BHL-logo-4C.gif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7016750"/>
            <a:ext cx="922020" cy="49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209041"/>
            <a:ext cx="9052560" cy="5440680"/>
          </a:xfrm>
        </p:spPr>
        <p:txBody>
          <a:bodyPr/>
          <a:lstStyle>
            <a:lvl1pPr>
              <a:defRPr>
                <a:solidFill>
                  <a:srgbClr val="898989"/>
                </a:solidFill>
                <a:latin typeface="Franklin Gothic Medium" pitchFamily="34" charset="0"/>
              </a:defRPr>
            </a:lvl1pPr>
            <a:lvl2pPr>
              <a:defRPr>
                <a:solidFill>
                  <a:srgbClr val="898989"/>
                </a:solidFill>
                <a:latin typeface="Franklin Gothic Medium" pitchFamily="34" charset="0"/>
              </a:defRPr>
            </a:lvl2pPr>
            <a:lvl3pPr>
              <a:defRPr>
                <a:solidFill>
                  <a:srgbClr val="898989"/>
                </a:solidFill>
                <a:latin typeface="Franklin Gothic Medium" pitchFamily="34" charset="0"/>
              </a:defRPr>
            </a:lvl3pPr>
            <a:lvl4pPr>
              <a:defRPr>
                <a:solidFill>
                  <a:srgbClr val="898989"/>
                </a:solidFill>
                <a:latin typeface="Franklin Gothic Medium" pitchFamily="34" charset="0"/>
              </a:defRPr>
            </a:lvl4pPr>
            <a:lvl5pPr>
              <a:defRPr>
                <a:solidFill>
                  <a:srgbClr val="898989"/>
                </a:solidFill>
                <a:latin typeface="Franklin Gothic Medium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Placeholder 7"/>
          <p:cNvSpPr>
            <a:spLocks noGrp="1"/>
          </p:cNvSpPr>
          <p:nvPr>
            <p:ph type="title"/>
          </p:nvPr>
        </p:nvSpPr>
        <p:spPr>
          <a:xfrm>
            <a:off x="502920" y="345440"/>
            <a:ext cx="9052560" cy="743056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320" smtClean="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419BE4B3-7268-466B-AAAB-01AC609B147A}" type="slidenum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50881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754380" y="6907002"/>
            <a:ext cx="8549640" cy="17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6" descr="BCG-4C-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7016750"/>
            <a:ext cx="902812" cy="498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WHS-logo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6280" y="7016751"/>
            <a:ext cx="1173480" cy="56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BHL-logo-4C.gif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7016750"/>
            <a:ext cx="922020" cy="49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Placeholder 7"/>
          <p:cNvSpPr>
            <a:spLocks noGrp="1"/>
          </p:cNvSpPr>
          <p:nvPr>
            <p:ph type="title"/>
          </p:nvPr>
        </p:nvSpPr>
        <p:spPr>
          <a:xfrm>
            <a:off x="502920" y="345440"/>
            <a:ext cx="9052560" cy="743056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320" smtClean="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0F1B891-C0A3-4D78-B9A1-5C56910E33E1}" type="slidenum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341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02920" y="1813560"/>
            <a:ext cx="4442460" cy="5129425"/>
          </a:xfrm>
        </p:spPr>
        <p:txBody>
          <a:bodyPr>
            <a:normAutofit/>
          </a:bodyPr>
          <a:lstStyle>
            <a:lvl1pPr>
              <a:defRPr sz="2000">
                <a:solidFill>
                  <a:srgbClr val="808285"/>
                </a:solidFill>
              </a:defRPr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113020" y="1813560"/>
            <a:ext cx="4442460" cy="5129425"/>
          </a:xfrm>
        </p:spPr>
        <p:txBody>
          <a:bodyPr>
            <a:normAutofit/>
          </a:bodyPr>
          <a:lstStyle>
            <a:lvl1pPr>
              <a:defRPr sz="2000">
                <a:solidFill>
                  <a:srgbClr val="808285"/>
                </a:solidFill>
              </a:defRPr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502920" y="609600"/>
            <a:ext cx="9052560" cy="914400"/>
          </a:xfrm>
        </p:spPr>
        <p:txBody>
          <a:bodyPr anchor="b">
            <a:noAutofit/>
          </a:bodyPr>
          <a:lstStyle>
            <a:lvl1pPr algn="l">
              <a:defRPr sz="2800">
                <a:solidFill>
                  <a:srgbClr val="808285"/>
                </a:solidFill>
                <a:latin typeface="Segoe UI Semibold" panose="020B07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err="1" smtClean="0"/>
              <a:t>xcvzxc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442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54380" y="6907002"/>
            <a:ext cx="8549640" cy="17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6" descr="BCG-4C-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7016750"/>
            <a:ext cx="902812" cy="498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 descr="WHS-logo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6280" y="7016751"/>
            <a:ext cx="1173480" cy="56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BHL-logo-4C.gif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7016750"/>
            <a:ext cx="922020" cy="49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320" smtClean="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206AB7F-C4FB-4479-A5DA-1A1652753D2D}" type="slidenum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088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524000"/>
            <a:ext cx="4444207" cy="725064"/>
          </a:xfrm>
        </p:spPr>
        <p:txBody>
          <a:bodyPr anchor="b">
            <a:normAutofit/>
          </a:bodyPr>
          <a:lstStyle>
            <a:lvl1pPr marL="0" indent="0" algn="l">
              <a:buNone/>
              <a:defRPr sz="2400" b="1" u="sng">
                <a:solidFill>
                  <a:srgbClr val="80828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dirty="0" smtClean="0"/>
              <a:t>Click to edit Master text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362200"/>
            <a:ext cx="4444207" cy="4572000"/>
          </a:xfrm>
        </p:spPr>
        <p:txBody>
          <a:bodyPr/>
          <a:lstStyle>
            <a:lvl1pPr>
              <a:defRPr sz="2000">
                <a:solidFill>
                  <a:srgbClr val="808285"/>
                </a:solidFill>
              </a:defRPr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524000"/>
            <a:ext cx="4445953" cy="725064"/>
          </a:xfrm>
        </p:spPr>
        <p:txBody>
          <a:bodyPr anchor="b">
            <a:normAutofit/>
          </a:bodyPr>
          <a:lstStyle>
            <a:lvl1pPr marL="0" indent="0">
              <a:buNone/>
              <a:defRPr sz="2400" b="1" u="sng">
                <a:solidFill>
                  <a:srgbClr val="808285"/>
                </a:solidFill>
              </a:defRPr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dirty="0" smtClean="0"/>
              <a:t>Click to edit Master 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362200"/>
            <a:ext cx="4445953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808285"/>
                </a:solidFill>
              </a:defRPr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502920" y="609600"/>
            <a:ext cx="9052560" cy="914400"/>
          </a:xfrm>
        </p:spPr>
        <p:txBody>
          <a:bodyPr anchor="b">
            <a:noAutofit/>
          </a:bodyPr>
          <a:lstStyle>
            <a:lvl1pPr algn="l">
              <a:defRPr sz="2800">
                <a:solidFill>
                  <a:srgbClr val="808285"/>
                </a:solidFill>
                <a:latin typeface="Segoe UI Semibold" panose="020B07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err="1" smtClean="0"/>
              <a:t>xcvzxc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248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502920" y="609600"/>
            <a:ext cx="9052560" cy="914400"/>
          </a:xfrm>
        </p:spPr>
        <p:txBody>
          <a:bodyPr anchor="b">
            <a:noAutofit/>
          </a:bodyPr>
          <a:lstStyle>
            <a:lvl1pPr algn="l">
              <a:defRPr sz="2800">
                <a:solidFill>
                  <a:srgbClr val="808285"/>
                </a:solidFill>
                <a:latin typeface="Segoe UI Semibold" panose="020B07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err="1" smtClean="0"/>
              <a:t>xcvzxc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801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1593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-4008" y="457200"/>
            <a:ext cx="10058400" cy="6400800"/>
          </a:xfrm>
          <a:prstGeom prst="rect">
            <a:avLst/>
          </a:prstGeom>
          <a:gradFill flip="none" rotWithShape="1">
            <a:gsLst>
              <a:gs pos="0">
                <a:srgbClr val="003F87"/>
              </a:gs>
              <a:gs pos="59000">
                <a:srgbClr val="9696B4">
                  <a:alpha val="75000"/>
                </a:srgb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2920" y="1676400"/>
            <a:ext cx="9052560" cy="533400"/>
          </a:xfrm>
        </p:spPr>
        <p:txBody>
          <a:bodyPr>
            <a:noAutofit/>
          </a:bodyPr>
          <a:lstStyle>
            <a:lvl1pPr>
              <a:defRPr sz="2800"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739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502920" y="609600"/>
            <a:ext cx="9052560" cy="914400"/>
          </a:xfrm>
        </p:spPr>
        <p:txBody>
          <a:bodyPr anchor="b">
            <a:noAutofit/>
          </a:bodyPr>
          <a:lstStyle>
            <a:lvl1pPr algn="l">
              <a:defRPr sz="2800">
                <a:solidFill>
                  <a:srgbClr val="808285"/>
                </a:solidFill>
                <a:latin typeface="Segoe UI Semibold" panose="020B07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err="1" smtClean="0"/>
              <a:t>xcvzxc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533400" y="1676400"/>
            <a:ext cx="8991600" cy="5181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710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6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762000"/>
            <a:ext cx="9052560" cy="533400"/>
          </a:xfrm>
          <a:prstGeom prst="rect">
            <a:avLst/>
          </a:prstGeom>
        </p:spPr>
        <p:txBody>
          <a:bodyPr vert="horz" lIns="101882" tIns="50941" rIns="101882" bIns="50941" rtlCol="0" anchor="t">
            <a:normAutofit/>
          </a:bodyPr>
          <a:lstStyle/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524001"/>
            <a:ext cx="9052560" cy="5257800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Third level</a:t>
            </a:r>
          </a:p>
          <a:p>
            <a:pPr lvl="0"/>
            <a:r>
              <a:rPr lang="en-US" dirty="0" smtClean="0"/>
              <a:t>Fourth level</a:t>
            </a:r>
          </a:p>
          <a:p>
            <a:pPr lvl="0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0"/>
            <a:ext cx="10058400" cy="498764"/>
            <a:chOff x="0" y="0"/>
            <a:chExt cx="10058400" cy="498764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400618"/>
              <a:ext cx="10058400" cy="98146"/>
            </a:xfrm>
            <a:prstGeom prst="rect">
              <a:avLst/>
            </a:prstGeom>
            <a:solidFill>
              <a:srgbClr val="003F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`</a:t>
              </a:r>
              <a:endParaRPr lang="en-US" dirty="0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0" y="0"/>
              <a:ext cx="10058400" cy="438912"/>
            </a:xfrm>
            <a:prstGeom prst="rect">
              <a:avLst/>
            </a:prstGeom>
            <a:solidFill>
              <a:srgbClr val="8082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1882" tIns="50941" rIns="101882" bIns="50941" spcCol="0" rtlCol="0" anchor="ctr"/>
            <a:lstStyle/>
            <a:p>
              <a:pPr algn="ctr"/>
              <a:endParaRPr lang="en-US" dirty="0">
                <a:ln w="57150">
                  <a:solidFill>
                    <a:schemeClr val="tx1"/>
                  </a:solidFill>
                </a:ln>
              </a:endParaRPr>
            </a:p>
          </p:txBody>
        </p:sp>
      </p:grp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7030948"/>
            <a:ext cx="1371600" cy="559380"/>
          </a:xfrm>
          <a:prstGeom prst="rect">
            <a:avLst/>
          </a:prstGeom>
        </p:spPr>
      </p:pic>
      <p:cxnSp>
        <p:nvCxnSpPr>
          <p:cNvPr id="17" name="Straight Connector 16"/>
          <p:cNvCxnSpPr/>
          <p:nvPr userDrawn="1"/>
        </p:nvCxnSpPr>
        <p:spPr>
          <a:xfrm>
            <a:off x="495300" y="6944591"/>
            <a:ext cx="906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495300" y="77505"/>
            <a:ext cx="906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SUNY</a:t>
            </a:r>
            <a:r>
              <a:rPr lang="en-US" sz="1400" b="1" baseline="0" dirty="0" smtClean="0">
                <a:solidFill>
                  <a:schemeClr val="bg1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Oswego </a:t>
            </a:r>
            <a:endParaRPr lang="en-US" sz="1400" b="1" dirty="0">
              <a:solidFill>
                <a:schemeClr val="bg1"/>
              </a:solidFill>
              <a:latin typeface="Segoe UI Semibold" panose="020B07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399708" y="7010400"/>
            <a:ext cx="468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cap="all" baseline="0" dirty="0" smtClean="0">
                <a:solidFill>
                  <a:srgbClr val="80828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Benefit consulting Group</a:t>
            </a:r>
            <a:endParaRPr lang="en-US" sz="1200" cap="all" baseline="0" dirty="0">
              <a:solidFill>
                <a:srgbClr val="808285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57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2" r:id="rId4"/>
    <p:sldLayoutId id="2147483653" r:id="rId5"/>
    <p:sldLayoutId id="2147483656" r:id="rId6"/>
    <p:sldLayoutId id="2147483655" r:id="rId7"/>
    <p:sldLayoutId id="2147483659" r:id="rId8"/>
    <p:sldLayoutId id="2147483673" r:id="rId9"/>
    <p:sldLayoutId id="2147483674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1018824" rtl="0" eaLnBrk="1" latinLnBrk="0" hangingPunct="1">
        <a:spcBef>
          <a:spcPts val="2000"/>
        </a:spcBef>
        <a:buNone/>
        <a:defRPr sz="2800" kern="1200">
          <a:solidFill>
            <a:srgbClr val="808285"/>
          </a:solidFill>
          <a:latin typeface="Segoe UI Semibold" panose="020B07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</p:titleStyle>
    <p:bodyStyle>
      <a:lvl1pPr marL="0" indent="0" algn="l" defTabSz="1018824" rtl="0" eaLnBrk="1" latinLnBrk="0" hangingPunct="1">
        <a:spcBef>
          <a:spcPts val="1800"/>
        </a:spcBef>
        <a:buFont typeface="Arial" panose="020B0604020202020204" pitchFamily="34" charset="0"/>
        <a:buNone/>
        <a:defRPr sz="2000" kern="1200">
          <a:solidFill>
            <a:srgbClr val="808285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  <a:lvl2pPr marL="509412" indent="0" algn="l" defTabSz="1018824" rtl="0" eaLnBrk="1" latinLnBrk="0" hangingPunct="1">
        <a:spcBef>
          <a:spcPct val="20000"/>
        </a:spcBef>
        <a:buFont typeface="Arial" panose="020B0604020202020204" pitchFamily="34" charset="0"/>
        <a:buNone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indent="0" algn="l" defTabSz="1018824" rtl="0" eaLnBrk="1" latinLnBrk="0" hangingPunct="1">
        <a:spcBef>
          <a:spcPct val="20000"/>
        </a:spcBef>
        <a:buFont typeface="Arial" panose="020B0604020202020204" pitchFamily="34" charset="0"/>
        <a:buNone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indent="0" algn="l" defTabSz="1018824" rtl="0" eaLnBrk="1" latinLnBrk="0" hangingPunct="1">
        <a:spcBef>
          <a:spcPct val="20000"/>
        </a:spcBef>
        <a:buFont typeface="Arial" panose="020B0604020202020204" pitchFamily="34" charset="0"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indent="0" algn="l" defTabSz="1018824" rtl="0" eaLnBrk="1" latinLnBrk="0" hangingPunct="1">
        <a:spcBef>
          <a:spcPct val="20000"/>
        </a:spcBef>
        <a:buFont typeface="Arial" panose="020B0604020202020204" pitchFamily="34" charset="0"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2150" y="414338"/>
            <a:ext cx="8674100" cy="1501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150" y="2068513"/>
            <a:ext cx="8674100" cy="4932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2150" y="7204075"/>
            <a:ext cx="2262188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27C7B-C512-4914-8B83-FAF657CC6B47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2163" y="7204075"/>
            <a:ext cx="3394075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063" y="7204075"/>
            <a:ext cx="2262187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62574-E4AE-411C-9B39-DDE871D15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329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2920" y="1813560"/>
            <a:ext cx="9052560" cy="500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Title Placeholder 7"/>
          <p:cNvSpPr>
            <a:spLocks noGrp="1"/>
          </p:cNvSpPr>
          <p:nvPr>
            <p:ph type="title"/>
          </p:nvPr>
        </p:nvSpPr>
        <p:spPr bwMode="auto">
          <a:xfrm>
            <a:off x="502920" y="984145"/>
            <a:ext cx="9052560" cy="743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884920" y="6926792"/>
            <a:ext cx="67056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 smtClean="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pPr defTabSz="1005840">
              <a:defRPr/>
            </a:pPr>
            <a:fld id="{441079C4-95AA-457D-A20F-A8C0F85E4A68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1005840">
                <a:defRPr/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966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2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960" i="1">
          <a:solidFill>
            <a:srgbClr val="003F87"/>
          </a:solidFill>
          <a:latin typeface="Cambria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960" i="1">
          <a:solidFill>
            <a:srgbClr val="003F87"/>
          </a:solidFill>
          <a:latin typeface="Cambr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960" i="1">
          <a:solidFill>
            <a:srgbClr val="003F87"/>
          </a:solidFill>
          <a:latin typeface="Cambr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960" i="1">
          <a:solidFill>
            <a:srgbClr val="003F87"/>
          </a:solidFill>
          <a:latin typeface="Cambr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960" i="1">
          <a:solidFill>
            <a:srgbClr val="003F87"/>
          </a:solidFill>
          <a:latin typeface="Cambria" pitchFamily="18" charset="0"/>
        </a:defRPr>
      </a:lvl5pPr>
      <a:lvl6pPr marL="502920" algn="ctr" rtl="0" fontAlgn="base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Arial" charset="0"/>
        </a:defRPr>
      </a:lvl6pPr>
      <a:lvl7pPr marL="1005840" algn="ctr" rtl="0" fontAlgn="base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Arial" charset="0"/>
        </a:defRPr>
      </a:lvl7pPr>
      <a:lvl8pPr marL="1508760" algn="ctr" rtl="0" fontAlgn="base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Arial" charset="0"/>
        </a:defRPr>
      </a:lvl8pPr>
      <a:lvl9pPr marL="2011680" algn="ctr" rtl="0" fontAlgn="base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Arial" charset="0"/>
        </a:defRPr>
      </a:lvl9pPr>
    </p:titleStyle>
    <p:bodyStyle>
      <a:lvl1pPr marL="377190" indent="-377190" algn="l" rtl="0" eaLnBrk="0" fontAlgn="base" hangingPunct="0">
        <a:spcBef>
          <a:spcPct val="20000"/>
        </a:spcBef>
        <a:spcAft>
          <a:spcPct val="0"/>
        </a:spcAft>
        <a:defRPr sz="3080">
          <a:solidFill>
            <a:srgbClr val="898989"/>
          </a:solidFill>
          <a:latin typeface="Franklin Gothic Medium" pitchFamily="34" charset="0"/>
          <a:ea typeface="+mn-ea"/>
          <a:cs typeface="+mn-cs"/>
        </a:defRPr>
      </a:lvl1pPr>
      <a:lvl2pPr marL="817245" indent="-314325" algn="l" rtl="0" eaLnBrk="0" fontAlgn="base" hangingPunct="0">
        <a:spcBef>
          <a:spcPct val="20000"/>
        </a:spcBef>
        <a:spcAft>
          <a:spcPct val="0"/>
        </a:spcAft>
        <a:buFont typeface="Symbol" pitchFamily="18" charset="2"/>
        <a:buChar char="·"/>
        <a:defRPr sz="2640">
          <a:solidFill>
            <a:srgbClr val="898989"/>
          </a:solidFill>
          <a:latin typeface="Franklin Gothic Medium" pitchFamily="34" charset="0"/>
        </a:defRPr>
      </a:lvl2pPr>
      <a:lvl3pPr marL="1257300" indent="-251460" algn="l" rtl="0" eaLnBrk="0" fontAlgn="base" hangingPunct="0">
        <a:spcBef>
          <a:spcPct val="20000"/>
        </a:spcBef>
        <a:spcAft>
          <a:spcPct val="0"/>
        </a:spcAft>
        <a:buFont typeface="Book Antiqua" pitchFamily="18" charset="0"/>
        <a:buChar char="▪"/>
        <a:defRPr sz="2420">
          <a:solidFill>
            <a:srgbClr val="898989"/>
          </a:solidFill>
          <a:latin typeface="Franklin Gothic Medium" pitchFamily="34" charset="0"/>
        </a:defRPr>
      </a:lvl3pPr>
      <a:lvl4pPr marL="1760220" indent="-25146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rgbClr val="898989"/>
          </a:solidFill>
          <a:latin typeface="Franklin Gothic Medium" pitchFamily="34" charset="0"/>
        </a:defRPr>
      </a:lvl4pPr>
      <a:lvl5pPr marL="2263140" indent="-25146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898989"/>
          </a:solidFill>
          <a:latin typeface="Franklin Gothic Medium" pitchFamily="34" charset="0"/>
        </a:defRPr>
      </a:lvl5pPr>
      <a:lvl6pPr marL="2766060" indent="-251460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268980" indent="-251460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771900" indent="-251460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274820" indent="-251460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2920" y="1813560"/>
            <a:ext cx="9052560" cy="500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Title Placeholder 7"/>
          <p:cNvSpPr>
            <a:spLocks noGrp="1"/>
          </p:cNvSpPr>
          <p:nvPr>
            <p:ph type="title"/>
          </p:nvPr>
        </p:nvSpPr>
        <p:spPr bwMode="auto">
          <a:xfrm>
            <a:off x="502920" y="984145"/>
            <a:ext cx="9052560" cy="743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884920" y="6926792"/>
            <a:ext cx="67056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 smtClean="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pPr defTabSz="1005840">
              <a:defRPr/>
            </a:pPr>
            <a:fld id="{441079C4-95AA-457D-A20F-A8C0F85E4A68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1005840">
                <a:defRPr/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785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960" i="1">
          <a:solidFill>
            <a:srgbClr val="003F87"/>
          </a:solidFill>
          <a:latin typeface="Cambria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960" i="1">
          <a:solidFill>
            <a:srgbClr val="003F87"/>
          </a:solidFill>
          <a:latin typeface="Cambr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960" i="1">
          <a:solidFill>
            <a:srgbClr val="003F87"/>
          </a:solidFill>
          <a:latin typeface="Cambr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960" i="1">
          <a:solidFill>
            <a:srgbClr val="003F87"/>
          </a:solidFill>
          <a:latin typeface="Cambr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960" i="1">
          <a:solidFill>
            <a:srgbClr val="003F87"/>
          </a:solidFill>
          <a:latin typeface="Cambria" pitchFamily="18" charset="0"/>
        </a:defRPr>
      </a:lvl5pPr>
      <a:lvl6pPr marL="502920" algn="ctr" rtl="0" fontAlgn="base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Arial" charset="0"/>
        </a:defRPr>
      </a:lvl6pPr>
      <a:lvl7pPr marL="1005840" algn="ctr" rtl="0" fontAlgn="base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Arial" charset="0"/>
        </a:defRPr>
      </a:lvl7pPr>
      <a:lvl8pPr marL="1508760" algn="ctr" rtl="0" fontAlgn="base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Arial" charset="0"/>
        </a:defRPr>
      </a:lvl8pPr>
      <a:lvl9pPr marL="2011680" algn="ctr" rtl="0" fontAlgn="base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Arial" charset="0"/>
        </a:defRPr>
      </a:lvl9pPr>
    </p:titleStyle>
    <p:bodyStyle>
      <a:lvl1pPr marL="377190" indent="-377190" algn="l" rtl="0" eaLnBrk="0" fontAlgn="base" hangingPunct="0">
        <a:spcBef>
          <a:spcPct val="20000"/>
        </a:spcBef>
        <a:spcAft>
          <a:spcPct val="0"/>
        </a:spcAft>
        <a:defRPr sz="3080">
          <a:solidFill>
            <a:srgbClr val="898989"/>
          </a:solidFill>
          <a:latin typeface="Franklin Gothic Medium" pitchFamily="34" charset="0"/>
          <a:ea typeface="+mn-ea"/>
          <a:cs typeface="+mn-cs"/>
        </a:defRPr>
      </a:lvl1pPr>
      <a:lvl2pPr marL="817245" indent="-314325" algn="l" rtl="0" eaLnBrk="0" fontAlgn="base" hangingPunct="0">
        <a:spcBef>
          <a:spcPct val="20000"/>
        </a:spcBef>
        <a:spcAft>
          <a:spcPct val="0"/>
        </a:spcAft>
        <a:buFont typeface="Symbol" pitchFamily="18" charset="2"/>
        <a:buChar char="·"/>
        <a:defRPr sz="2640">
          <a:solidFill>
            <a:srgbClr val="898989"/>
          </a:solidFill>
          <a:latin typeface="Franklin Gothic Medium" pitchFamily="34" charset="0"/>
        </a:defRPr>
      </a:lvl2pPr>
      <a:lvl3pPr marL="1257300" indent="-251460" algn="l" rtl="0" eaLnBrk="0" fontAlgn="base" hangingPunct="0">
        <a:spcBef>
          <a:spcPct val="20000"/>
        </a:spcBef>
        <a:spcAft>
          <a:spcPct val="0"/>
        </a:spcAft>
        <a:buFont typeface="Book Antiqua" pitchFamily="18" charset="0"/>
        <a:buChar char="▪"/>
        <a:defRPr sz="2420">
          <a:solidFill>
            <a:srgbClr val="898989"/>
          </a:solidFill>
          <a:latin typeface="Franklin Gothic Medium" pitchFamily="34" charset="0"/>
        </a:defRPr>
      </a:lvl3pPr>
      <a:lvl4pPr marL="1760220" indent="-25146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rgbClr val="898989"/>
          </a:solidFill>
          <a:latin typeface="Franklin Gothic Medium" pitchFamily="34" charset="0"/>
        </a:defRPr>
      </a:lvl4pPr>
      <a:lvl5pPr marL="2263140" indent="-25146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898989"/>
          </a:solidFill>
          <a:latin typeface="Franklin Gothic Medium" pitchFamily="34" charset="0"/>
        </a:defRPr>
      </a:lvl5pPr>
      <a:lvl6pPr marL="2766060" indent="-251460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268980" indent="-251460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771900" indent="-251460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274820" indent="-251460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5363" y="4220804"/>
            <a:ext cx="8549640" cy="1265595"/>
          </a:xfrm>
        </p:spPr>
        <p:txBody>
          <a:bodyPr>
            <a:normAutofit/>
          </a:bodyPr>
          <a:lstStyle/>
          <a:p>
            <a:r>
              <a:rPr lang="en-US" dirty="0" smtClean="0"/>
              <a:t>SUNY Oswego Survey</a:t>
            </a:r>
            <a:br>
              <a:rPr lang="en-US" dirty="0" smtClean="0"/>
            </a:br>
            <a:r>
              <a:rPr lang="en-US" sz="3100" smtClean="0"/>
              <a:t>Employee Comments-Snapshot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5363" y="6179820"/>
            <a:ext cx="7040880" cy="777240"/>
          </a:xfrm>
        </p:spPr>
        <p:txBody>
          <a:bodyPr>
            <a:normAutofit/>
          </a:bodyPr>
          <a:lstStyle/>
          <a:p>
            <a:r>
              <a:rPr lang="en-US" dirty="0" smtClean="0"/>
              <a:t>Neil Strodel to </a:t>
            </a:r>
            <a:r>
              <a:rPr lang="en-US" dirty="0" err="1" smtClean="0"/>
              <a:t>lmc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27889" y="6757005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June 9, 2016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46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itle 1"/>
          <p:cNvSpPr>
            <a:spLocks noGrp="1"/>
          </p:cNvSpPr>
          <p:nvPr>
            <p:ph type="title"/>
          </p:nvPr>
        </p:nvSpPr>
        <p:spPr bwMode="auto">
          <a:xfrm>
            <a:off x="502920" y="609600"/>
            <a:ext cx="905256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584" tIns="50292" rIns="100584" bIns="50292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>
              <a:lnSpc>
                <a:spcPts val="4840"/>
              </a:lnSpc>
              <a:spcBef>
                <a:spcPts val="0"/>
              </a:spcBef>
            </a:pPr>
            <a:r>
              <a:rPr lang="en-US" altLang="en-US" sz="3200" b="1" i="1" dirty="0" smtClean="0">
                <a:solidFill>
                  <a:srgbClr val="003F87"/>
                </a:solidFill>
                <a:latin typeface="Segoe UI" panose="020B0502040204020203" pitchFamily="34" charset="0"/>
              </a:rPr>
              <a:t>		Highest and Lowest Scores</a:t>
            </a:r>
            <a:r>
              <a:rPr lang="en-US" altLang="en-US" sz="3200" b="1" i="1" dirty="0">
                <a:solidFill>
                  <a:srgbClr val="003F87"/>
                </a:solidFill>
                <a:latin typeface="Segoe UI" panose="020B0502040204020203" pitchFamily="34" charset="0"/>
              </a:rPr>
              <a:t/>
            </a:r>
            <a:br>
              <a:rPr lang="en-US" altLang="en-US" sz="3200" b="1" i="1" dirty="0">
                <a:solidFill>
                  <a:srgbClr val="003F87"/>
                </a:solidFill>
                <a:latin typeface="Segoe UI" panose="020B0502040204020203" pitchFamily="34" charset="0"/>
              </a:rPr>
            </a:br>
            <a:r>
              <a:rPr lang="en-US" altLang="en-US" sz="3200" b="1" i="1" dirty="0" smtClean="0">
                <a:solidFill>
                  <a:srgbClr val="003F87"/>
                </a:solidFill>
                <a:latin typeface="Segoe UI" panose="020B0502040204020203" pitchFamily="34" charset="0"/>
              </a:rPr>
              <a:t>			</a:t>
            </a:r>
            <a:r>
              <a:rPr lang="en-US" altLang="en-US" sz="3100" b="1" i="1" dirty="0" smtClean="0">
                <a:solidFill>
                  <a:srgbClr val="003F87"/>
                </a:solidFill>
                <a:latin typeface="Segoe UI" panose="020B0502040204020203" pitchFamily="34" charset="0"/>
              </a:rPr>
              <a:t>Employees </a:t>
            </a:r>
            <a:r>
              <a:rPr lang="en-US" altLang="en-US" sz="3200" b="1" i="1" dirty="0" smtClean="0">
                <a:solidFill>
                  <a:srgbClr val="003F87"/>
                </a:solidFill>
                <a:latin typeface="Segoe UI" panose="020B0502040204020203" pitchFamily="34" charset="0"/>
              </a:rPr>
              <a:t>     				</a:t>
            </a:r>
            <a:endParaRPr lang="en-US" altLang="en-US" sz="3100" b="1" i="1" dirty="0" smtClean="0">
              <a:solidFill>
                <a:srgbClr val="003F87"/>
              </a:solidFill>
              <a:latin typeface="Segoe UI" panose="020B0502040204020203" pitchFamily="34" charset="0"/>
            </a:endParaRPr>
          </a:p>
        </p:txBody>
      </p:sp>
      <p:sp>
        <p:nvSpPr>
          <p:cNvPr id="3077" name="Subtitle 2"/>
          <p:cNvSpPr>
            <a:spLocks noGrp="1"/>
          </p:cNvSpPr>
          <p:nvPr>
            <p:ph idx="1"/>
          </p:nvPr>
        </p:nvSpPr>
        <p:spPr>
          <a:xfrm>
            <a:off x="203548" y="2354893"/>
            <a:ext cx="5334000" cy="469296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I like the work I do			94%</a:t>
            </a:r>
          </a:p>
          <a:p>
            <a:pPr>
              <a:defRPr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Physical working conditions are good	86%</a:t>
            </a:r>
          </a:p>
          <a:p>
            <a:pPr>
              <a:defRPr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I clearly understand my job role		90%</a:t>
            </a:r>
          </a:p>
          <a:p>
            <a:pPr>
              <a:defRPr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I feel safe at work			85%</a:t>
            </a:r>
          </a:p>
          <a:p>
            <a:pPr>
              <a:defRPr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My work site is clean			89%</a:t>
            </a:r>
          </a:p>
          <a:p>
            <a:pPr>
              <a:defRPr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I am willing to do extra effort		87%</a:t>
            </a:r>
          </a:p>
          <a:p>
            <a:pPr>
              <a:defRPr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I am going to work here for at least</a:t>
            </a:r>
          </a:p>
          <a:p>
            <a:pPr>
              <a:spcBef>
                <a:spcPts val="0"/>
              </a:spcBef>
              <a:defRPr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t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wo more years			91%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257800" y="2362200"/>
            <a:ext cx="5067300" cy="4692967"/>
          </a:xfrm>
          <a:prstGeom prst="rect">
            <a:avLst/>
          </a:prstGeom>
        </p:spPr>
        <p:txBody>
          <a:bodyPr vert="horz" lIns="101882" tIns="50941" rIns="101882" bIns="50941" rtlCol="0">
            <a:normAutofit fontScale="85000" lnSpcReduction="20000"/>
          </a:bodyPr>
          <a:lstStyle>
            <a:lvl1pPr marL="0" indent="0" algn="l" defTabSz="1018824" rtl="0" eaLnBrk="1" latinLnBrk="0" hangingPunct="1">
              <a:spcBef>
                <a:spcPts val="1800"/>
              </a:spcBef>
              <a:buFont typeface="Arial" panose="020B0604020202020204" pitchFamily="34" charset="0"/>
              <a:buNone/>
              <a:defRPr sz="2000" kern="1200">
                <a:solidFill>
                  <a:srgbClr val="80828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0" indent="0" algn="l" defTabSz="1018824" rtl="0" eaLnBrk="1" latinLnBrk="0" hangingPunct="1">
              <a:spcBef>
                <a:spcPts val="1800"/>
              </a:spcBef>
              <a:buFont typeface="Arial" panose="020B0604020202020204" pitchFamily="34" charset="0"/>
              <a:buNone/>
              <a:defRPr sz="1800" kern="1200">
                <a:solidFill>
                  <a:srgbClr val="80828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0" indent="0" algn="l" defTabSz="1018824" rtl="0" eaLnBrk="1" latinLnBrk="0" hangingPunct="1">
              <a:spcBef>
                <a:spcPts val="1800"/>
              </a:spcBef>
              <a:buFont typeface="Arial" panose="020B0604020202020204" pitchFamily="34" charset="0"/>
              <a:buNone/>
              <a:defRPr sz="1800" kern="1200">
                <a:solidFill>
                  <a:srgbClr val="80828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0" indent="0" algn="l" defTabSz="1018824" rtl="0" eaLnBrk="1" latinLnBrk="0" hangingPunct="1">
              <a:spcBef>
                <a:spcPts val="1800"/>
              </a:spcBef>
              <a:buFont typeface="Arial" panose="020B0604020202020204" pitchFamily="34" charset="0"/>
              <a:buNone/>
              <a:defRPr sz="1800" kern="1200">
                <a:solidFill>
                  <a:srgbClr val="80828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0" indent="0" algn="l" defTabSz="1018824" rtl="0" eaLnBrk="1" latinLnBrk="0" hangingPunct="1">
              <a:spcBef>
                <a:spcPts val="1800"/>
              </a:spcBef>
              <a:buFont typeface="Arial" panose="020B0604020202020204" pitchFamily="34" charset="0"/>
              <a:buNone/>
              <a:defRPr sz="1800" kern="1200">
                <a:solidFill>
                  <a:srgbClr val="80828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  <a:lvl6pPr marL="2801767" indent="-254706" algn="l" defTabSz="101882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11180" indent="-254706" algn="l" defTabSz="101882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20592" indent="-254706" algn="l" defTabSz="101882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30004" indent="-254706" algn="l" defTabSz="101882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My work environment is positive and</a:t>
            </a:r>
          </a:p>
          <a:p>
            <a:pPr>
              <a:spcBef>
                <a:spcPts val="0"/>
              </a:spcBef>
              <a:defRPr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encourages me to do a good job		55%</a:t>
            </a:r>
          </a:p>
          <a:p>
            <a:pPr>
              <a:spcBef>
                <a:spcPts val="0"/>
              </a:spcBef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There is room for me to advance		49%</a:t>
            </a:r>
          </a:p>
          <a:p>
            <a:pPr>
              <a:spcBef>
                <a:spcPts val="0"/>
              </a:spcBef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I can trust what I am told			26%</a:t>
            </a:r>
          </a:p>
          <a:p>
            <a:pPr>
              <a:spcBef>
                <a:spcPts val="0"/>
              </a:spcBef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I am treated like a person not a number	44%</a:t>
            </a:r>
          </a:p>
          <a:p>
            <a:pPr>
              <a:spcBef>
                <a:spcPts val="0"/>
              </a:spcBef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I am recognized for what I do		33%</a:t>
            </a:r>
          </a:p>
          <a:p>
            <a:pPr>
              <a:spcBef>
                <a:spcPts val="0"/>
              </a:spcBef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Staffing is adequate			35%</a:t>
            </a:r>
          </a:p>
          <a:p>
            <a:pPr>
              <a:spcBef>
                <a:spcPts val="0"/>
              </a:spcBef>
              <a:defRPr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		</a:t>
            </a:r>
            <a:endParaRPr lang="en-US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This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is a spirit of cooperation		30% </a:t>
            </a:r>
          </a:p>
          <a:p>
            <a:pPr>
              <a:spcBef>
                <a:spcPts val="0"/>
              </a:spcBef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I feel fairness is being maintained		53%</a:t>
            </a:r>
          </a:p>
          <a:p>
            <a:pPr>
              <a:spcBef>
                <a:spcPts val="0"/>
              </a:spcBef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I am informed ahead of time on things</a:t>
            </a:r>
          </a:p>
          <a:p>
            <a:pPr>
              <a:spcBef>
                <a:spcPts val="0"/>
              </a:spcBef>
              <a:defRPr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that impact me			38%</a:t>
            </a:r>
          </a:p>
          <a:p>
            <a:pPr>
              <a:spcBef>
                <a:spcPts val="0"/>
              </a:spcBef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I have confidence in leadership		34%</a:t>
            </a:r>
          </a:p>
          <a:p>
            <a:pPr>
              <a:spcBef>
                <a:spcPts val="0"/>
              </a:spcBef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My care and wellbeing is being attended to	29%</a:t>
            </a:r>
          </a:p>
          <a:p>
            <a:pPr>
              <a:spcBef>
                <a:spcPts val="0"/>
              </a:spcBef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Follow up on department objectives is done	30%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02920" y="1924008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i="1" dirty="0" smtClean="0">
                <a:solidFill>
                  <a:srgbClr val="003F87"/>
                </a:solidFill>
                <a:latin typeface="Segoe UI" panose="020B0502040204020203" pitchFamily="34" charset="0"/>
              </a:rPr>
              <a:t>Highest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24600" y="1888518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i="1" dirty="0" smtClean="0">
                <a:solidFill>
                  <a:srgbClr val="003F87"/>
                </a:solidFill>
                <a:latin typeface="Segoe UI" panose="020B0502040204020203" pitchFamily="34" charset="0"/>
              </a:rPr>
              <a:t>Lowest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1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itle 1"/>
          <p:cNvSpPr>
            <a:spLocks noGrp="1"/>
          </p:cNvSpPr>
          <p:nvPr>
            <p:ph type="title"/>
          </p:nvPr>
        </p:nvSpPr>
        <p:spPr bwMode="auto">
          <a:xfrm>
            <a:off x="502920" y="609600"/>
            <a:ext cx="9052560" cy="68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584" tIns="50292" rIns="100584" bIns="50292" numCol="1" rtlCol="0" anchor="t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4840"/>
              </a:lnSpc>
            </a:pPr>
            <a:r>
              <a:rPr lang="en-US" altLang="en-US" sz="2900" b="1" i="1" dirty="0">
                <a:solidFill>
                  <a:srgbClr val="003F87"/>
                </a:solidFill>
                <a:latin typeface="Segoe UI" panose="020B0502040204020203" pitchFamily="34" charset="0"/>
              </a:rPr>
              <a:t>		</a:t>
            </a:r>
            <a:r>
              <a:rPr lang="en-US" altLang="en-US" sz="2900" b="1" i="1" dirty="0" smtClean="0">
                <a:solidFill>
                  <a:srgbClr val="003F87"/>
                </a:solidFill>
                <a:latin typeface="Segoe UI" panose="020B0502040204020203" pitchFamily="34" charset="0"/>
              </a:rPr>
              <a:t>   Employee </a:t>
            </a:r>
            <a:r>
              <a:rPr lang="en-US" altLang="en-US" sz="2900" b="1" i="1" dirty="0">
                <a:solidFill>
                  <a:srgbClr val="003F87"/>
                </a:solidFill>
                <a:latin typeface="Segoe UI" panose="020B0502040204020203" pitchFamily="34" charset="0"/>
              </a:rPr>
              <a:t>Comments</a:t>
            </a:r>
          </a:p>
        </p:txBody>
      </p:sp>
      <p:sp>
        <p:nvSpPr>
          <p:cNvPr id="7" name="Subtitle 6"/>
          <p:cNvSpPr>
            <a:spLocks noGrp="1"/>
          </p:cNvSpPr>
          <p:nvPr>
            <p:ph idx="1"/>
          </p:nvPr>
        </p:nvSpPr>
        <p:spPr>
          <a:xfrm>
            <a:off x="502920" y="1447801"/>
            <a:ext cx="9052560" cy="4764618"/>
          </a:xfrm>
        </p:spPr>
        <p:txBody>
          <a:bodyPr>
            <a:noAutofit/>
          </a:bodyPr>
          <a:lstStyle/>
          <a:p>
            <a:pPr marL="0" lvl="1" algn="l">
              <a:spcBef>
                <a:spcPts val="0"/>
              </a:spcBef>
              <a:defRPr/>
            </a:pPr>
            <a:endParaRPr lang="en-US" sz="2400" dirty="0" smtClean="0"/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Friends, family, stall tactics, evaluations used unfairly 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Provide clear expectations, listen, and follow up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Listening, hardest workers are not promoted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Fear, retribution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People with short tenure are on fast track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Held to different standards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Supervisors ask productive employees to carry the lazy ones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Special treatment happens way too often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Same pay grade/different assignments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Discipline not given out equally nor is evaluation of work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Nepotism rampant in some areas- we can predict who will get jobs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Too many times people allowed to perform below the standard-undue pressure on others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Teacher’s pets are kept happy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Some decisions made based on friends and favoritism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Be more trusting and don’t play favoritism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Be fair- no pets allowed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Address those who are doing things wrong instead of making us all pay the price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" y="1295400"/>
            <a:ext cx="3535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003F8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Fairness</a:t>
            </a:r>
          </a:p>
        </p:txBody>
      </p:sp>
    </p:spTree>
    <p:extLst>
      <p:ext uri="{BB962C8B-B14F-4D97-AF65-F5344CB8AC3E}">
        <p14:creationId xmlns:p14="http://schemas.microsoft.com/office/powerpoint/2010/main" val="160652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itle 1"/>
          <p:cNvSpPr>
            <a:spLocks noGrp="1"/>
          </p:cNvSpPr>
          <p:nvPr>
            <p:ph type="title"/>
          </p:nvPr>
        </p:nvSpPr>
        <p:spPr bwMode="auto">
          <a:xfrm>
            <a:off x="502920" y="609600"/>
            <a:ext cx="9052560" cy="68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584" tIns="50292" rIns="100584" bIns="50292" numCol="1" rtlCol="0" anchor="t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4840"/>
              </a:lnSpc>
            </a:pPr>
            <a:r>
              <a:rPr lang="en-US" altLang="en-US" sz="2900" b="1" i="1" dirty="0">
                <a:solidFill>
                  <a:srgbClr val="003F87"/>
                </a:solidFill>
                <a:latin typeface="Segoe UI" panose="020B0502040204020203" pitchFamily="34" charset="0"/>
              </a:rPr>
              <a:t>		</a:t>
            </a:r>
            <a:r>
              <a:rPr lang="en-US" altLang="en-US" sz="2900" b="1" i="1" dirty="0" smtClean="0">
                <a:solidFill>
                  <a:srgbClr val="003F87"/>
                </a:solidFill>
                <a:latin typeface="Segoe UI" panose="020B0502040204020203" pitchFamily="34" charset="0"/>
              </a:rPr>
              <a:t>   Employee </a:t>
            </a:r>
            <a:r>
              <a:rPr lang="en-US" altLang="en-US" sz="2900" b="1" i="1" dirty="0">
                <a:solidFill>
                  <a:srgbClr val="003F87"/>
                </a:solidFill>
                <a:latin typeface="Segoe UI" panose="020B0502040204020203" pitchFamily="34" charset="0"/>
              </a:rPr>
              <a:t>Comments</a:t>
            </a:r>
          </a:p>
        </p:txBody>
      </p:sp>
      <p:sp>
        <p:nvSpPr>
          <p:cNvPr id="7" name="Subtitle 6"/>
          <p:cNvSpPr>
            <a:spLocks noGrp="1"/>
          </p:cNvSpPr>
          <p:nvPr>
            <p:ph idx="1"/>
          </p:nvPr>
        </p:nvSpPr>
        <p:spPr>
          <a:xfrm>
            <a:off x="502920" y="1447801"/>
            <a:ext cx="9052560" cy="4764618"/>
          </a:xfrm>
        </p:spPr>
        <p:txBody>
          <a:bodyPr>
            <a:noAutofit/>
          </a:bodyPr>
          <a:lstStyle/>
          <a:p>
            <a:pPr marL="0" lvl="1" algn="l">
              <a:spcBef>
                <a:spcPts val="0"/>
              </a:spcBef>
              <a:defRPr/>
            </a:pPr>
            <a:endParaRPr lang="en-US" sz="2000" dirty="0" smtClean="0"/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Listen to us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The reward for good work is more work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Openness to new ideas is a façade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Decisions are dictated down the line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Nepotism, favoritism and rewarding “yes men”- that is what's wrong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If you treat employees with respect, they will work hard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Many people trying to figure out how to dodge work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How do you supervise those who don’t care?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Pecking order in custodial- 15’s/11’s/7’s/5’s- Management doesn’t see it!!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Unwillingness of some employees to do their jobs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Bar is set lower because of underachievers. If we were a sports team we would not win any games.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We maintain the buildings, but we are not appreciated!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Listen and let the people know opinions are valued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Put downs need to stop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Less negativity and down talk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I feel like I am engaged but I don’t feel I should be yelled at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Don’t assume we are always wrong- work with us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Start listening to those doing the work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When things are done without explanation it seems like they don’t care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They don’t listen because my ideas are not in line with the higher-ups!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Treat people with dignity and respect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Some supervisors can’t control the nonsense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9016" y="1295400"/>
            <a:ext cx="47006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003F8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Spirit &amp; Cooperation</a:t>
            </a:r>
          </a:p>
        </p:txBody>
      </p:sp>
    </p:spTree>
    <p:extLst>
      <p:ext uri="{BB962C8B-B14F-4D97-AF65-F5344CB8AC3E}">
        <p14:creationId xmlns:p14="http://schemas.microsoft.com/office/powerpoint/2010/main" val="114406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itle 1"/>
          <p:cNvSpPr>
            <a:spLocks noGrp="1"/>
          </p:cNvSpPr>
          <p:nvPr>
            <p:ph type="title"/>
          </p:nvPr>
        </p:nvSpPr>
        <p:spPr bwMode="auto">
          <a:xfrm>
            <a:off x="502920" y="609600"/>
            <a:ext cx="9052560" cy="68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584" tIns="50292" rIns="100584" bIns="50292" numCol="1" rtlCol="0" anchor="t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4840"/>
              </a:lnSpc>
            </a:pPr>
            <a:r>
              <a:rPr lang="en-US" altLang="en-US" sz="2900" b="1" i="1" dirty="0">
                <a:solidFill>
                  <a:srgbClr val="003F87"/>
                </a:solidFill>
                <a:latin typeface="Segoe UI" panose="020B0502040204020203" pitchFamily="34" charset="0"/>
              </a:rPr>
              <a:t>		</a:t>
            </a:r>
            <a:r>
              <a:rPr lang="en-US" altLang="en-US" sz="2900" b="1" i="1" dirty="0" smtClean="0">
                <a:solidFill>
                  <a:srgbClr val="003F87"/>
                </a:solidFill>
                <a:latin typeface="Segoe UI" panose="020B0502040204020203" pitchFamily="34" charset="0"/>
              </a:rPr>
              <a:t>   Employee </a:t>
            </a:r>
            <a:r>
              <a:rPr lang="en-US" altLang="en-US" sz="2900" b="1" i="1" dirty="0">
                <a:solidFill>
                  <a:srgbClr val="003F87"/>
                </a:solidFill>
                <a:latin typeface="Segoe UI" panose="020B0502040204020203" pitchFamily="34" charset="0"/>
              </a:rPr>
              <a:t>Comments</a:t>
            </a:r>
          </a:p>
        </p:txBody>
      </p:sp>
      <p:sp>
        <p:nvSpPr>
          <p:cNvPr id="7" name="Subtitle 6"/>
          <p:cNvSpPr>
            <a:spLocks noGrp="1"/>
          </p:cNvSpPr>
          <p:nvPr>
            <p:ph idx="1"/>
          </p:nvPr>
        </p:nvSpPr>
        <p:spPr>
          <a:xfrm>
            <a:off x="502920" y="1447801"/>
            <a:ext cx="9052560" cy="4764618"/>
          </a:xfrm>
        </p:spPr>
        <p:txBody>
          <a:bodyPr>
            <a:noAutofit/>
          </a:bodyPr>
          <a:lstStyle/>
          <a:p>
            <a:pPr marL="0" lvl="1" algn="l">
              <a:spcBef>
                <a:spcPts val="0"/>
              </a:spcBef>
              <a:defRPr/>
            </a:pPr>
            <a:endParaRPr lang="en-US" sz="2400" dirty="0" smtClean="0"/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An “at a boy” goes a long way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Do not feel valued- been here 20+ years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Never in 15 years have I been complimented!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My customers praise my work, not my manager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Find a way to sincerely reward those that deserve it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Look at me with a sincere face and tell me my work is appreciated. Don’t fake it, we can tell!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Too much negative feedback- not enough positive!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Give credit where credit is due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A little honey goes further that vinegar. If you keep hearing the bad things, you eventually think you are bad.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" y="1295400"/>
            <a:ext cx="3535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3F8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Recognition</a:t>
            </a:r>
            <a:endParaRPr lang="en-US" b="1" i="1" dirty="0">
              <a:solidFill>
                <a:srgbClr val="003F87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50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itle 1"/>
          <p:cNvSpPr>
            <a:spLocks noGrp="1"/>
          </p:cNvSpPr>
          <p:nvPr>
            <p:ph type="title"/>
          </p:nvPr>
        </p:nvSpPr>
        <p:spPr bwMode="auto">
          <a:xfrm>
            <a:off x="502920" y="609600"/>
            <a:ext cx="9052560" cy="68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584" tIns="50292" rIns="100584" bIns="50292" numCol="1" rtlCol="0" anchor="t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4840"/>
              </a:lnSpc>
            </a:pPr>
            <a:r>
              <a:rPr lang="en-US" altLang="en-US" sz="2900" b="1" i="1" dirty="0">
                <a:solidFill>
                  <a:srgbClr val="003F87"/>
                </a:solidFill>
                <a:latin typeface="Segoe UI" panose="020B0502040204020203" pitchFamily="34" charset="0"/>
              </a:rPr>
              <a:t>		</a:t>
            </a:r>
            <a:r>
              <a:rPr lang="en-US" altLang="en-US" sz="2900" b="1" i="1" dirty="0" smtClean="0">
                <a:solidFill>
                  <a:srgbClr val="003F87"/>
                </a:solidFill>
                <a:latin typeface="Segoe UI" panose="020B0502040204020203" pitchFamily="34" charset="0"/>
              </a:rPr>
              <a:t>   Employee </a:t>
            </a:r>
            <a:r>
              <a:rPr lang="en-US" altLang="en-US" sz="2900" b="1" i="1" dirty="0">
                <a:solidFill>
                  <a:srgbClr val="003F87"/>
                </a:solidFill>
                <a:latin typeface="Segoe UI" panose="020B0502040204020203" pitchFamily="34" charset="0"/>
              </a:rPr>
              <a:t>Comments</a:t>
            </a:r>
          </a:p>
        </p:txBody>
      </p:sp>
      <p:sp>
        <p:nvSpPr>
          <p:cNvPr id="7" name="Subtitle 6"/>
          <p:cNvSpPr>
            <a:spLocks noGrp="1"/>
          </p:cNvSpPr>
          <p:nvPr>
            <p:ph idx="1"/>
          </p:nvPr>
        </p:nvSpPr>
        <p:spPr>
          <a:xfrm>
            <a:off x="502920" y="1447801"/>
            <a:ext cx="9052560" cy="4764618"/>
          </a:xfrm>
        </p:spPr>
        <p:txBody>
          <a:bodyPr>
            <a:noAutofit/>
          </a:bodyPr>
          <a:lstStyle/>
          <a:p>
            <a:pPr marL="0" lvl="1" algn="l">
              <a:spcBef>
                <a:spcPts val="0"/>
              </a:spcBef>
              <a:defRPr/>
            </a:pPr>
            <a:endParaRPr lang="en-US" sz="2000" dirty="0" smtClean="0"/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Listen to the people</a:t>
            </a:r>
            <a:br>
              <a:rPr lang="en-US" sz="1400" dirty="0" smtClean="0"/>
            </a:br>
            <a:r>
              <a:rPr lang="en-US" sz="1400" dirty="0" smtClean="0"/>
              <a:t>Management used to plan projects, now they are paper pushers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Meetings after meetings, rules and regulations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The breakdown of trust between supervisor and employee is </a:t>
            </a:r>
            <a:r>
              <a:rPr lang="en-US" sz="1400" smtClean="0"/>
              <a:t>a cancer</a:t>
            </a:r>
            <a:endParaRPr lang="en-US" sz="1400" dirty="0" smtClean="0"/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Some supervisors are rude and belittling. Do not like other opinions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Bring the human factor back to HR. Call them and you get sarcasm, belittlement! 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Need to listen to the work force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Different bosses, different rules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Leaders try to make it seem like we are involved- just putting on a show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Most management are extremely condescending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Unnecessary new management positions and not responsive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No open door policy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Too much micro-engaging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To have a positive work force most employees need a positive leader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When intimidation is used, respect is lost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Certain supervisors don’t listen and they discourage new ideas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Consider our ideas, don’t tell us we don’t know how to do things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Fix the problems we are bringing to you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The campus need to make me feel like the work I do matters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Just wish upper management would do a better job with employee problems and show they really care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It would help if someone listened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Be open and honest- do a full investigation before pointing fingers! </a:t>
            </a:r>
          </a:p>
          <a:p>
            <a:pPr marL="457200" lvl="1" indent="-4572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14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529016" y="1295400"/>
            <a:ext cx="47006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3F8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Trust</a:t>
            </a:r>
            <a:endParaRPr lang="en-US" b="1" i="1" dirty="0">
              <a:solidFill>
                <a:srgbClr val="003F87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59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Subtitle 6"/>
          <p:cNvSpPr>
            <a:spLocks noGrp="1"/>
          </p:cNvSpPr>
          <p:nvPr>
            <p:ph idx="1"/>
          </p:nvPr>
        </p:nvSpPr>
        <p:spPr>
          <a:xfrm>
            <a:off x="428625" y="1743048"/>
            <a:ext cx="9052560" cy="4656985"/>
          </a:xfrm>
        </p:spPr>
        <p:txBody>
          <a:bodyPr>
            <a:normAutofit/>
          </a:bodyPr>
          <a:lstStyle/>
          <a:p>
            <a:pPr algn="ctr"/>
            <a:r>
              <a:rPr lang="en-US" altLang="en-US" sz="3960" dirty="0" smtClean="0">
                <a:solidFill>
                  <a:srgbClr val="898989"/>
                </a:solidFill>
              </a:rPr>
              <a:t>Questions?</a:t>
            </a:r>
            <a:r>
              <a:rPr lang="en-US" altLang="en-US" sz="3960" dirty="0">
                <a:solidFill>
                  <a:srgbClr val="898989"/>
                </a:solidFill>
              </a:rPr>
              <a:t/>
            </a:r>
            <a:br>
              <a:rPr lang="en-US" altLang="en-US" sz="3960" dirty="0">
                <a:solidFill>
                  <a:srgbClr val="898989"/>
                </a:solidFill>
              </a:rPr>
            </a:br>
            <a:endParaRPr lang="en-US" altLang="en-US" sz="374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74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efault 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5E1FF"/>
      </a:accent1>
      <a:accent2>
        <a:srgbClr val="93C6FF"/>
      </a:accent2>
      <a:accent3>
        <a:srgbClr val="57A7FF"/>
      </a:accent3>
      <a:accent4>
        <a:srgbClr val="0079FE"/>
      </a:accent4>
      <a:accent5>
        <a:srgbClr val="0061CC"/>
      </a:accent5>
      <a:accent6>
        <a:srgbClr val="003F87"/>
      </a:accent6>
      <a:hlink>
        <a:srgbClr val="262626"/>
      </a:hlink>
      <a:folHlink>
        <a:srgbClr val="0C0C0C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Default 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5E1FF"/>
      </a:accent1>
      <a:accent2>
        <a:srgbClr val="93C6FF"/>
      </a:accent2>
      <a:accent3>
        <a:srgbClr val="57A7FF"/>
      </a:accent3>
      <a:accent4>
        <a:srgbClr val="0079FE"/>
      </a:accent4>
      <a:accent5>
        <a:srgbClr val="0061CC"/>
      </a:accent5>
      <a:accent6>
        <a:srgbClr val="003F87"/>
      </a:accent6>
      <a:hlink>
        <a:srgbClr val="262626"/>
      </a:hlink>
      <a:folHlink>
        <a:srgbClr val="0C0C0C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2300</TotalTime>
  <Words>492</Words>
  <Application>Microsoft Office PowerPoint</Application>
  <PresentationFormat>Custom</PresentationFormat>
  <Paragraphs>122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20" baseType="lpstr">
      <vt:lpstr>Arial</vt:lpstr>
      <vt:lpstr>Book Antiqua</vt:lpstr>
      <vt:lpstr>Calibri</vt:lpstr>
      <vt:lpstr>Calibri Light</vt:lpstr>
      <vt:lpstr>Cambria</vt:lpstr>
      <vt:lpstr>Franklin Gothic Medium</vt:lpstr>
      <vt:lpstr>Segoe UI</vt:lpstr>
      <vt:lpstr>Segoe UI Semibold</vt:lpstr>
      <vt:lpstr>Symbol</vt:lpstr>
      <vt:lpstr>Office Theme</vt:lpstr>
      <vt:lpstr>Custom Design</vt:lpstr>
      <vt:lpstr>Default Design</vt:lpstr>
      <vt:lpstr>1_Default Design</vt:lpstr>
      <vt:lpstr>SUNY Oswego Survey Employee Comments-Snapshot</vt:lpstr>
      <vt:lpstr>  Highest and Lowest Scores    Employees          </vt:lpstr>
      <vt:lpstr>     Employee Comments</vt:lpstr>
      <vt:lpstr>     Employee Comments</vt:lpstr>
      <vt:lpstr>     Employee Comments</vt:lpstr>
      <vt:lpstr>     Employee Comments</vt:lpstr>
      <vt:lpstr>PowerPoint Presentation</vt:lpstr>
    </vt:vector>
  </TitlesOfParts>
  <Company>Your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Lynch</dc:creator>
  <cp:lastModifiedBy>Marissa E Specioso</cp:lastModifiedBy>
  <cp:revision>185</cp:revision>
  <cp:lastPrinted>2016-06-03T16:40:19Z</cp:lastPrinted>
  <dcterms:created xsi:type="dcterms:W3CDTF">2014-07-25T19:27:35Z</dcterms:created>
  <dcterms:modified xsi:type="dcterms:W3CDTF">2016-06-21T15:18:34Z</dcterms:modified>
</cp:coreProperties>
</file>