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338" r:id="rId4"/>
    <p:sldId id="269" r:id="rId5"/>
    <p:sldId id="272" r:id="rId6"/>
    <p:sldId id="340" r:id="rId7"/>
    <p:sldId id="294" r:id="rId8"/>
    <p:sldId id="290" r:id="rId9"/>
    <p:sldId id="341" r:id="rId10"/>
    <p:sldId id="342" r:id="rId11"/>
    <p:sldId id="339" r:id="rId12"/>
    <p:sldId id="295" r:id="rId13"/>
    <p:sldId id="288" r:id="rId14"/>
  </p:sldIdLst>
  <p:sldSz cx="9144000" cy="6858000" type="screen4x3"/>
  <p:notesSz cx="6934200" cy="9220200"/>
  <p:defaultTextStyle>
    <a:defPPr>
      <a:defRPr lang="en-US"/>
    </a:defPPr>
    <a:lvl1pPr marL="0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4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88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32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76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20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464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209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952" algn="l" defTabSz="9134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716" cy="460696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0"/>
            <a:ext cx="3004716" cy="460696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EA9DC5C9-BCE2-43D1-97C9-D5BFA872238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932"/>
            <a:ext cx="3004716" cy="460696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57932"/>
            <a:ext cx="3004716" cy="460696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4D0B1AB2-8D6C-4133-9CC2-CBC9F896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08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07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9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9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6744" indent="0">
              <a:buNone/>
              <a:defRPr sz="2000" b="1"/>
            </a:lvl2pPr>
            <a:lvl3pPr marL="913488" indent="0">
              <a:buNone/>
              <a:defRPr sz="1800" b="1"/>
            </a:lvl3pPr>
            <a:lvl4pPr marL="1370232" indent="0">
              <a:buNone/>
              <a:defRPr sz="1600" b="1"/>
            </a:lvl4pPr>
            <a:lvl5pPr marL="1826976" indent="0">
              <a:buNone/>
              <a:defRPr sz="1600" b="1"/>
            </a:lvl5pPr>
            <a:lvl6pPr marL="2283720" indent="0">
              <a:buNone/>
              <a:defRPr sz="1600" b="1"/>
            </a:lvl6pPr>
            <a:lvl7pPr marL="2740464" indent="0">
              <a:buNone/>
              <a:defRPr sz="1600" b="1"/>
            </a:lvl7pPr>
            <a:lvl8pPr marL="3197209" indent="0">
              <a:buNone/>
              <a:defRPr sz="1600" b="1"/>
            </a:lvl8pPr>
            <a:lvl9pPr marL="36539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7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1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6744" indent="0">
              <a:buNone/>
              <a:defRPr sz="2000" b="1"/>
            </a:lvl2pPr>
            <a:lvl3pPr marL="913488" indent="0">
              <a:buNone/>
              <a:defRPr sz="1800" b="1"/>
            </a:lvl3pPr>
            <a:lvl4pPr marL="1370232" indent="0">
              <a:buNone/>
              <a:defRPr sz="1600" b="1"/>
            </a:lvl4pPr>
            <a:lvl5pPr marL="1826976" indent="0">
              <a:buNone/>
              <a:defRPr sz="1600" b="1"/>
            </a:lvl5pPr>
            <a:lvl6pPr marL="2283720" indent="0">
              <a:buNone/>
              <a:defRPr sz="1600" b="1"/>
            </a:lvl6pPr>
            <a:lvl7pPr marL="2740464" indent="0">
              <a:buNone/>
              <a:defRPr sz="1600" b="1"/>
            </a:lvl7pPr>
            <a:lvl8pPr marL="3197209" indent="0">
              <a:buNone/>
              <a:defRPr sz="1600" b="1"/>
            </a:lvl8pPr>
            <a:lvl9pPr marL="36539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7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5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8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6744" indent="0">
              <a:buNone/>
              <a:defRPr sz="1200"/>
            </a:lvl2pPr>
            <a:lvl3pPr marL="913488" indent="0">
              <a:buNone/>
              <a:defRPr sz="1000"/>
            </a:lvl3pPr>
            <a:lvl4pPr marL="1370232" indent="0">
              <a:buNone/>
              <a:defRPr sz="900"/>
            </a:lvl4pPr>
            <a:lvl5pPr marL="1826976" indent="0">
              <a:buNone/>
              <a:defRPr sz="900"/>
            </a:lvl5pPr>
            <a:lvl6pPr marL="2283720" indent="0">
              <a:buNone/>
              <a:defRPr sz="900"/>
            </a:lvl6pPr>
            <a:lvl7pPr marL="2740464" indent="0">
              <a:buNone/>
              <a:defRPr sz="900"/>
            </a:lvl7pPr>
            <a:lvl8pPr marL="3197209" indent="0">
              <a:buNone/>
              <a:defRPr sz="900"/>
            </a:lvl8pPr>
            <a:lvl9pPr marL="36539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5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2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6744" indent="0">
              <a:buNone/>
              <a:defRPr sz="2800"/>
            </a:lvl2pPr>
            <a:lvl3pPr marL="913488" indent="0">
              <a:buNone/>
              <a:defRPr sz="2400"/>
            </a:lvl3pPr>
            <a:lvl4pPr marL="1370232" indent="0">
              <a:buNone/>
              <a:defRPr sz="2000"/>
            </a:lvl4pPr>
            <a:lvl5pPr marL="1826976" indent="0">
              <a:buNone/>
              <a:defRPr sz="2000"/>
            </a:lvl5pPr>
            <a:lvl6pPr marL="2283720" indent="0">
              <a:buNone/>
              <a:defRPr sz="2000"/>
            </a:lvl6pPr>
            <a:lvl7pPr marL="2740464" indent="0">
              <a:buNone/>
              <a:defRPr sz="2000"/>
            </a:lvl7pPr>
            <a:lvl8pPr marL="3197209" indent="0">
              <a:buNone/>
              <a:defRPr sz="2000"/>
            </a:lvl8pPr>
            <a:lvl9pPr marL="365395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4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6744" indent="0">
              <a:buNone/>
              <a:defRPr sz="1200"/>
            </a:lvl2pPr>
            <a:lvl3pPr marL="913488" indent="0">
              <a:buNone/>
              <a:defRPr sz="1000"/>
            </a:lvl3pPr>
            <a:lvl4pPr marL="1370232" indent="0">
              <a:buNone/>
              <a:defRPr sz="900"/>
            </a:lvl4pPr>
            <a:lvl5pPr marL="1826976" indent="0">
              <a:buNone/>
              <a:defRPr sz="900"/>
            </a:lvl5pPr>
            <a:lvl6pPr marL="2283720" indent="0">
              <a:buNone/>
              <a:defRPr sz="900"/>
            </a:lvl6pPr>
            <a:lvl7pPr marL="2740464" indent="0">
              <a:buNone/>
              <a:defRPr sz="900"/>
            </a:lvl7pPr>
            <a:lvl8pPr marL="3197209" indent="0">
              <a:buNone/>
              <a:defRPr sz="900"/>
            </a:lvl8pPr>
            <a:lvl9pPr marL="36539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8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6" rIns="91348" bIns="4567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348" tIns="45676" rIns="91348" bIns="45676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6" y="2323652"/>
            <a:ext cx="6777317" cy="3508977"/>
          </a:xfrm>
          <a:prstGeom prst="rect">
            <a:avLst/>
          </a:prstGeom>
        </p:spPr>
        <p:txBody>
          <a:bodyPr vert="horz" lIns="91348" tIns="45676" rIns="91348" bIns="456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348" tIns="45676" rIns="91348" bIns="45676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0C0567D-C21F-41B6-A78C-4AB85DA1E6E3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3"/>
            <a:ext cx="3502152" cy="365125"/>
          </a:xfrm>
          <a:prstGeom prst="rect">
            <a:avLst/>
          </a:prstGeom>
        </p:spPr>
        <p:txBody>
          <a:bodyPr vert="horz" lIns="91348" tIns="45676" rIns="91348" bIns="45676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348" tIns="45676" rIns="91348" bIns="45676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AFB1A6-2238-47C1-A78E-9D3252C553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88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558" indent="-274048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441" indent="-274048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3488" indent="-228372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591" indent="-228372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4558" indent="-228372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6390" indent="-228372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7357" indent="-228372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18324" indent="-228372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19292" indent="-228372" algn="l" defTabSz="913488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4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8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2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6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20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64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9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52" algn="l" defTabSz="913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1" y="2590800"/>
            <a:ext cx="1972235" cy="1101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Facilities Services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4" y="3886204"/>
            <a:ext cx="3309803" cy="1260629"/>
          </a:xfrm>
        </p:spPr>
        <p:txBody>
          <a:bodyPr/>
          <a:lstStyle/>
          <a:p>
            <a:pPr algn="ctr"/>
            <a:r>
              <a:rPr lang="en-US" sz="1200" dirty="0" smtClean="0"/>
              <a:t>2017</a:t>
            </a:r>
            <a:endParaRPr lang="en-US" sz="1200" dirty="0"/>
          </a:p>
          <a:p>
            <a:pPr algn="ctr"/>
            <a:r>
              <a:rPr lang="en-US" dirty="0" smtClean="0"/>
              <a:t>FA Update</a:t>
            </a:r>
            <a:endParaRPr lang="en-US" dirty="0"/>
          </a:p>
        </p:txBody>
      </p:sp>
      <p:pic>
        <p:nvPicPr>
          <p:cNvPr id="1026" name="Picture 2" descr="C:\Users\mfields\Desktop\Logo Tes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4"/>
            <a:ext cx="914400" cy="11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GR-1 Cent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94" y="4495803"/>
            <a:ext cx="2895599" cy="144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239000" cy="392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Mary Walker Health Center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5787" y="1857014"/>
            <a:ext cx="2438399" cy="405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0265" y="2518735"/>
            <a:ext cx="2693259" cy="451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1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4"/>
            <a:ext cx="7239000" cy="4080029"/>
          </a:xfrm>
        </p:spPr>
        <p:txBody>
          <a:bodyPr>
            <a:normAutofit fontScale="85000" lnSpcReduction="20000"/>
          </a:bodyPr>
          <a:lstStyle/>
          <a:p>
            <a:pPr marL="68512" indent="0">
              <a:buNone/>
            </a:pPr>
            <a:r>
              <a:rPr lang="en-US" sz="3900" dirty="0" smtClean="0"/>
              <a:t>Projects in Planning</a:t>
            </a:r>
          </a:p>
          <a:p>
            <a:pPr marL="68512" indent="0">
              <a:buNone/>
            </a:pPr>
            <a:endParaRPr lang="en-US" sz="3900" dirty="0"/>
          </a:p>
          <a:p>
            <a:pPr marL="68512" indent="0">
              <a:buNone/>
            </a:pPr>
            <a:r>
              <a:rPr lang="en-US" dirty="0" smtClean="0"/>
              <a:t>Rehab Hewitt Hall		Art &amp; Communication	</a:t>
            </a:r>
          </a:p>
          <a:p>
            <a:pPr marL="68512" indent="0">
              <a:buNone/>
            </a:pPr>
            <a:r>
              <a:rPr lang="en-US" dirty="0" smtClean="0"/>
              <a:t>Rehab Hewitt Quad		Site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Tyler </a:t>
            </a:r>
            <a:r>
              <a:rPr lang="en-US" dirty="0"/>
              <a:t>Phase </a:t>
            </a:r>
            <a:r>
              <a:rPr lang="en-US" dirty="0" smtClean="0"/>
              <a:t>III Rehab		Exterior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Penfield </a:t>
            </a:r>
            <a:r>
              <a:rPr lang="en-US" dirty="0"/>
              <a:t>Library </a:t>
            </a:r>
            <a:r>
              <a:rPr lang="en-US" dirty="0" smtClean="0"/>
              <a:t>		Libraries</a:t>
            </a:r>
          </a:p>
          <a:p>
            <a:pPr marL="0" indent="0">
              <a:buNone/>
            </a:pPr>
            <a:r>
              <a:rPr lang="en-US" dirty="0" smtClean="0"/>
              <a:t>Lanigan </a:t>
            </a:r>
            <a:r>
              <a:rPr lang="en-US" dirty="0"/>
              <a:t>Hall </a:t>
            </a:r>
            <a:r>
              <a:rPr lang="en-US" dirty="0" smtClean="0"/>
              <a:t>			TBD/ Lecture Center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Laker </a:t>
            </a:r>
            <a:r>
              <a:rPr lang="en-US" dirty="0"/>
              <a:t>Hall </a:t>
            </a:r>
            <a:r>
              <a:rPr lang="en-US" dirty="0" smtClean="0"/>
              <a:t>			Intercollegiate Athletics</a:t>
            </a:r>
          </a:p>
          <a:p>
            <a:pPr marL="0" indent="0">
              <a:buNone/>
            </a:pPr>
            <a:r>
              <a:rPr lang="en-US" dirty="0" smtClean="0"/>
              <a:t>Lee Hall			Intermural &amp; Recreation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Future Res. Halls		Residence Life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2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4"/>
            <a:ext cx="7239000" cy="4080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Facilities Services  - Web 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Monthly Project Updates </a:t>
            </a:r>
          </a:p>
          <a:p>
            <a:pPr marL="0" indent="0" algn="ctr">
              <a:buNone/>
            </a:pPr>
            <a:r>
              <a:rPr lang="en-US" dirty="0" smtClean="0"/>
              <a:t>by</a:t>
            </a:r>
          </a:p>
          <a:p>
            <a:pPr marL="0" indent="0" algn="ctr">
              <a:buNone/>
            </a:pPr>
            <a:r>
              <a:rPr lang="en-US" dirty="0" smtClean="0"/>
              <a:t>Facility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Displaying IMG_5768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8" tIns="45676" rIns="91348" bIns="456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4"/>
            <a:ext cx="7239000" cy="4080029"/>
          </a:xfrm>
        </p:spPr>
        <p:txBody>
          <a:bodyPr>
            <a:normAutofit/>
          </a:bodyPr>
          <a:lstStyle/>
          <a:p>
            <a:pPr marL="68512" indent="0">
              <a:buNone/>
            </a:pPr>
            <a:r>
              <a:rPr lang="en-US" dirty="0" smtClean="0"/>
              <a:t>Questions?</a:t>
            </a:r>
          </a:p>
          <a:p>
            <a:pPr marL="68512" indent="0">
              <a:buNone/>
            </a:pPr>
            <a:endParaRPr lang="en-US" sz="1500" dirty="0"/>
          </a:p>
          <a:p>
            <a:pPr lvl="1"/>
            <a:endParaRPr lang="en-US" dirty="0">
              <a:solidFill>
                <a:srgbClr val="1C5221"/>
              </a:solidFill>
            </a:endParaRPr>
          </a:p>
          <a:p>
            <a:r>
              <a:rPr lang="en-US" dirty="0" smtClean="0">
                <a:solidFill>
                  <a:srgbClr val="1C5221"/>
                </a:solidFill>
              </a:rPr>
              <a:t>AVP Office:  </a:t>
            </a:r>
          </a:p>
          <a:p>
            <a:pPr marL="68510" indent="0">
              <a:buNone/>
            </a:pPr>
            <a:endParaRPr lang="en-US" dirty="0">
              <a:solidFill>
                <a:srgbClr val="1C5221"/>
              </a:solidFill>
            </a:endParaRPr>
          </a:p>
          <a:p>
            <a:pPr marL="68510" indent="0">
              <a:buNone/>
            </a:pPr>
            <a:r>
              <a:rPr lang="en-US" dirty="0" smtClean="0">
                <a:solidFill>
                  <a:srgbClr val="1C5221"/>
                </a:solidFill>
              </a:rPr>
              <a:t>	J. Mitchell Fields</a:t>
            </a:r>
            <a:endParaRPr lang="en-US" dirty="0">
              <a:solidFill>
                <a:srgbClr val="1C5221"/>
              </a:solidFill>
            </a:endParaRPr>
          </a:p>
          <a:p>
            <a:pPr lvl="2"/>
            <a:r>
              <a:rPr lang="en-US" dirty="0">
                <a:solidFill>
                  <a:srgbClr val="1C5221"/>
                </a:solidFill>
              </a:rPr>
              <a:t>303a Park Hall/ X2861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2800" dirty="0"/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www.clipartbest.com/cliparts/xig/Kok/xigKokxjT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" b="7236"/>
          <a:stretch/>
        </p:blipFill>
        <p:spPr bwMode="auto">
          <a:xfrm>
            <a:off x="5410200" y="2133600"/>
            <a:ext cx="3048000" cy="344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mfields\Downloads\Mission Statement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60" y="838200"/>
            <a:ext cx="1075660" cy="10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2386"/>
            <a:ext cx="7772400" cy="2736814"/>
          </a:xfrm>
        </p:spPr>
        <p:txBody>
          <a:bodyPr>
            <a:normAutofit/>
          </a:bodyPr>
          <a:lstStyle/>
          <a:p>
            <a:pPr marL="285537" indent="-285537"/>
            <a:r>
              <a:rPr lang="en-US" sz="3600" dirty="0" smtClean="0"/>
              <a:t>NYS Budget/SUNY Capital</a:t>
            </a:r>
          </a:p>
          <a:p>
            <a:pPr marL="285537" indent="-285537"/>
            <a:r>
              <a:rPr lang="en-US" sz="3600" dirty="0" smtClean="0"/>
              <a:t>Projects Under Construction</a:t>
            </a:r>
            <a:r>
              <a:rPr lang="en-US" sz="3600" dirty="0"/>
              <a:t>	</a:t>
            </a:r>
          </a:p>
          <a:p>
            <a:pPr marL="285537" indent="-285537"/>
            <a:r>
              <a:rPr lang="en-US" sz="3600" dirty="0" smtClean="0"/>
              <a:t>Projects in Design</a:t>
            </a:r>
            <a:r>
              <a:rPr lang="en-US" sz="3600" dirty="0"/>
              <a:t>	</a:t>
            </a:r>
          </a:p>
          <a:p>
            <a:pPr marL="285537" indent="-285537"/>
            <a:r>
              <a:rPr lang="en-US" sz="3600" dirty="0" smtClean="0"/>
              <a:t>Projects in Planning</a:t>
            </a:r>
            <a:endParaRPr lang="en-US" sz="3600" dirty="0"/>
          </a:p>
          <a:p>
            <a:pPr marL="0" indent="0">
              <a:lnSpc>
                <a:spcPct val="170000"/>
              </a:lnSpc>
              <a:buNone/>
            </a:pPr>
            <a:endParaRPr lang="en-US" sz="15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mfields\Downloads\Mission Statement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331912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307" y="2133600"/>
            <a:ext cx="7239000" cy="4080029"/>
          </a:xfrm>
        </p:spPr>
        <p:txBody>
          <a:bodyPr>
            <a:normAutofit/>
          </a:bodyPr>
          <a:lstStyle/>
          <a:p>
            <a:pPr marL="68512" indent="0">
              <a:buNone/>
            </a:pPr>
            <a:r>
              <a:rPr lang="en-US" dirty="0" smtClean="0"/>
              <a:t>2017 – 2022 SUNY Capital Plan</a:t>
            </a:r>
          </a:p>
          <a:p>
            <a:pPr marL="68512" indent="0">
              <a:buNone/>
            </a:pPr>
            <a:r>
              <a:rPr lang="en-US" sz="1200" dirty="0"/>
              <a:t>					</a:t>
            </a:r>
          </a:p>
          <a:p>
            <a:pPr marL="296884" lvl="1" indent="0">
              <a:buNone/>
            </a:pPr>
            <a:r>
              <a:rPr lang="en-US" sz="1400" dirty="0" smtClean="0"/>
              <a:t>SUNY- Wide Allocation  $2,750,000,000 (5 years)</a:t>
            </a:r>
          </a:p>
          <a:p>
            <a:pPr marL="296884" lvl="1" indent="0">
              <a:buNone/>
            </a:pPr>
            <a:endParaRPr lang="en-US" sz="1400" dirty="0"/>
          </a:p>
          <a:p>
            <a:pPr marL="296884" lvl="1" indent="0">
              <a:buNone/>
            </a:pPr>
            <a:r>
              <a:rPr lang="en-US" sz="1400" dirty="0" smtClean="0"/>
              <a:t>$550.0M/ Year				             SUNY - Oswego</a:t>
            </a:r>
          </a:p>
          <a:p>
            <a:pPr marL="296884" lvl="1" indent="0">
              <a:buNone/>
            </a:pPr>
            <a:endParaRPr lang="en-US" sz="1400" dirty="0"/>
          </a:p>
          <a:p>
            <a:pPr marL="296884" lvl="1" indent="0">
              <a:buNone/>
            </a:pPr>
            <a:r>
              <a:rPr lang="en-US" sz="1400" dirty="0" smtClean="0"/>
              <a:t>$ 150.0M 	Critical Maintenance (SUBOA)		$5.97M/YR </a:t>
            </a:r>
          </a:p>
          <a:p>
            <a:pPr marL="296884" lvl="1" indent="0">
              <a:buNone/>
            </a:pPr>
            <a:r>
              <a:rPr lang="en-US" sz="1400" dirty="0" smtClean="0"/>
              <a:t>$ 100.0M  	Program Addition/Upgrade (SOBOA)	$3.97 M/YR</a:t>
            </a:r>
          </a:p>
          <a:p>
            <a:pPr marL="296884" lvl="1" indent="0">
              <a:buNone/>
            </a:pPr>
            <a:r>
              <a:rPr lang="en-US" sz="1400" u="sng" dirty="0" smtClean="0"/>
              <a:t>$ 300.0M 	SUCF/DOB Discretionary Assignment	$16.4 M/YR*</a:t>
            </a:r>
          </a:p>
          <a:p>
            <a:pPr marL="296884" lvl="1" indent="0">
              <a:buNone/>
            </a:pPr>
            <a:r>
              <a:rPr lang="en-US" sz="1400" dirty="0" smtClean="0"/>
              <a:t>			Oswego Annual Total	$ 26.34M/YR</a:t>
            </a:r>
          </a:p>
          <a:p>
            <a:pPr marL="296884" lvl="1" indent="0">
              <a:buNone/>
            </a:pPr>
            <a:endParaRPr lang="en-US" sz="1400" dirty="0"/>
          </a:p>
          <a:p>
            <a:pPr marL="296884" lvl="1" indent="0">
              <a:buNone/>
            </a:pPr>
            <a:endParaRPr lang="en-US" sz="1400" dirty="0" smtClean="0"/>
          </a:p>
          <a:p>
            <a:pPr marL="296884" lvl="1" indent="0" algn="ctr">
              <a:buNone/>
            </a:pPr>
            <a:r>
              <a:rPr lang="en-US" sz="1400" dirty="0" smtClean="0"/>
              <a:t>5 Year Grand Total -  $131.7M (+/-)</a:t>
            </a:r>
            <a:endParaRPr lang="en-US" sz="1400" dirty="0"/>
          </a:p>
          <a:p>
            <a:pPr marL="296884" lvl="1" indent="0">
              <a:buNone/>
            </a:pPr>
            <a:r>
              <a:rPr lang="en-US" sz="1400" dirty="0" smtClean="0"/>
              <a:t>	</a:t>
            </a:r>
            <a:endParaRPr lang="en-US" sz="1400" dirty="0"/>
          </a:p>
          <a:p>
            <a:pPr marL="296884" lvl="1" indent="0">
              <a:buNone/>
            </a:pPr>
            <a:endParaRPr lang="en-US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4"/>
            <a:ext cx="7239000" cy="4080029"/>
          </a:xfrm>
        </p:spPr>
        <p:txBody>
          <a:bodyPr>
            <a:normAutofit lnSpcReduction="10000"/>
          </a:bodyPr>
          <a:lstStyle/>
          <a:p>
            <a:pPr marL="68512" indent="0">
              <a:buNone/>
            </a:pPr>
            <a:r>
              <a:rPr lang="en-US" sz="3800" dirty="0" smtClean="0"/>
              <a:t>Projects Under Construction</a:t>
            </a:r>
            <a:endParaRPr lang="en-US" sz="3800" dirty="0"/>
          </a:p>
          <a:p>
            <a:pPr marL="68512" indent="0">
              <a:buNone/>
            </a:pPr>
            <a:endParaRPr lang="en-US" sz="3800" dirty="0"/>
          </a:p>
          <a:p>
            <a:r>
              <a:rPr lang="en-US" dirty="0"/>
              <a:t> </a:t>
            </a:r>
            <a:r>
              <a:rPr lang="en-US" dirty="0" smtClean="0"/>
              <a:t>Scales Hall				$14.0M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Tyler Phase 2.1 (Art/Photography)	$ 2.5M</a:t>
            </a:r>
            <a:endParaRPr lang="en-US" dirty="0"/>
          </a:p>
          <a:p>
            <a:r>
              <a:rPr lang="en-US" dirty="0"/>
              <a:t>  </a:t>
            </a:r>
            <a:r>
              <a:rPr lang="en-US" dirty="0" smtClean="0"/>
              <a:t>Lee Hall  Exterior			$ 3.1M</a:t>
            </a:r>
            <a:endParaRPr lang="en-US" dirty="0"/>
          </a:p>
          <a:p>
            <a:r>
              <a:rPr lang="en-US" dirty="0"/>
              <a:t>  </a:t>
            </a:r>
            <a:r>
              <a:rPr lang="en-US" dirty="0" smtClean="0"/>
              <a:t>OBCR Relocation			$ 0.1M</a:t>
            </a:r>
          </a:p>
          <a:p>
            <a:r>
              <a:rPr lang="en-US" u="sng" dirty="0" smtClean="0"/>
              <a:t> Culkin Data Center			$ 0.3m</a:t>
            </a:r>
            <a:endParaRPr lang="en-US" u="sng" dirty="0"/>
          </a:p>
          <a:p>
            <a:pPr marL="68512" indent="0">
              <a:buNone/>
            </a:pPr>
            <a:r>
              <a:rPr lang="en-US" dirty="0" smtClean="0"/>
              <a:t>				</a:t>
            </a:r>
            <a:r>
              <a:rPr lang="en-US" dirty="0"/>
              <a:t> </a:t>
            </a:r>
            <a:r>
              <a:rPr lang="en-US" dirty="0" smtClean="0"/>
              <a:t>  Sub-Total	$20.0M</a:t>
            </a:r>
            <a:endParaRPr lang="en-US" dirty="0"/>
          </a:p>
          <a:p>
            <a:pPr marL="68512" indent="0">
              <a:buNone/>
            </a:pPr>
            <a:r>
              <a:rPr lang="en-US" dirty="0"/>
              <a:t>	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4"/>
            <a:ext cx="7239000" cy="4080029"/>
          </a:xfrm>
        </p:spPr>
        <p:txBody>
          <a:bodyPr>
            <a:normAutofit/>
          </a:bodyPr>
          <a:lstStyle/>
          <a:p>
            <a:pPr marL="68512" indent="0">
              <a:buNone/>
            </a:pPr>
            <a:r>
              <a:rPr lang="en-US" dirty="0" smtClean="0"/>
              <a:t>Scales Hall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mfields\Downloads\S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03" y="2362204"/>
            <a:ext cx="279622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fields\Downloads\S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95804"/>
            <a:ext cx="279622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fields\Downloads\S5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2796222" cy="16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4"/>
            <a:ext cx="7239000" cy="4080029"/>
          </a:xfrm>
        </p:spPr>
        <p:txBody>
          <a:bodyPr>
            <a:normAutofit/>
          </a:bodyPr>
          <a:lstStyle/>
          <a:p>
            <a:pPr marL="68512" indent="0">
              <a:buNone/>
            </a:pPr>
            <a:r>
              <a:rPr lang="en-US" sz="1400" dirty="0" smtClean="0"/>
              <a:t>Tyler Phase 2.1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J:\Fields\suny_oswego_tyler_presentation_Pag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14500"/>
            <a:ext cx="6096000" cy="47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4"/>
            <a:ext cx="7239000" cy="4080029"/>
          </a:xfrm>
        </p:spPr>
        <p:txBody>
          <a:bodyPr>
            <a:normAutofit fontScale="92500" lnSpcReduction="10000"/>
          </a:bodyPr>
          <a:lstStyle/>
          <a:p>
            <a:pPr marL="68512" indent="0">
              <a:buNone/>
            </a:pPr>
            <a:r>
              <a:rPr lang="en-US" sz="3600" dirty="0" smtClean="0"/>
              <a:t>Projects in Design</a:t>
            </a:r>
          </a:p>
          <a:p>
            <a:pPr marL="68512" indent="0">
              <a:buNone/>
            </a:pPr>
            <a:endParaRPr lang="en-US" dirty="0" smtClean="0"/>
          </a:p>
          <a:p>
            <a:pPr marL="68512" indent="0">
              <a:buNone/>
            </a:pPr>
            <a:r>
              <a:rPr lang="en-US" dirty="0"/>
              <a:t>	</a:t>
            </a: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Tyler </a:t>
            </a:r>
            <a:r>
              <a:rPr lang="en-US" dirty="0"/>
              <a:t>Phase II </a:t>
            </a:r>
            <a:r>
              <a:rPr lang="en-US" dirty="0" smtClean="0"/>
              <a:t>Rehab				$13.0M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Student Multipurpose Space 		$ 1.0M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(Swetman Locker Rooms)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Mary Walker Health Center Rehab	$ 4.5M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SOE Phase III (Wilber Tower)		$12.0M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Sub – Total	$30.5M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6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92288"/>
            <a:ext cx="7239000" cy="392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Tyler Phase 2.2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973214"/>
              </p:ext>
            </p:extLst>
          </p:nvPr>
        </p:nvGraphicFramePr>
        <p:xfrm>
          <a:off x="1981200" y="2362200"/>
          <a:ext cx="5181600" cy="400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Acrobat Document" r:id="rId4" imgW="7543732" imgH="5829300" progId="Acrobat.Document.DC">
                  <p:embed/>
                </p:oleObj>
              </mc:Choice>
              <mc:Fallback>
                <p:oleObj name="Acrobat Document" r:id="rId4" imgW="7543732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2362200"/>
                        <a:ext cx="5181600" cy="4003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4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Facilities Services: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 smtClean="0"/>
              <a:t>2017  FA Update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239000" cy="39276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Student Multi – Purpose Space</a:t>
            </a:r>
            <a:r>
              <a:rPr lang="en-US" sz="1600" dirty="0" smtClean="0"/>
              <a:t>(Swetman Locker Rooms)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914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35465"/>
              </p:ext>
            </p:extLst>
          </p:nvPr>
        </p:nvGraphicFramePr>
        <p:xfrm>
          <a:off x="1524000" y="2438400"/>
          <a:ext cx="6172200" cy="399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Acrobat Document" r:id="rId4" imgW="11658397" imgH="7543800" progId="Acrobat.Document.DC">
                  <p:embed/>
                </p:oleObj>
              </mc:Choice>
              <mc:Fallback>
                <p:oleObj name="Acrobat Document" r:id="rId4" imgW="11658397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2438400"/>
                        <a:ext cx="6172200" cy="3994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6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3">
      <a:dk1>
        <a:sysClr val="windowText" lastClr="000000"/>
      </a:dk1>
      <a:lt1>
        <a:sysClr val="window" lastClr="FFFFFF"/>
      </a:lt1>
      <a:dk2>
        <a:srgbClr val="3E3D2D"/>
      </a:dk2>
      <a:lt2>
        <a:srgbClr val="536F00"/>
      </a:lt2>
      <a:accent1>
        <a:srgbClr val="94C600"/>
      </a:accent1>
      <a:accent2>
        <a:srgbClr val="71685A"/>
      </a:accent2>
      <a:accent3>
        <a:srgbClr val="F3E30D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2905</TotalTime>
  <Words>100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Wingdings 2</vt:lpstr>
      <vt:lpstr>Austin</vt:lpstr>
      <vt:lpstr>Acrobat Document</vt:lpstr>
      <vt:lpstr>Facilities Services </vt:lpstr>
      <vt:lpstr>Facilities Services:  2017  FA Update</vt:lpstr>
      <vt:lpstr>Facilities Services:  2017  FA Update</vt:lpstr>
      <vt:lpstr>Facilities Services:  2017 FA Update</vt:lpstr>
      <vt:lpstr>Facilities Services:  2017 FA Update</vt:lpstr>
      <vt:lpstr>Facilities Services:  2017 FA Update</vt:lpstr>
      <vt:lpstr>Facilities Services:  2017  FA Update</vt:lpstr>
      <vt:lpstr>Facilities Services:  2017  FA Update</vt:lpstr>
      <vt:lpstr>Facilities Services:  2017  FA Update</vt:lpstr>
      <vt:lpstr>Facilities Services:  2017  FA Update</vt:lpstr>
      <vt:lpstr>Facilities Services:  2017  FA Update</vt:lpstr>
      <vt:lpstr>Facilities Services:  2017  FA Update</vt:lpstr>
      <vt:lpstr>Facilities Services:  2017  FA Update</vt:lpstr>
    </vt:vector>
  </TitlesOfParts>
  <Company>SUNY Oswego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Services</dc:title>
  <dc:creator>Mitch Fields</dc:creator>
  <cp:lastModifiedBy>cts-user</cp:lastModifiedBy>
  <cp:revision>127</cp:revision>
  <cp:lastPrinted>2015-06-25T16:10:35Z</cp:lastPrinted>
  <dcterms:created xsi:type="dcterms:W3CDTF">2014-09-03T13:11:16Z</dcterms:created>
  <dcterms:modified xsi:type="dcterms:W3CDTF">2017-04-21T18:33:04Z</dcterms:modified>
</cp:coreProperties>
</file>