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80" r:id="rId4"/>
    <p:sldId id="275" r:id="rId5"/>
    <p:sldId id="276" r:id="rId6"/>
    <p:sldId id="281" r:id="rId7"/>
    <p:sldId id="282" r:id="rId8"/>
    <p:sldId id="283" r:id="rId9"/>
    <p:sldId id="284" r:id="rId10"/>
    <p:sldId id="285" r:id="rId11"/>
    <p:sldId id="273" r:id="rId12"/>
    <p:sldId id="286" r:id="rId13"/>
    <p:sldId id="291" r:id="rId14"/>
    <p:sldId id="287" r:id="rId15"/>
    <p:sldId id="292" r:id="rId16"/>
    <p:sldId id="288" r:id="rId17"/>
    <p:sldId id="289" r:id="rId18"/>
    <p:sldId id="290" r:id="rId19"/>
    <p:sldId id="293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70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B8B853-E660-40FA-9A65-5090ADDDB5F6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D2EBB1-DAFB-472F-96CB-C46558F3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8F4FE-EFF8-4A31-82B3-11AF913A37AE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15F84-F6C6-4977-8B76-16666A27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5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22B57B-BC42-4B14-A2B1-35D04BA0BAF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E9963A-C57C-453E-B4A4-8367F154AD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Facilites Services</a:t>
            </a:r>
            <a:br>
              <a:rPr lang="en-US" sz="3100" dirty="0" smtClean="0"/>
            </a:br>
            <a:r>
              <a:rPr lang="en-US" dirty="0" smtClean="0"/>
              <a:t>Summer Projects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705600" cy="2286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dirty="0" smtClean="0"/>
              <a:t>Environmental Health &amp; Safety, Maintenance and Operations; Major Projects; Sustainability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362200"/>
            <a:ext cx="4191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en-US" sz="2000" dirty="0" smtClean="0"/>
              <a:t>Construction:</a:t>
            </a:r>
          </a:p>
          <a:p>
            <a:pPr marL="393192" lvl="1" indent="0">
              <a:buNone/>
            </a:pPr>
            <a:endParaRPr lang="en-US" sz="16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Wilber Hall for Education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Tyler Hall for Communication, Media &amp; Arts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Culkin Data Center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Rich Hall for Business &amp; OCBR</a:t>
            </a:r>
            <a:endParaRPr lang="en-US" sz="16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Hewitt Union for Communication &amp; Cont. Ed/Ext. Learning</a:t>
            </a:r>
            <a:endParaRPr lang="en-US" sz="1600" dirty="0" smtClean="0"/>
          </a:p>
          <a:p>
            <a:pPr lvl="2"/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Marano Campus Center for 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Cont. Ed/Ext. </a:t>
            </a: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Learning, Athletics, SUMS</a:t>
            </a:r>
          </a:p>
          <a:p>
            <a:pPr marL="630936" lvl="2" indent="0">
              <a:buNone/>
            </a:pP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1600" b="1" dirty="0" smtClean="0"/>
              <a:t>ADA Signage/ Exterior Wayfinding Signage (Aug. 16)</a:t>
            </a:r>
          </a:p>
          <a:p>
            <a:pPr lvl="2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lvl="3"/>
            <a:r>
              <a:rPr lang="en-US" sz="1400" b="1" dirty="0" smtClean="0"/>
              <a:t>Interior Phase IV – Service Building, Commissary, Bldg. 20, Marano Campus Ctr.</a:t>
            </a:r>
          </a:p>
          <a:p>
            <a:pPr lvl="3"/>
            <a:r>
              <a:rPr lang="en-US" sz="1400" b="1" dirty="0" smtClean="0"/>
              <a:t>Exterior   - Parking Lot , Tobacco Free Signs </a:t>
            </a:r>
          </a:p>
          <a:p>
            <a:pPr marL="630936" lvl="2" indent="0">
              <a:buNone/>
            </a:pP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Upgrades to Vehicular &amp; Pedestrian Surfaces II, Ph. V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Lakeside Streamline Replacement – East Section</a:t>
            </a:r>
          </a:p>
          <a:p>
            <a:pPr marL="13716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Exterior Wayfinding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Facilities Update</a:t>
            </a:r>
            <a:br>
              <a:rPr lang="en-US" sz="3600" dirty="0" smtClean="0"/>
            </a:br>
            <a:r>
              <a:rPr lang="en-US" sz="2000" dirty="0" smtClean="0"/>
              <a:t>Exterior Wayfinding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0096"/>
              </p:ext>
            </p:extLst>
          </p:nvPr>
        </p:nvGraphicFramePr>
        <p:xfrm>
          <a:off x="838200" y="1967717"/>
          <a:ext cx="3013115" cy="389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5829199" imgH="7543800" progId="Acrobat.Document.DC">
                  <p:embed/>
                </p:oleObj>
              </mc:Choice>
              <mc:Fallback>
                <p:oleObj name="Acrobat Document" r:id="rId3" imgW="5829199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967717"/>
                        <a:ext cx="3013115" cy="3899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mfields\Downloads\Oswego State Lot Sign PL#13645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71600"/>
            <a:ext cx="4097885" cy="43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9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en-US" sz="2000" dirty="0" smtClean="0"/>
              <a:t>Construction:</a:t>
            </a:r>
          </a:p>
          <a:p>
            <a:pPr marL="393192" lvl="1" indent="0">
              <a:buNone/>
            </a:pPr>
            <a:endParaRPr lang="en-US" sz="16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Wilber Hall for Education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Tyler Hall for Communication, Media &amp; Arts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Culkin Data Center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Rich Hall for Business &amp; OCBR</a:t>
            </a:r>
            <a:endParaRPr lang="en-US" sz="16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Hewitt Union for Communication &amp; Cont. Ed/Ext. Learning</a:t>
            </a:r>
            <a:endParaRPr lang="en-US" sz="1600" dirty="0" smtClean="0"/>
          </a:p>
          <a:p>
            <a:pPr lvl="2"/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Marano Campus Center for </a:t>
            </a:r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Cont. Ed/Ext. </a:t>
            </a:r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Learning, Athletics, SUMS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ADA Signage/ Exterior Wayfinding Signage</a:t>
            </a:r>
          </a:p>
          <a:p>
            <a:pPr marL="630936" lvl="2" indent="0">
              <a:buNone/>
            </a:pP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2000" b="1" dirty="0" smtClean="0"/>
              <a:t>Upgrades to Vehicular &amp; Pedestrian Surfaces II, Ph. V </a:t>
            </a:r>
          </a:p>
          <a:p>
            <a:pPr lvl="3"/>
            <a:endParaRPr lang="en-US" sz="1400" dirty="0" smtClean="0"/>
          </a:p>
          <a:p>
            <a:pPr lvl="3"/>
            <a:r>
              <a:rPr lang="en-US" sz="1400" b="1" dirty="0" smtClean="0"/>
              <a:t>Molison Road, Barns Road, &amp; Commuter Parking Lot. </a:t>
            </a:r>
            <a:r>
              <a:rPr lang="en-US" sz="1400" dirty="0" smtClean="0"/>
              <a:t>7  (Aug. 16)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Lakeside Streamline Replacement – East Section</a:t>
            </a:r>
          </a:p>
          <a:p>
            <a:pPr marL="13716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sz="800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  <p:pic>
        <p:nvPicPr>
          <p:cNvPr id="3074" name="Picture 2" descr="C:\Users\mfields\Downloads\Barns-Mollison Phasing Plan - revised 3-7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398"/>
            <a:ext cx="6172200" cy="46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sz="8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Wilber Hall for Education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Tyler Hall for Communication, Media &amp; Arts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Culkin Data Center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Rich Hall for Business &amp; OCBR</a:t>
            </a:r>
            <a:endParaRPr lang="en-US" sz="16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Hewitt Union for Communication &amp; Extended Learning</a:t>
            </a:r>
            <a:endParaRPr lang="en-US" sz="1600" dirty="0" smtClean="0"/>
          </a:p>
          <a:p>
            <a:pPr lvl="2"/>
            <a:r>
              <a:rPr lang="en-US" sz="1700" dirty="0" smtClean="0">
                <a:solidFill>
                  <a:schemeClr val="bg1">
                    <a:lumMod val="75000"/>
                  </a:schemeClr>
                </a:solidFill>
              </a:rPr>
              <a:t>Marano Campus Center for Extended Learning, Athletics, SUMS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ADA Signage/ Exterior Wayfinding Signage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Upgrades to Vehicular &amp; Pedestrian Surfaces II, Ph. V</a:t>
            </a:r>
          </a:p>
          <a:p>
            <a:pPr lvl="2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2000" b="1" dirty="0" smtClean="0"/>
              <a:t>Lakeside Streamline Replacement – East Section (Aug. 16)</a:t>
            </a:r>
          </a:p>
          <a:p>
            <a:pPr marL="630936" lvl="2" indent="0">
              <a:buNone/>
            </a:pPr>
            <a:endParaRPr lang="en-US" sz="2000" b="1" dirty="0" smtClean="0"/>
          </a:p>
          <a:p>
            <a:pPr marL="630936" lvl="2" indent="0">
              <a:buNone/>
            </a:pPr>
            <a:r>
              <a:rPr lang="en-US" sz="1600" b="1" dirty="0" smtClean="0"/>
              <a:t>		Rudolph Road from Centennial Drive to Johnson Hall Loop</a:t>
            </a:r>
          </a:p>
          <a:p>
            <a:pPr marL="13716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sz="800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  <p:pic>
        <p:nvPicPr>
          <p:cNvPr id="4098" name="Picture 2" descr="C:\Users\mfields\Downloads\Steamline 4-18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400" dirty="0" smtClean="0"/>
              <a:t>Design:</a:t>
            </a:r>
            <a:r>
              <a:rPr lang="en-US" sz="3200" dirty="0" smtClean="0"/>
              <a:t> </a:t>
            </a:r>
          </a:p>
          <a:p>
            <a:pPr marL="393192" lvl="1" indent="0">
              <a:buNone/>
            </a:pPr>
            <a:endParaRPr lang="en-US" sz="800" dirty="0" smtClean="0"/>
          </a:p>
          <a:p>
            <a:pPr lvl="2"/>
            <a:r>
              <a:rPr lang="en-US" sz="1600" dirty="0" smtClean="0"/>
              <a:t>SOE Phase III for School Education </a:t>
            </a:r>
          </a:p>
          <a:p>
            <a:pPr lvl="2"/>
            <a:r>
              <a:rPr lang="en-US" sz="1600" dirty="0" smtClean="0"/>
              <a:t>Tyler Hall  Phases 2.1…. for Art, Theater, &amp; Music</a:t>
            </a:r>
          </a:p>
          <a:p>
            <a:pPr lvl="2"/>
            <a:r>
              <a:rPr lang="en-US" sz="1700" dirty="0" smtClean="0"/>
              <a:t>Marano Campus Center ( Swetman Hall)  for Campus Life </a:t>
            </a:r>
            <a:endParaRPr lang="en-US" sz="1600" dirty="0" smtClean="0"/>
          </a:p>
          <a:p>
            <a:pPr lvl="2"/>
            <a:r>
              <a:rPr lang="en-US" sz="1600" dirty="0" smtClean="0"/>
              <a:t>Rehab Mary Walker Health Center</a:t>
            </a:r>
          </a:p>
          <a:p>
            <a:pPr lvl="2"/>
            <a:r>
              <a:rPr lang="en-US" sz="1600" dirty="0" smtClean="0"/>
              <a:t>Lee Hall Window &amp; Door Replacement</a:t>
            </a:r>
          </a:p>
          <a:p>
            <a:pPr lvl="2"/>
            <a:endParaRPr lang="en-US" sz="1600" dirty="0"/>
          </a:p>
          <a:p>
            <a:r>
              <a:rPr lang="en-US" sz="2200" dirty="0" smtClean="0"/>
              <a:t>Planning:</a:t>
            </a:r>
          </a:p>
          <a:p>
            <a:endParaRPr lang="en-US" sz="16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Hewitt Union: Communication, Graphic Design, </a:t>
            </a:r>
            <a:r>
              <a:rPr lang="en-US" sz="1100" dirty="0" smtClean="0"/>
              <a:t>and</a:t>
            </a:r>
            <a:r>
              <a:rPr lang="en-US" sz="1600" dirty="0" smtClean="0"/>
              <a:t> Cinema &amp; Screen Studies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Lee Hall: Intramurals &amp; Recreation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Laker Hall: Intercollegiate Athletics</a:t>
            </a:r>
          </a:p>
          <a:p>
            <a:pPr marL="109728" indent="0">
              <a:buNone/>
            </a:pPr>
            <a:endParaRPr lang="en-US" sz="2200" dirty="0" smtClean="0"/>
          </a:p>
          <a:p>
            <a:pPr lvl="2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393192" lvl="1" indent="0" algn="ctr">
              <a:buNone/>
            </a:pPr>
            <a:endParaRPr lang="en-US" sz="2400" dirty="0" smtClean="0"/>
          </a:p>
          <a:p>
            <a:pPr marL="393192" lvl="1" indent="0" algn="ctr">
              <a:buNone/>
            </a:pPr>
            <a:endParaRPr lang="en-US" sz="2400" dirty="0"/>
          </a:p>
          <a:p>
            <a:pPr marL="393192" lvl="1" indent="0" algn="ctr">
              <a:buNone/>
            </a:pPr>
            <a:r>
              <a:rPr lang="en-US" sz="2400" dirty="0" smtClean="0"/>
              <a:t>Questions?</a:t>
            </a:r>
          </a:p>
          <a:p>
            <a:pPr marL="393192" lvl="1" indent="0" algn="ctr">
              <a:buNone/>
            </a:pPr>
            <a:endParaRPr lang="en-US" sz="2400" dirty="0" smtClean="0"/>
          </a:p>
          <a:p>
            <a:pPr marL="393192" lvl="1" indent="0" algn="ctr">
              <a:buNone/>
            </a:pPr>
            <a:endParaRPr lang="en-US" sz="2400" dirty="0"/>
          </a:p>
          <a:p>
            <a:pPr marL="393192" lvl="1" indent="0" algn="ctr">
              <a:buNone/>
            </a:pPr>
            <a:endParaRPr lang="en-US" sz="2400" dirty="0" smtClean="0"/>
          </a:p>
          <a:p>
            <a:pPr marL="393192" lvl="1" indent="0" algn="ctr">
              <a:buNone/>
            </a:pPr>
            <a:endParaRPr lang="en-US" sz="2400" dirty="0"/>
          </a:p>
          <a:p>
            <a:pPr marL="393192" lvl="1" indent="0" algn="ctr">
              <a:buNone/>
            </a:pPr>
            <a:endParaRPr lang="en-US" sz="2400" dirty="0" smtClean="0"/>
          </a:p>
          <a:p>
            <a:pPr marL="393192" lvl="1" indent="0" algn="ctr">
              <a:buNone/>
            </a:pPr>
            <a:endParaRPr lang="en-US" sz="2400" dirty="0"/>
          </a:p>
          <a:p>
            <a:pPr marL="393192" lvl="1" indent="0" algn="ctr">
              <a:buNone/>
            </a:pPr>
            <a:endParaRPr lang="en-US" dirty="0" smtClean="0"/>
          </a:p>
          <a:p>
            <a:pPr marL="393192" lvl="1" indent="0" algn="ctr">
              <a:buNone/>
            </a:pPr>
            <a:endParaRPr lang="en-US" dirty="0"/>
          </a:p>
          <a:p>
            <a:pPr marL="393192" lvl="1" indent="0" algn="ctr">
              <a:buNone/>
            </a:pPr>
            <a:endParaRPr lang="en-US" dirty="0" smtClean="0"/>
          </a:p>
          <a:p>
            <a:pPr marL="393192" lvl="1" indent="0" algn="ctr">
              <a:buNone/>
            </a:pPr>
            <a:endParaRPr lang="en-US" dirty="0"/>
          </a:p>
          <a:p>
            <a:pPr marL="393192" lvl="1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  <p:pic>
        <p:nvPicPr>
          <p:cNvPr id="2050" name="Picture 2" descr="C:\Users\mfields\Desktop\Logo Tes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2344882" cy="30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Facilities Update</a:t>
            </a:r>
            <a:br>
              <a:rPr lang="en-US" dirty="0" smtClean="0"/>
            </a:br>
            <a:r>
              <a:rPr lang="en-US" sz="1800" dirty="0" smtClean="0"/>
              <a:t>History Of Hockey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648450" cy="43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Facilities </a:t>
            </a:r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sz="2000" dirty="0" smtClean="0"/>
              <a:t>History Of Hockey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050" name="Picture 2" descr="C:\Users\mfields\Downloads\3d opt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5863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dirty="0" smtClean="0"/>
              <a:t>Construction: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4"/>
            <a:r>
              <a:rPr lang="en-US" sz="2000" b="1" dirty="0" smtClean="0"/>
              <a:t>Wilber </a:t>
            </a:r>
            <a:r>
              <a:rPr lang="en-US" sz="2000" b="1" dirty="0"/>
              <a:t>Hall </a:t>
            </a:r>
            <a:r>
              <a:rPr lang="en-US" sz="2000" b="1" dirty="0" smtClean="0"/>
              <a:t>for Education Phase 2.1 (Aug.16)</a:t>
            </a:r>
            <a:endParaRPr lang="en-US" sz="2000" dirty="0">
              <a:solidFill>
                <a:srgbClr val="FF0000"/>
              </a:solidFill>
            </a:endParaRPr>
          </a:p>
          <a:p>
            <a:pPr lvl="4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Tyler Hall for Communication, Media &amp;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Arts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lvl="4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Culkin Data Center</a:t>
            </a:r>
          </a:p>
          <a:p>
            <a:pPr lvl="4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Rich Hall for Business &amp; OCBR</a:t>
            </a:r>
          </a:p>
          <a:p>
            <a:pPr lvl="4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Hewitt Union (Hall) for Communications &amp; Cont. Ed/Ext. Learning</a:t>
            </a:r>
          </a:p>
          <a:p>
            <a:pPr lvl="4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Marano Campus Center for Cont. Ed/Ext. Learning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ADA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Signage/ Exterior Wayfinding Signage</a:t>
            </a:r>
          </a:p>
          <a:p>
            <a:pPr lvl="4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Upgrades to Vehicular &amp; Pedestrian Surfaces II, Ph. V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Construction</a:t>
            </a:r>
            <a:br>
              <a:rPr lang="en-US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8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3192" lvl="1" indent="0">
              <a:buNone/>
            </a:pPr>
            <a:r>
              <a:rPr lang="en-US" sz="2400" dirty="0" smtClean="0"/>
              <a:t>Construction: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Wilber Hall for Education</a:t>
            </a:r>
          </a:p>
          <a:p>
            <a:pPr marL="1143000" lvl="4" indent="0">
              <a:buNone/>
            </a:pPr>
            <a:endParaRPr lang="en-US" sz="1600" dirty="0" smtClean="0"/>
          </a:p>
          <a:p>
            <a:pPr lvl="4"/>
            <a:r>
              <a:rPr lang="en-US" sz="2200" b="1" dirty="0" smtClean="0"/>
              <a:t>Tyler Hall for Communication, Media &amp; Arts  (Jul. 16)</a:t>
            </a:r>
          </a:p>
          <a:p>
            <a:pPr marL="1143000" lvl="4" indent="0">
              <a:buNone/>
            </a:pPr>
            <a:endParaRPr lang="en-US" sz="2200" b="1" dirty="0" smtClean="0"/>
          </a:p>
          <a:p>
            <a:pPr lvl="6"/>
            <a:r>
              <a:rPr lang="en-US" b="1" dirty="0" smtClean="0"/>
              <a:t>Phase I: Waterman Theater; Art Gallery; Recital Hall; &amp; Offices</a:t>
            </a:r>
          </a:p>
          <a:p>
            <a:pPr lvl="6"/>
            <a:r>
              <a:rPr lang="en-US" b="1" dirty="0" smtClean="0"/>
              <a:t>Phase I.I:  Choral Room; Theater Rigging</a:t>
            </a:r>
          </a:p>
          <a:p>
            <a:pPr lvl="6"/>
            <a:r>
              <a:rPr lang="en-US" b="1" dirty="0" smtClean="0"/>
              <a:t>Phase 2.0:  2</a:t>
            </a:r>
            <a:r>
              <a:rPr lang="en-US" b="1" baseline="30000" dirty="0" smtClean="0"/>
              <a:t>nd</a:t>
            </a:r>
            <a:r>
              <a:rPr lang="en-US" b="1" dirty="0" smtClean="0"/>
              <a:t> Floor Art, Printmaking; Photography, &amp; Offices </a:t>
            </a:r>
            <a:endParaRPr lang="en-US" dirty="0"/>
          </a:p>
          <a:p>
            <a:pPr marL="1143000" lvl="4" indent="0">
              <a:buNone/>
            </a:pPr>
            <a:endParaRPr lang="en-US" sz="1600" dirty="0" smtClean="0"/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Culkin Data Center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Rich Hall for Business &amp; OCBR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Hewitt Union (Hall) for Communications &amp; Cont. Ed/Ext. Learning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Marano Campus Center for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Cont. Ed/Ext.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Learning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ADA Signage/ Exterior Wayfinding Signage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Upgrades to Vehicular &amp; Pedestrian Surfaces II, Ph. V</a:t>
            </a:r>
          </a:p>
          <a:p>
            <a:pPr lvl="4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Facilites Update</a:t>
            </a:r>
            <a:br>
              <a:rPr lang="en-US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504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Facilities Update </a:t>
            </a:r>
            <a:br>
              <a:rPr lang="en-US" dirty="0" smtClean="0"/>
            </a:br>
            <a:r>
              <a:rPr lang="en-US" sz="2200" dirty="0" smtClean="0"/>
              <a:t>Tyler Hall Phase I</a:t>
            </a:r>
            <a:endParaRPr lang="en-US" sz="2200" dirty="0"/>
          </a:p>
        </p:txBody>
      </p:sp>
      <p:pic>
        <p:nvPicPr>
          <p:cNvPr id="5" name="Picture 4" descr="C:\Users\mfields\Desktop\SUNY Oswego Donor Renderings_HighRes Rev1_Part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869" y="1642250"/>
            <a:ext cx="6571018" cy="285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566" y="4520561"/>
            <a:ext cx="2198212" cy="146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45816" y="4520561"/>
            <a:ext cx="2082071" cy="145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62340" y="4514802"/>
            <a:ext cx="2180932" cy="145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375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Facilities Update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Choral Room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5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en-US" dirty="0" smtClean="0"/>
              <a:t>Construction: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Wilber Hall for Education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Tyler Hall for Communication, Media &amp; Arts</a:t>
            </a:r>
          </a:p>
          <a:p>
            <a:pPr lvl="4"/>
            <a:endParaRPr lang="en-US" sz="1600" dirty="0" smtClean="0"/>
          </a:p>
          <a:p>
            <a:pPr lvl="4"/>
            <a:r>
              <a:rPr lang="en-US" sz="2000" b="1" dirty="0" smtClean="0"/>
              <a:t>Culkin Data Center (Aug. 16)</a:t>
            </a:r>
          </a:p>
          <a:p>
            <a:pPr marL="1143000" lvl="4" indent="0">
              <a:buNone/>
            </a:pPr>
            <a:endParaRPr lang="en-US" sz="1600" b="1" dirty="0" smtClean="0"/>
          </a:p>
          <a:p>
            <a:pPr lvl="6"/>
            <a:r>
              <a:rPr lang="en-US" b="1" dirty="0" smtClean="0"/>
              <a:t>Ground Floor behind CTS Office.</a:t>
            </a:r>
          </a:p>
          <a:p>
            <a:pPr lvl="6"/>
            <a:r>
              <a:rPr lang="en-US" b="1" dirty="0" smtClean="0"/>
              <a:t>Reduce Floor Space and energy </a:t>
            </a:r>
          </a:p>
          <a:p>
            <a:pPr marL="1143000" lvl="4" indent="0">
              <a:buNone/>
            </a:pPr>
            <a:endParaRPr lang="en-US" sz="1600" dirty="0" smtClean="0"/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Rich Hall for Business &amp; OCBR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Hewitt Union (Hall) for Communications &amp; Cont. Ed/Ext. Learning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Marano Campus Center for CE-EL, Athletics, &amp; SUMS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ADA Signage/ Exterior Wayfinding Signage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Upgrades to Vehicular &amp; Pedestrian Surfaces II, Ph. V</a:t>
            </a:r>
          </a:p>
          <a:p>
            <a:pPr lvl="4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dirty="0" smtClean="0"/>
              <a:t>Construction: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4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Wilber Hall for Education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Tyler Hall for Communication, Media &amp; Arts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Culkin Data Center</a:t>
            </a:r>
          </a:p>
          <a:p>
            <a:pPr lvl="4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r>
              <a:rPr lang="en-US" sz="2000" b="1" dirty="0" smtClean="0"/>
              <a:t>Rich Hall for  School of Business &amp; OBCR</a:t>
            </a:r>
          </a:p>
          <a:p>
            <a:pPr lvl="6"/>
            <a:r>
              <a:rPr lang="en-US" sz="1400" b="1" dirty="0" smtClean="0"/>
              <a:t>OBCR to Relocate to Downtown Location (7/16)</a:t>
            </a:r>
          </a:p>
          <a:p>
            <a:pPr lvl="6"/>
            <a:r>
              <a:rPr lang="en-US" sz="1400" b="1" dirty="0" smtClean="0"/>
              <a:t>Business to Repurpose and Occupy Vacated Space (8/16) </a:t>
            </a:r>
          </a:p>
          <a:p>
            <a:pPr marL="1143000" lvl="4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Hewitt Union (Hall) for Communications &amp; Cont. Ed/Ext. Learning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Marano Campus Center for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Cont. Ed/Ext.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Learning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ADA Signage/ Exterior Wayfinding Signage</a:t>
            </a:r>
          </a:p>
          <a:p>
            <a:pPr lvl="4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Upgrades to Vehicular &amp; Pedestrian Surfaces II, Ph. V</a:t>
            </a:r>
          </a:p>
          <a:p>
            <a:pPr lvl="4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93192" lvl="1" indent="0">
              <a:buNone/>
            </a:pPr>
            <a:r>
              <a:rPr lang="en-US" dirty="0" smtClean="0"/>
              <a:t>Construction: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Wilber Hall for Education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Tyler Hall for Communication, Media &amp; Arts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Culkin Data Center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Rich Hall for Business &amp; OCBR</a:t>
            </a:r>
          </a:p>
          <a:p>
            <a:pPr marL="630936" lvl="2" indent="0">
              <a:buNone/>
            </a:pPr>
            <a:endParaRPr lang="en-US" dirty="0" smtClean="0"/>
          </a:p>
          <a:p>
            <a:pPr lvl="2"/>
            <a:r>
              <a:rPr lang="en-US" sz="2600" b="1" dirty="0" smtClean="0"/>
              <a:t>Hewitt Union for SCMA Surge (Aug 16)</a:t>
            </a:r>
          </a:p>
          <a:p>
            <a:pPr lvl="2"/>
            <a:endParaRPr lang="en-US" sz="2600" b="1" dirty="0" smtClean="0"/>
          </a:p>
          <a:p>
            <a:pPr lvl="2"/>
            <a:r>
              <a:rPr lang="en-US" dirty="0" smtClean="0"/>
              <a:t>Selected Art and Theater Programs &amp; Faculty to Vacate to Tyler</a:t>
            </a:r>
          </a:p>
          <a:p>
            <a:pPr lvl="2"/>
            <a:r>
              <a:rPr lang="en-US" dirty="0" smtClean="0"/>
              <a:t>Selected Communication Faculty to Relocate from Lanigan</a:t>
            </a:r>
          </a:p>
          <a:p>
            <a:pPr lvl="2"/>
            <a:r>
              <a:rPr lang="en-US" dirty="0" smtClean="0"/>
              <a:t>Selected Phoenix Center Programs to be Relocated to Main Campus</a:t>
            </a:r>
          </a:p>
          <a:p>
            <a:pPr marL="630936" lvl="2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630936" lvl="2" indent="0">
              <a:buNone/>
            </a:pPr>
            <a:endParaRPr lang="en-US" dirty="0" smtClean="0"/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Marano Campus Center for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Cont. Ed/Ext.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Learning, Athletics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 Signage/ Exterior Wayfinding Signage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Upgrades to Vehicular &amp; Pedestrian Surfaces II, Ph. V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Lakeside Streamline Replacement – East Section</a:t>
            </a:r>
          </a:p>
          <a:p>
            <a:pPr marL="13716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93192" lvl="1" indent="0">
              <a:buNone/>
            </a:pPr>
            <a:endParaRPr lang="en-US" sz="800" dirty="0" smtClean="0"/>
          </a:p>
          <a:p>
            <a:pPr marL="393192" lvl="1" indent="0">
              <a:buNone/>
            </a:pPr>
            <a:r>
              <a:rPr lang="en-US" sz="2200" dirty="0" smtClean="0"/>
              <a:t>Construction:</a:t>
            </a:r>
          </a:p>
          <a:p>
            <a:pPr marL="393192" lvl="1" indent="0">
              <a:buNone/>
            </a:pPr>
            <a:endParaRPr lang="en-US" sz="8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Wilber Hall for Education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Tyler Hall for Communication, Media &amp; Arts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Culkin Data Center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Rich Hall for Business &amp; OCBR</a:t>
            </a:r>
            <a:endParaRPr lang="en-US" sz="1600" dirty="0" smtClean="0"/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Hewitt Union for Communication &amp; Cont. Ed/Ext. Learning</a:t>
            </a:r>
          </a:p>
          <a:p>
            <a:pPr marL="630936" lvl="2" indent="0">
              <a:buNone/>
            </a:pPr>
            <a:r>
              <a:rPr lang="en-US" sz="1600" dirty="0" smtClean="0"/>
              <a:t>	</a:t>
            </a:r>
          </a:p>
          <a:p>
            <a:pPr lvl="2"/>
            <a:r>
              <a:rPr lang="en-US" sz="2000" b="1" dirty="0" smtClean="0">
                <a:solidFill>
                  <a:srgbClr val="000000"/>
                </a:solidFill>
              </a:rPr>
              <a:t>Marano Campus Center for Extended Learning, </a:t>
            </a:r>
            <a:r>
              <a:rPr lang="en-US" sz="2000" b="1" dirty="0">
                <a:solidFill>
                  <a:srgbClr val="000000"/>
                </a:solidFill>
              </a:rPr>
              <a:t>SUMS</a:t>
            </a:r>
          </a:p>
          <a:p>
            <a:pPr marL="630936" lvl="2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	 and Athletics (Aug 16)</a:t>
            </a:r>
          </a:p>
          <a:p>
            <a:pPr lvl="2"/>
            <a:endParaRPr lang="en-US" sz="2000" b="1" dirty="0" smtClean="0">
              <a:solidFill>
                <a:srgbClr val="000000"/>
              </a:solidFill>
            </a:endParaRPr>
          </a:p>
          <a:p>
            <a:pPr lvl="3"/>
            <a:r>
              <a:rPr lang="en-US" sz="1400" b="1" dirty="0" smtClean="0">
                <a:solidFill>
                  <a:srgbClr val="000000"/>
                </a:solidFill>
              </a:rPr>
              <a:t>Repurpose Copy Center for Continuing Ed./Extended Learning</a:t>
            </a:r>
          </a:p>
          <a:p>
            <a:pPr lvl="3"/>
            <a:r>
              <a:rPr lang="en-US" sz="1400" b="1" dirty="0" smtClean="0">
                <a:solidFill>
                  <a:srgbClr val="000000"/>
                </a:solidFill>
              </a:rPr>
              <a:t>SUNY Undergraduate Mathematics Success (SUMS) in Poucher Hall</a:t>
            </a:r>
          </a:p>
          <a:p>
            <a:pPr lvl="3"/>
            <a:r>
              <a:rPr lang="en-US" sz="1400" b="1" dirty="0" smtClean="0">
                <a:solidFill>
                  <a:srgbClr val="000000"/>
                </a:solidFill>
              </a:rPr>
              <a:t>History of Oswego Hockey Exhibit</a:t>
            </a:r>
          </a:p>
          <a:p>
            <a:pPr marL="630936" lvl="2" indent="0">
              <a:buNone/>
            </a:pP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ADA Signage/ Exterior Wayfinding Signage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Upgrades to Vehicular &amp; Pedestrian Surfaces II, Ph. V</a:t>
            </a:r>
          </a:p>
          <a:p>
            <a:pPr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Lakeside Streamline Replacement – East Section</a:t>
            </a:r>
          </a:p>
          <a:p>
            <a:pPr marL="13716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E8542"/>
      </a:accent1>
      <a:accent2>
        <a:srgbClr val="FFC000"/>
      </a:accent2>
      <a:accent3>
        <a:srgbClr val="1B587C"/>
      </a:accent3>
      <a:accent4>
        <a:srgbClr val="F07F09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1870</TotalTime>
  <Words>799</Words>
  <Application>Microsoft Office PowerPoint</Application>
  <PresentationFormat>On-screen Show (4:3)</PresentationFormat>
  <Paragraphs>193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Acrobat Document</vt:lpstr>
      <vt:lpstr>Facilites Services Summer Projects Update</vt:lpstr>
      <vt:lpstr>Construction </vt:lpstr>
      <vt:lpstr>Facilites Update </vt:lpstr>
      <vt:lpstr>Facilities Update  Tyler Hall Phase I</vt:lpstr>
      <vt:lpstr>Facilities Update Choral Room</vt:lpstr>
      <vt:lpstr>Facilities Update</vt:lpstr>
      <vt:lpstr>Facilities Update</vt:lpstr>
      <vt:lpstr>Facilities Update</vt:lpstr>
      <vt:lpstr>Facilities Update</vt:lpstr>
      <vt:lpstr>Facilities Update</vt:lpstr>
      <vt:lpstr>Facilities Update Exterior Wayfinding</vt:lpstr>
      <vt:lpstr>Facilities Update</vt:lpstr>
      <vt:lpstr>Facilities Update</vt:lpstr>
      <vt:lpstr>Facilities Update</vt:lpstr>
      <vt:lpstr>Facilities Update</vt:lpstr>
      <vt:lpstr>Facilities Update</vt:lpstr>
      <vt:lpstr>Facilities Update</vt:lpstr>
      <vt:lpstr>Facilities Update History Of Hockey</vt:lpstr>
      <vt:lpstr>Facilities Update History Of Hockey </vt:lpstr>
    </vt:vector>
  </TitlesOfParts>
  <Company>SUNY Oswego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Facilites Services Summer Projects Update</dc:title>
  <dc:creator>Mitch Fields</dc:creator>
  <cp:lastModifiedBy>Mitch Fields</cp:lastModifiedBy>
  <cp:revision>36</cp:revision>
  <cp:lastPrinted>2016-04-21T13:11:42Z</cp:lastPrinted>
  <dcterms:created xsi:type="dcterms:W3CDTF">2016-04-14T17:51:56Z</dcterms:created>
  <dcterms:modified xsi:type="dcterms:W3CDTF">2016-04-25T17:29:11Z</dcterms:modified>
</cp:coreProperties>
</file>