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456EC2-F5DD-496B-BAEB-840F41CA96BE}" type="datetimeFigureOut">
              <a:rPr lang="en-US" smtClean="0"/>
              <a:t>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3FF0B6-170B-42E1-8FA1-12D36A1EC86A}" type="slidenum">
              <a:rPr lang="en-US" smtClean="0"/>
              <a:t>‹#›</a:t>
            </a:fld>
            <a:endParaRPr lang="en-US"/>
          </a:p>
        </p:txBody>
      </p:sp>
    </p:spTree>
    <p:extLst>
      <p:ext uri="{BB962C8B-B14F-4D97-AF65-F5344CB8AC3E}">
        <p14:creationId xmlns:p14="http://schemas.microsoft.com/office/powerpoint/2010/main" val="2945457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txBox="1">
            <a:spLocks noGrp="1"/>
          </p:cNvSpPr>
          <p:nvPr>
            <p:ph type="body" idx="1"/>
          </p:nvPr>
        </p:nvSpPr>
        <p:spPr>
          <a:xfrm>
            <a:off x="701675" y="4416425"/>
            <a:ext cx="5607093" cy="4183075"/>
          </a:xfrm>
          <a:prstGeom prst="rect">
            <a:avLst/>
          </a:prstGeom>
          <a:noFill/>
          <a:ln>
            <a:noFill/>
          </a:ln>
        </p:spPr>
        <p:txBody>
          <a:bodyPr wrap="square" lIns="91302" tIns="91302" rIns="91302" bIns="91302" anchor="ctr" anchorCtr="0">
            <a:noAutofit/>
          </a:bodyPr>
          <a:lstStyle/>
          <a:p>
            <a:pPr>
              <a:buNone/>
            </a:pPr>
            <a:endParaRPr/>
          </a:p>
        </p:txBody>
      </p:sp>
      <p:sp>
        <p:nvSpPr>
          <p:cNvPr id="464" name="Shape 46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6406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1442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20587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81725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80233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23315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0412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12966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679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CAFE84-5DCC-40C6-BFEF-18721B14B7EB}"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870EC-0E6A-4A5B-9983-C96FC2F35383}" type="slidenum">
              <a:rPr lang="en-US" smtClean="0"/>
              <a:t>‹#›</a:t>
            </a:fld>
            <a:endParaRPr lang="en-US"/>
          </a:p>
        </p:txBody>
      </p:sp>
    </p:spTree>
    <p:extLst>
      <p:ext uri="{BB962C8B-B14F-4D97-AF65-F5344CB8AC3E}">
        <p14:creationId xmlns:p14="http://schemas.microsoft.com/office/powerpoint/2010/main" val="3103519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CAFE84-5DCC-40C6-BFEF-18721B14B7EB}"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870EC-0E6A-4A5B-9983-C96FC2F35383}" type="slidenum">
              <a:rPr lang="en-US" smtClean="0"/>
              <a:t>‹#›</a:t>
            </a:fld>
            <a:endParaRPr lang="en-US"/>
          </a:p>
        </p:txBody>
      </p:sp>
    </p:spTree>
    <p:extLst>
      <p:ext uri="{BB962C8B-B14F-4D97-AF65-F5344CB8AC3E}">
        <p14:creationId xmlns:p14="http://schemas.microsoft.com/office/powerpoint/2010/main" val="3342077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CAFE84-5DCC-40C6-BFEF-18721B14B7EB}"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870EC-0E6A-4A5B-9983-C96FC2F35383}" type="slidenum">
              <a:rPr lang="en-US" smtClean="0"/>
              <a:t>‹#›</a:t>
            </a:fld>
            <a:endParaRPr lang="en-US"/>
          </a:p>
        </p:txBody>
      </p:sp>
    </p:spTree>
    <p:extLst>
      <p:ext uri="{BB962C8B-B14F-4D97-AF65-F5344CB8AC3E}">
        <p14:creationId xmlns:p14="http://schemas.microsoft.com/office/powerpoint/2010/main" val="3284137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wrap="square" lIns="91425" tIns="91425" rIns="91425" bIns="91425" anchor="t" anchorCtr="0"/>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wrap="square" lIns="91425" tIns="91425" rIns="91425" bIns="91425" anchor="t" anchorCtr="0"/>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a:endParaRPr/>
          </a:p>
        </p:txBody>
      </p:sp>
      <p:sp>
        <p:nvSpPr>
          <p:cNvPr id="19" name="Shape 19"/>
          <p:cNvSpPr txBox="1">
            <a:spLocks noGrp="1"/>
          </p:cNvSpPr>
          <p:nvPr>
            <p:ph type="sldNum" idx="12"/>
          </p:nvPr>
        </p:nvSpPr>
        <p:spPr>
          <a:xfrm>
            <a:off x="11296611" y="6217623"/>
            <a:ext cx="731600" cy="524800"/>
          </a:xfrm>
          <a:prstGeom prst="rect">
            <a:avLst/>
          </a:prstGeom>
        </p:spPr>
        <p:txBody>
          <a:bodyPr wrap="square"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530083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CAFE84-5DCC-40C6-BFEF-18721B14B7EB}"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870EC-0E6A-4A5B-9983-C96FC2F35383}" type="slidenum">
              <a:rPr lang="en-US" smtClean="0"/>
              <a:t>‹#›</a:t>
            </a:fld>
            <a:endParaRPr lang="en-US"/>
          </a:p>
        </p:txBody>
      </p:sp>
    </p:spTree>
    <p:extLst>
      <p:ext uri="{BB962C8B-B14F-4D97-AF65-F5344CB8AC3E}">
        <p14:creationId xmlns:p14="http://schemas.microsoft.com/office/powerpoint/2010/main" val="332968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BCAFE84-5DCC-40C6-BFEF-18721B14B7EB}"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870EC-0E6A-4A5B-9983-C96FC2F35383}" type="slidenum">
              <a:rPr lang="en-US" smtClean="0"/>
              <a:t>‹#›</a:t>
            </a:fld>
            <a:endParaRPr lang="en-US"/>
          </a:p>
        </p:txBody>
      </p:sp>
    </p:spTree>
    <p:extLst>
      <p:ext uri="{BB962C8B-B14F-4D97-AF65-F5344CB8AC3E}">
        <p14:creationId xmlns:p14="http://schemas.microsoft.com/office/powerpoint/2010/main" val="3304065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CAFE84-5DCC-40C6-BFEF-18721B14B7EB}" type="datetimeFigureOut">
              <a:rPr lang="en-US" smtClean="0"/>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5870EC-0E6A-4A5B-9983-C96FC2F35383}" type="slidenum">
              <a:rPr lang="en-US" smtClean="0"/>
              <a:t>‹#›</a:t>
            </a:fld>
            <a:endParaRPr lang="en-US"/>
          </a:p>
        </p:txBody>
      </p:sp>
    </p:spTree>
    <p:extLst>
      <p:ext uri="{BB962C8B-B14F-4D97-AF65-F5344CB8AC3E}">
        <p14:creationId xmlns:p14="http://schemas.microsoft.com/office/powerpoint/2010/main" val="836446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CAFE84-5DCC-40C6-BFEF-18721B14B7EB}" type="datetimeFigureOut">
              <a:rPr lang="en-US" smtClean="0"/>
              <a:t>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5870EC-0E6A-4A5B-9983-C96FC2F35383}" type="slidenum">
              <a:rPr lang="en-US" smtClean="0"/>
              <a:t>‹#›</a:t>
            </a:fld>
            <a:endParaRPr lang="en-US"/>
          </a:p>
        </p:txBody>
      </p:sp>
    </p:spTree>
    <p:extLst>
      <p:ext uri="{BB962C8B-B14F-4D97-AF65-F5344CB8AC3E}">
        <p14:creationId xmlns:p14="http://schemas.microsoft.com/office/powerpoint/2010/main" val="1729031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CAFE84-5DCC-40C6-BFEF-18721B14B7EB}" type="datetimeFigureOut">
              <a:rPr lang="en-US" smtClean="0"/>
              <a:t>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5870EC-0E6A-4A5B-9983-C96FC2F35383}" type="slidenum">
              <a:rPr lang="en-US" smtClean="0"/>
              <a:t>‹#›</a:t>
            </a:fld>
            <a:endParaRPr lang="en-US"/>
          </a:p>
        </p:txBody>
      </p:sp>
    </p:spTree>
    <p:extLst>
      <p:ext uri="{BB962C8B-B14F-4D97-AF65-F5344CB8AC3E}">
        <p14:creationId xmlns:p14="http://schemas.microsoft.com/office/powerpoint/2010/main" val="3158622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CAFE84-5DCC-40C6-BFEF-18721B14B7EB}" type="datetimeFigureOut">
              <a:rPr lang="en-US" smtClean="0"/>
              <a:t>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5870EC-0E6A-4A5B-9983-C96FC2F35383}" type="slidenum">
              <a:rPr lang="en-US" smtClean="0"/>
              <a:t>‹#›</a:t>
            </a:fld>
            <a:endParaRPr lang="en-US"/>
          </a:p>
        </p:txBody>
      </p:sp>
    </p:spTree>
    <p:extLst>
      <p:ext uri="{BB962C8B-B14F-4D97-AF65-F5344CB8AC3E}">
        <p14:creationId xmlns:p14="http://schemas.microsoft.com/office/powerpoint/2010/main" val="993842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BCAFE84-5DCC-40C6-BFEF-18721B14B7EB}" type="datetimeFigureOut">
              <a:rPr lang="en-US" smtClean="0"/>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5870EC-0E6A-4A5B-9983-C96FC2F35383}" type="slidenum">
              <a:rPr lang="en-US" smtClean="0"/>
              <a:t>‹#›</a:t>
            </a:fld>
            <a:endParaRPr lang="en-US"/>
          </a:p>
        </p:txBody>
      </p:sp>
    </p:spTree>
    <p:extLst>
      <p:ext uri="{BB962C8B-B14F-4D97-AF65-F5344CB8AC3E}">
        <p14:creationId xmlns:p14="http://schemas.microsoft.com/office/powerpoint/2010/main" val="1778991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BCAFE84-5DCC-40C6-BFEF-18721B14B7EB}" type="datetimeFigureOut">
              <a:rPr lang="en-US" smtClean="0"/>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5870EC-0E6A-4A5B-9983-C96FC2F35383}" type="slidenum">
              <a:rPr lang="en-US" smtClean="0"/>
              <a:t>‹#›</a:t>
            </a:fld>
            <a:endParaRPr lang="en-US"/>
          </a:p>
        </p:txBody>
      </p:sp>
    </p:spTree>
    <p:extLst>
      <p:ext uri="{BB962C8B-B14F-4D97-AF65-F5344CB8AC3E}">
        <p14:creationId xmlns:p14="http://schemas.microsoft.com/office/powerpoint/2010/main" val="187811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CAFE84-5DCC-40C6-BFEF-18721B14B7EB}" type="datetimeFigureOut">
              <a:rPr lang="en-US" smtClean="0"/>
              <a:t>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5870EC-0E6A-4A5B-9983-C96FC2F35383}" type="slidenum">
              <a:rPr lang="en-US" smtClean="0"/>
              <a:t>‹#›</a:t>
            </a:fld>
            <a:endParaRPr lang="en-US"/>
          </a:p>
        </p:txBody>
      </p:sp>
    </p:spTree>
    <p:extLst>
      <p:ext uri="{BB962C8B-B14F-4D97-AF65-F5344CB8AC3E}">
        <p14:creationId xmlns:p14="http://schemas.microsoft.com/office/powerpoint/2010/main" val="2186222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5.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Shape 466"/>
          <p:cNvSpPr txBox="1"/>
          <p:nvPr/>
        </p:nvSpPr>
        <p:spPr>
          <a:xfrm>
            <a:off x="1117600" y="533400"/>
            <a:ext cx="10363200" cy="369200"/>
          </a:xfrm>
          <a:prstGeom prst="rect">
            <a:avLst/>
          </a:prstGeom>
          <a:noFill/>
          <a:ln>
            <a:noFill/>
          </a:ln>
        </p:spPr>
        <p:txBody>
          <a:bodyPr wrap="square" lIns="121900" tIns="60933" rIns="121900" bIns="60933" anchor="t" anchorCtr="0">
            <a:noAutofit/>
          </a:bodyPr>
          <a:lstStyle/>
          <a:p>
            <a:endParaRPr sz="2400">
              <a:solidFill>
                <a:schemeClr val="dk1"/>
              </a:solidFill>
              <a:latin typeface="Calibri"/>
              <a:ea typeface="Calibri"/>
              <a:cs typeface="Calibri"/>
              <a:sym typeface="Calibri"/>
            </a:endParaRPr>
          </a:p>
        </p:txBody>
      </p:sp>
      <p:sp>
        <p:nvSpPr>
          <p:cNvPr id="467" name="Shape 467"/>
          <p:cNvSpPr txBox="1"/>
          <p:nvPr/>
        </p:nvSpPr>
        <p:spPr>
          <a:xfrm>
            <a:off x="914400" y="0"/>
            <a:ext cx="10769600" cy="5878400"/>
          </a:xfrm>
          <a:prstGeom prst="rect">
            <a:avLst/>
          </a:prstGeom>
          <a:noFill/>
          <a:ln>
            <a:noFill/>
          </a:ln>
        </p:spPr>
        <p:txBody>
          <a:bodyPr wrap="square" lIns="121900" tIns="60933" rIns="121900" bIns="60933" anchor="t" anchorCtr="0">
            <a:noAutofit/>
          </a:bodyPr>
          <a:lstStyle/>
          <a:p>
            <a:pPr>
              <a:lnSpc>
                <a:spcPct val="115000"/>
              </a:lnSpc>
            </a:pPr>
            <a:endParaRPr sz="3467" b="1" dirty="0">
              <a:solidFill>
                <a:schemeClr val="dk1"/>
              </a:solidFill>
              <a:latin typeface="Times New Roman"/>
              <a:ea typeface="Times New Roman"/>
              <a:cs typeface="Times New Roman"/>
              <a:sym typeface="Times New Roman"/>
            </a:endParaRPr>
          </a:p>
          <a:p>
            <a:pPr>
              <a:lnSpc>
                <a:spcPct val="115000"/>
              </a:lnSpc>
              <a:spcAft>
                <a:spcPts val="1067"/>
              </a:spcAft>
              <a:buSzPct val="50000"/>
            </a:pPr>
            <a:endParaRPr lang="en" sz="2933" b="1" dirty="0">
              <a:solidFill>
                <a:schemeClr val="dk1"/>
              </a:solidFill>
              <a:latin typeface="Times New Roman"/>
              <a:ea typeface="Times New Roman"/>
              <a:cs typeface="Times New Roman"/>
              <a:sym typeface="Times New Roman"/>
            </a:endParaRPr>
          </a:p>
          <a:p>
            <a:pPr>
              <a:lnSpc>
                <a:spcPct val="115000"/>
              </a:lnSpc>
              <a:spcAft>
                <a:spcPts val="1067"/>
              </a:spcAft>
              <a:buSzPct val="50000"/>
            </a:pPr>
            <a:r>
              <a:rPr lang="en" sz="2933" b="1" dirty="0">
                <a:solidFill>
                  <a:schemeClr val="dk1"/>
                </a:solidFill>
                <a:latin typeface="Times New Roman"/>
                <a:ea typeface="Times New Roman"/>
                <a:cs typeface="Times New Roman"/>
                <a:sym typeface="Times New Roman"/>
              </a:rPr>
              <a:t>Performance </a:t>
            </a:r>
            <a:r>
              <a:rPr lang="en" sz="2933" b="1" dirty="0">
                <a:solidFill>
                  <a:schemeClr val="dk1"/>
                </a:solidFill>
                <a:latin typeface="Times New Roman"/>
                <a:ea typeface="Times New Roman"/>
                <a:cs typeface="Times New Roman"/>
                <a:sym typeface="Times New Roman"/>
              </a:rPr>
              <a:t>Indicator E:</a:t>
            </a:r>
            <a:r>
              <a:rPr lang="en" sz="2933" dirty="0">
                <a:solidFill>
                  <a:schemeClr val="dk1"/>
                </a:solidFill>
                <a:latin typeface="Times New Roman"/>
                <a:ea typeface="Times New Roman"/>
                <a:cs typeface="Times New Roman"/>
                <a:sym typeface="Times New Roman"/>
              </a:rPr>
              <a:t> </a:t>
            </a:r>
          </a:p>
          <a:p>
            <a:pPr>
              <a:lnSpc>
                <a:spcPct val="115000"/>
              </a:lnSpc>
              <a:spcAft>
                <a:spcPts val="1067"/>
              </a:spcAft>
              <a:buSzPct val="50000"/>
            </a:pPr>
            <a:r>
              <a:rPr lang="en" sz="2133" dirty="0">
                <a:solidFill>
                  <a:schemeClr val="dk1"/>
                </a:solidFill>
                <a:latin typeface="Times New Roman"/>
                <a:ea typeface="Times New Roman"/>
                <a:cs typeface="Times New Roman"/>
                <a:sym typeface="Times New Roman"/>
              </a:rPr>
              <a:t>Demonstrates an understanding of similarities and differences between English literacy development for native English speakers and for English Language Learners, including how literacy development in the primary language influences literacy development in English, and applies strategies for helping English Language Learners transfer literacy skills in the primary language to English</a:t>
            </a:r>
            <a:r>
              <a:rPr lang="en" sz="2133" dirty="0">
                <a:solidFill>
                  <a:schemeClr val="dk1"/>
                </a:solidFill>
                <a:latin typeface="Times New Roman"/>
                <a:ea typeface="Times New Roman"/>
                <a:cs typeface="Times New Roman"/>
                <a:sym typeface="Times New Roman"/>
              </a:rPr>
              <a:t>.</a:t>
            </a:r>
          </a:p>
          <a:p>
            <a:pPr>
              <a:lnSpc>
                <a:spcPct val="115000"/>
              </a:lnSpc>
              <a:spcAft>
                <a:spcPts val="1067"/>
              </a:spcAft>
              <a:buSzPct val="50000"/>
            </a:pPr>
            <a:endParaRPr lang="en" sz="2133" dirty="0">
              <a:solidFill>
                <a:schemeClr val="dk1"/>
              </a:solidFill>
              <a:latin typeface="Times New Roman"/>
              <a:ea typeface="Times New Roman"/>
              <a:cs typeface="Times New Roman"/>
              <a:sym typeface="Times New Roman"/>
            </a:endParaRPr>
          </a:p>
          <a:p>
            <a:pPr algn="ctr">
              <a:lnSpc>
                <a:spcPct val="115000"/>
              </a:lnSpc>
              <a:spcAft>
                <a:spcPts val="1067"/>
              </a:spcAft>
              <a:buSzPct val="50000"/>
            </a:pPr>
            <a:r>
              <a:rPr lang="en" sz="2400" b="1" dirty="0">
                <a:solidFill>
                  <a:schemeClr val="dk1"/>
                </a:solidFill>
                <a:latin typeface="Times New Roman"/>
                <a:ea typeface="Times New Roman"/>
                <a:cs typeface="Times New Roman"/>
                <a:sym typeface="Times New Roman"/>
              </a:rPr>
              <a:t>Jacob Cauwels</a:t>
            </a:r>
          </a:p>
          <a:p>
            <a:pPr>
              <a:lnSpc>
                <a:spcPct val="115000"/>
              </a:lnSpc>
              <a:spcAft>
                <a:spcPts val="1067"/>
              </a:spcAft>
              <a:buSzPct val="50000"/>
            </a:pPr>
            <a:endParaRPr lang="en" sz="2133" dirty="0">
              <a:solidFill>
                <a:schemeClr val="dk1"/>
              </a:solidFill>
              <a:latin typeface="Times New Roman"/>
              <a:ea typeface="Times New Roman"/>
              <a:cs typeface="Times New Roman"/>
              <a:sym typeface="Times New Roman"/>
            </a:endParaRPr>
          </a:p>
          <a:p>
            <a:pPr>
              <a:lnSpc>
                <a:spcPct val="115000"/>
              </a:lnSpc>
              <a:spcAft>
                <a:spcPts val="1067"/>
              </a:spcAft>
              <a:buSzPct val="50000"/>
            </a:pPr>
            <a:endParaRPr lang="en" sz="2133" dirty="0">
              <a:solidFill>
                <a:schemeClr val="dk1"/>
              </a:solidFill>
              <a:latin typeface="Times New Roman"/>
              <a:ea typeface="Times New Roman"/>
              <a:cs typeface="Times New Roman"/>
              <a:sym typeface="Times New Roman"/>
            </a:endParaRPr>
          </a:p>
          <a:p>
            <a:pPr>
              <a:lnSpc>
                <a:spcPct val="115000"/>
              </a:lnSpc>
              <a:spcAft>
                <a:spcPts val="1067"/>
              </a:spcAft>
              <a:buSzPct val="50000"/>
            </a:pPr>
            <a:endParaRPr lang="en" sz="2933" dirty="0">
              <a:solidFill>
                <a:schemeClr val="dk1"/>
              </a:solidFill>
              <a:latin typeface="Times New Roman"/>
              <a:ea typeface="Times New Roman"/>
              <a:cs typeface="Times New Roman"/>
              <a:sym typeface="Times New Roman"/>
            </a:endParaRPr>
          </a:p>
          <a:p>
            <a:pPr algn="ctr">
              <a:lnSpc>
                <a:spcPct val="115000"/>
              </a:lnSpc>
            </a:pPr>
            <a:endParaRPr sz="3467" b="1" dirty="0">
              <a:solidFill>
                <a:schemeClr val="dk1"/>
              </a:solidFill>
              <a:latin typeface="Times New Roman"/>
              <a:ea typeface="Times New Roman"/>
              <a:cs typeface="Times New Roman"/>
              <a:sym typeface="Times New Roman"/>
            </a:endParaRPr>
          </a:p>
          <a:p>
            <a:pPr marL="3657509" indent="516454">
              <a:lnSpc>
                <a:spcPct val="115000"/>
              </a:lnSpc>
              <a:spcAft>
                <a:spcPts val="2133"/>
              </a:spcAft>
            </a:pPr>
            <a:endParaRPr sz="3467" b="1" dirty="0">
              <a:solidFill>
                <a:schemeClr val="dk1"/>
              </a:solidFill>
              <a:latin typeface="Times New Roman"/>
              <a:ea typeface="Times New Roman"/>
              <a:cs typeface="Times New Roman"/>
              <a:sym typeface="Times New Roman"/>
            </a:endParaRPr>
          </a:p>
          <a:p>
            <a:pPr algn="ctr"/>
            <a:endParaRPr sz="5333" dirty="0">
              <a:solidFill>
                <a:schemeClr val="dk1"/>
              </a:solidFill>
              <a:latin typeface="Times New Roman"/>
              <a:ea typeface="Times New Roman"/>
              <a:cs typeface="Times New Roman"/>
              <a:sym typeface="Times New Roman"/>
            </a:endParaRPr>
          </a:p>
        </p:txBody>
      </p:sp>
      <p:sp>
        <p:nvSpPr>
          <p:cNvPr id="468" name="Shape 468"/>
          <p:cNvSpPr txBox="1">
            <a:spLocks noGrp="1"/>
          </p:cNvSpPr>
          <p:nvPr>
            <p:ph type="sldNum" idx="12"/>
          </p:nvPr>
        </p:nvSpPr>
        <p:spPr>
          <a:xfrm>
            <a:off x="8737600" y="6356351"/>
            <a:ext cx="2844800" cy="365200"/>
          </a:xfrm>
          <a:prstGeom prst="rect">
            <a:avLst/>
          </a:prstGeom>
        </p:spPr>
        <p:txBody>
          <a:bodyPr vert="horz" wrap="square" lIns="121900" tIns="60933" rIns="121900" bIns="60933" rtlCol="0" anchor="ctr" anchorCtr="0">
            <a:noAutofit/>
          </a:bodyPr>
          <a:lstStyle/>
          <a:p>
            <a:pPr>
              <a:buClr>
                <a:srgbClr val="000000"/>
              </a:buClr>
              <a:buSzPct val="25000"/>
            </a:pPr>
            <a:fld id="{00000000-1234-1234-1234-123412341234}" type="slidenum">
              <a:rPr lang="en"/>
              <a:pPr>
                <a:buClr>
                  <a:srgbClr val="000000"/>
                </a:buClr>
                <a:buSzPct val="25000"/>
              </a:pPr>
              <a:t>1</a:t>
            </a:fld>
            <a:endParaRPr lang="en"/>
          </a:p>
        </p:txBody>
      </p:sp>
    </p:spTree>
    <p:extLst>
      <p:ext uri="{BB962C8B-B14F-4D97-AF65-F5344CB8AC3E}">
        <p14:creationId xmlns:p14="http://schemas.microsoft.com/office/powerpoint/2010/main" val="2825361633"/>
      </p:ext>
    </p:extLst>
  </p:cSld>
  <p:clrMapOvr>
    <a:masterClrMapping/>
  </p:clrMapOvr>
  <mc:AlternateContent xmlns:mc="http://schemas.openxmlformats.org/markup-compatibility/2006" xmlns:p14="http://schemas.microsoft.com/office/powerpoint/2010/main">
    <mc:Choice Requires="p14">
      <p:transition spd="slow" p14:dur="2000" advClick="0" advTm="16000"/>
    </mc:Choice>
    <mc:Fallback xmlns="">
      <p:transition spd="slow" advClick="0" advTm="1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2999"/>
                                          </p:stCondLst>
                                        </p:cTn>
                                        <p:tgtEl>
                                          <p:spTgt spid="467">
                                            <p:txEl>
                                              <p:pRg st="2" end="2"/>
                                            </p:txEl>
                                          </p:spTgt>
                                        </p:tgtEl>
                                        <p:attrNameLst>
                                          <p:attrName>style.visibility</p:attrName>
                                        </p:attrNameLst>
                                      </p:cBhvr>
                                      <p:to>
                                        <p:strVal val="visible"/>
                                      </p:to>
                                    </p:set>
                                  </p:childTnLst>
                                </p:cTn>
                              </p:par>
                            </p:childTnLst>
                          </p:cTn>
                        </p:par>
                        <p:par>
                          <p:cTn id="7" fill="hold">
                            <p:stCondLst>
                              <p:cond delay="3000"/>
                            </p:stCondLst>
                            <p:childTnLst>
                              <p:par>
                                <p:cTn id="8" presetID="1" presetClass="entr" presetSubtype="0" fill="hold" nodeType="afterEffect">
                                  <p:stCondLst>
                                    <p:cond delay="0"/>
                                  </p:stCondLst>
                                  <p:childTnLst>
                                    <p:set>
                                      <p:cBhvr>
                                        <p:cTn id="9" dur="1" fill="hold">
                                          <p:stCondLst>
                                            <p:cond delay="2999"/>
                                          </p:stCondLst>
                                        </p:cTn>
                                        <p:tgtEl>
                                          <p:spTgt spid="467">
                                            <p:txEl>
                                              <p:pRg st="3" end="3"/>
                                            </p:txEl>
                                          </p:spTgt>
                                        </p:tgtEl>
                                        <p:attrNameLst>
                                          <p:attrName>style.visibility</p:attrName>
                                        </p:attrNameLst>
                                      </p:cBhvr>
                                      <p:to>
                                        <p:strVal val="visible"/>
                                      </p:to>
                                    </p:set>
                                  </p:childTnLst>
                                </p:cTn>
                              </p:par>
                            </p:childTnLst>
                          </p:cTn>
                        </p:par>
                        <p:par>
                          <p:cTn id="10" fill="hold">
                            <p:stCondLst>
                              <p:cond delay="6000"/>
                            </p:stCondLst>
                            <p:childTnLst>
                              <p:par>
                                <p:cTn id="11" presetID="1" presetClass="entr" presetSubtype="0" fill="hold" nodeType="afterEffect">
                                  <p:stCondLst>
                                    <p:cond delay="0"/>
                                  </p:stCondLst>
                                  <p:childTnLst>
                                    <p:set>
                                      <p:cBhvr>
                                        <p:cTn id="12" dur="1" fill="hold">
                                          <p:stCondLst>
                                            <p:cond delay="2999"/>
                                          </p:stCondLst>
                                        </p:cTn>
                                        <p:tgtEl>
                                          <p:spTgt spid="4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1" name="Shape 61"/>
          <p:cNvSpPr txBox="1">
            <a:spLocks noGrp="1"/>
          </p:cNvSpPr>
          <p:nvPr>
            <p:ph type="body" idx="1"/>
          </p:nvPr>
        </p:nvSpPr>
        <p:spPr>
          <a:xfrm>
            <a:off x="486184" y="684864"/>
            <a:ext cx="11360800" cy="4555200"/>
          </a:xfrm>
          <a:prstGeom prst="rect">
            <a:avLst/>
          </a:prstGeom>
        </p:spPr>
        <p:txBody>
          <a:bodyPr vert="horz" wrap="square" lIns="121900" tIns="121900" rIns="121900" bIns="121900" rtlCol="0" anchor="t" anchorCtr="0">
            <a:noAutofit/>
          </a:bodyPr>
          <a:lstStyle/>
          <a:p>
            <a:pPr lvl="0" algn="ctr">
              <a:buNone/>
            </a:pPr>
            <a:r>
              <a:rPr lang="en" sz="3733" dirty="0"/>
              <a:t>Performance Indicator E</a:t>
            </a:r>
            <a:endParaRPr lang="en" sz="3733" dirty="0"/>
          </a:p>
          <a:p>
            <a:pPr>
              <a:buNone/>
            </a:pPr>
            <a:endParaRPr lang="en" sz="2667" dirty="0"/>
          </a:p>
          <a:p>
            <a:pPr>
              <a:buNone/>
            </a:pPr>
            <a:r>
              <a:rPr lang="en" sz="2667" dirty="0"/>
              <a:t>-</a:t>
            </a:r>
            <a:r>
              <a:rPr lang="en" sz="2667" dirty="0"/>
              <a:t>This performance indicator is designed to demonstrate an understanding of the ways that the development of literacy in English Speakers and English Learners are alike and unalike.</a:t>
            </a:r>
          </a:p>
          <a:p>
            <a:pPr>
              <a:buNone/>
            </a:pPr>
            <a:r>
              <a:rPr lang="en" sz="2667" dirty="0"/>
              <a:t>-This includes how an ELL students home language may influence, whether positively or negatively, literacy development in English.</a:t>
            </a:r>
          </a:p>
          <a:p>
            <a:pPr>
              <a:buNone/>
            </a:pPr>
            <a:r>
              <a:rPr lang="en" sz="2667" dirty="0"/>
              <a:t>-Applies strategies to aid English Learners in creating a functional relationship to take literacy skills in their home language, and applying them to English</a:t>
            </a:r>
          </a:p>
        </p:txBody>
      </p:sp>
      <p:pic>
        <p:nvPicPr>
          <p:cNvPr id="4" name="~PP2403.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43784" y="6309784"/>
            <a:ext cx="406400" cy="406400"/>
          </a:xfrm>
          <a:prstGeom prst="rect">
            <a:avLst/>
          </a:prstGeom>
        </p:spPr>
      </p:pic>
    </p:spTree>
    <p:extLst>
      <p:ext uri="{BB962C8B-B14F-4D97-AF65-F5344CB8AC3E}">
        <p14:creationId xmlns:p14="http://schemas.microsoft.com/office/powerpoint/2010/main" val="3696423300"/>
      </p:ext>
    </p:extLst>
  </p:cSld>
  <p:clrMapOvr>
    <a:masterClrMapping/>
  </p:clrMapOvr>
  <p:transition advClick="0" advTm="2218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19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15600" y="593367"/>
            <a:ext cx="11360800" cy="763600"/>
          </a:xfrm>
          <a:prstGeom prst="rect">
            <a:avLst/>
          </a:prstGeom>
        </p:spPr>
        <p:txBody>
          <a:bodyPr vert="horz" wrap="square" lIns="121900" tIns="121900" rIns="121900" bIns="121900" rtlCol="0" anchor="t" anchorCtr="0">
            <a:noAutofit/>
          </a:bodyPr>
          <a:lstStyle/>
          <a:p>
            <a:r>
              <a:rPr lang="en"/>
              <a:t>What do you, the teacher, need to know?</a:t>
            </a:r>
          </a:p>
        </p:txBody>
      </p:sp>
      <p:sp>
        <p:nvSpPr>
          <p:cNvPr id="67" name="Shape 67"/>
          <p:cNvSpPr txBox="1">
            <a:spLocks noGrp="1"/>
          </p:cNvSpPr>
          <p:nvPr>
            <p:ph type="body" idx="1"/>
          </p:nvPr>
        </p:nvSpPr>
        <p:spPr>
          <a:xfrm>
            <a:off x="415600" y="1536633"/>
            <a:ext cx="11360800" cy="4555200"/>
          </a:xfrm>
          <a:prstGeom prst="rect">
            <a:avLst/>
          </a:prstGeom>
        </p:spPr>
        <p:txBody>
          <a:bodyPr vert="horz" wrap="square" lIns="121900" tIns="121900" rIns="121900" bIns="121900" rtlCol="0" anchor="t" anchorCtr="0">
            <a:noAutofit/>
          </a:bodyPr>
          <a:lstStyle/>
          <a:p>
            <a:pPr marL="609585" indent="-533387">
              <a:buSzPts val="2700"/>
            </a:pPr>
            <a:endParaRPr lang="en" sz="3600" dirty="0"/>
          </a:p>
          <a:p>
            <a:pPr marL="609585" indent="-533387">
              <a:buSzPts val="2700"/>
            </a:pPr>
            <a:endParaRPr lang="en" sz="3600" dirty="0"/>
          </a:p>
          <a:p>
            <a:pPr marL="609585" indent="-533387">
              <a:buSzPts val="2700"/>
            </a:pPr>
            <a:r>
              <a:rPr lang="en" sz="3600" dirty="0"/>
              <a:t>Instruction </a:t>
            </a:r>
            <a:r>
              <a:rPr lang="en" sz="3600" dirty="0"/>
              <a:t>must be modified to meet the learning requirements of ELL’s, or accommodating of those needs as well.</a:t>
            </a:r>
          </a:p>
          <a:p>
            <a:pPr marL="609585" indent="-533387">
              <a:buSzPts val="2700"/>
            </a:pPr>
            <a:r>
              <a:rPr lang="en" sz="3600" dirty="0"/>
              <a:t>English Language Learners benefit from maintaining their home language and home culture, in ways that also improve their English skills.</a:t>
            </a:r>
          </a:p>
        </p:txBody>
      </p:sp>
      <p:pic>
        <p:nvPicPr>
          <p:cNvPr id="4" name="~PP2673.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43784" y="6309784"/>
            <a:ext cx="406400" cy="406400"/>
          </a:xfrm>
          <a:prstGeom prst="rect">
            <a:avLst/>
          </a:prstGeom>
        </p:spPr>
      </p:pic>
    </p:spTree>
    <p:extLst>
      <p:ext uri="{BB962C8B-B14F-4D97-AF65-F5344CB8AC3E}">
        <p14:creationId xmlns:p14="http://schemas.microsoft.com/office/powerpoint/2010/main" val="3757944791"/>
      </p:ext>
    </p:extLst>
  </p:cSld>
  <p:clrMapOvr>
    <a:masterClrMapping/>
  </p:clrMapOvr>
  <p:transition advTm="2058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59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15600" y="593367"/>
            <a:ext cx="11360800" cy="763600"/>
          </a:xfrm>
          <a:prstGeom prst="rect">
            <a:avLst/>
          </a:prstGeom>
        </p:spPr>
        <p:txBody>
          <a:bodyPr vert="horz" wrap="square" lIns="121900" tIns="121900" rIns="121900" bIns="121900" rtlCol="0" anchor="t" anchorCtr="0">
            <a:noAutofit/>
          </a:bodyPr>
          <a:lstStyle/>
          <a:p>
            <a:r>
              <a:rPr lang="en" sz="4800" dirty="0"/>
              <a:t>Strategies for Performance Indicator E</a:t>
            </a:r>
          </a:p>
        </p:txBody>
      </p:sp>
      <p:sp>
        <p:nvSpPr>
          <p:cNvPr id="73" name="Shape 73"/>
          <p:cNvSpPr txBox="1">
            <a:spLocks noGrp="1"/>
          </p:cNvSpPr>
          <p:nvPr>
            <p:ph type="body" idx="1"/>
          </p:nvPr>
        </p:nvSpPr>
        <p:spPr>
          <a:xfrm>
            <a:off x="415600" y="1536633"/>
            <a:ext cx="11360800" cy="4555200"/>
          </a:xfrm>
          <a:prstGeom prst="rect">
            <a:avLst/>
          </a:prstGeom>
        </p:spPr>
        <p:txBody>
          <a:bodyPr vert="horz" wrap="square" lIns="121900" tIns="121900" rIns="121900" bIns="121900" rtlCol="0" anchor="t" anchorCtr="0">
            <a:noAutofit/>
          </a:bodyPr>
          <a:lstStyle/>
          <a:p>
            <a:pPr>
              <a:buNone/>
            </a:pPr>
            <a:endParaRPr lang="en" sz="4000" dirty="0"/>
          </a:p>
          <a:p>
            <a:pPr>
              <a:buNone/>
            </a:pPr>
            <a:r>
              <a:rPr lang="en" sz="4000" dirty="0"/>
              <a:t>-There </a:t>
            </a:r>
            <a:r>
              <a:rPr lang="en" sz="4000" dirty="0"/>
              <a:t>are many different strategies </a:t>
            </a:r>
            <a:r>
              <a:rPr lang="en" sz="4000" dirty="0"/>
              <a:t>indicated in Performance </a:t>
            </a:r>
            <a:r>
              <a:rPr lang="en" sz="4000" dirty="0"/>
              <a:t>Indicator E.</a:t>
            </a:r>
          </a:p>
          <a:p>
            <a:pPr>
              <a:buNone/>
            </a:pPr>
            <a:r>
              <a:rPr lang="en" sz="4000" dirty="0"/>
              <a:t>-Four effective strategies include Sheltered Instruction, Scaffolding, Finding the Value in Linguistic &amp; Cultural Differences, and utilizing Maintenance Bilingual Education.</a:t>
            </a:r>
          </a:p>
        </p:txBody>
      </p:sp>
      <p:pic>
        <p:nvPicPr>
          <p:cNvPr id="4" name="~PP2929.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43784" y="6309784"/>
            <a:ext cx="406400" cy="406400"/>
          </a:xfrm>
          <a:prstGeom prst="rect">
            <a:avLst/>
          </a:prstGeom>
        </p:spPr>
      </p:pic>
    </p:spTree>
    <p:extLst>
      <p:ext uri="{BB962C8B-B14F-4D97-AF65-F5344CB8AC3E}">
        <p14:creationId xmlns:p14="http://schemas.microsoft.com/office/powerpoint/2010/main" val="2480121681"/>
      </p:ext>
    </p:extLst>
  </p:cSld>
  <p:clrMapOvr>
    <a:masterClrMapping/>
  </p:clrMapOvr>
  <p:transition advTm="1647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48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15600" y="593367"/>
            <a:ext cx="11360800" cy="763600"/>
          </a:xfrm>
          <a:prstGeom prst="rect">
            <a:avLst/>
          </a:prstGeom>
        </p:spPr>
        <p:txBody>
          <a:bodyPr vert="horz" wrap="square" lIns="121900" tIns="121900" rIns="121900" bIns="121900" rtlCol="0" anchor="t" anchorCtr="0">
            <a:noAutofit/>
          </a:bodyPr>
          <a:lstStyle/>
          <a:p>
            <a:r>
              <a:rPr lang="en"/>
              <a:t>Sheltered Instruction</a:t>
            </a:r>
          </a:p>
        </p:txBody>
      </p:sp>
      <p:sp>
        <p:nvSpPr>
          <p:cNvPr id="79" name="Shape 79"/>
          <p:cNvSpPr txBox="1">
            <a:spLocks noGrp="1"/>
          </p:cNvSpPr>
          <p:nvPr>
            <p:ph type="body" idx="1"/>
          </p:nvPr>
        </p:nvSpPr>
        <p:spPr>
          <a:xfrm>
            <a:off x="415600" y="1536633"/>
            <a:ext cx="11360800" cy="4555200"/>
          </a:xfrm>
          <a:prstGeom prst="rect">
            <a:avLst/>
          </a:prstGeom>
        </p:spPr>
        <p:txBody>
          <a:bodyPr vert="horz" wrap="square" lIns="121900" tIns="121900" rIns="121900" bIns="121900" rtlCol="0" anchor="t" anchorCtr="0">
            <a:noAutofit/>
          </a:bodyPr>
          <a:lstStyle/>
          <a:p>
            <a:pPr marL="609585" indent="-474121">
              <a:buSzPts val="2000"/>
            </a:pPr>
            <a:endParaRPr lang="en" sz="2667" dirty="0"/>
          </a:p>
          <a:p>
            <a:pPr marL="609585" indent="-474121">
              <a:buSzPts val="2000"/>
            </a:pPr>
            <a:r>
              <a:rPr lang="en" sz="2667" dirty="0"/>
              <a:t>This </a:t>
            </a:r>
            <a:r>
              <a:rPr lang="en" sz="2667" dirty="0"/>
              <a:t>is an approach to teaching ELL students, developed by Stephen Krashen</a:t>
            </a:r>
          </a:p>
          <a:p>
            <a:pPr marL="609585" indent="-474121">
              <a:buSzPts val="2000"/>
            </a:pPr>
            <a:r>
              <a:rPr lang="en" sz="2667" dirty="0"/>
              <a:t>Sheltered Instruction is designed to help create an effective combination of content instruction with second language acquisition.</a:t>
            </a:r>
          </a:p>
          <a:p>
            <a:pPr marL="609585" indent="-474121">
              <a:buSzPts val="2000"/>
            </a:pPr>
            <a:r>
              <a:rPr lang="en" sz="2667" dirty="0"/>
              <a:t>It lowers the rigor of the language within a lesson, making it easier for ELL students to absorb the information, without compromising the content being learned.</a:t>
            </a:r>
          </a:p>
          <a:p>
            <a:pPr marL="609585" indent="-474121">
              <a:buSzPts val="2000"/>
            </a:pPr>
            <a:r>
              <a:rPr lang="en" sz="2667" dirty="0"/>
              <a:t>DOES NOT LOWER THE BAR</a:t>
            </a:r>
          </a:p>
          <a:p>
            <a:pPr marL="609585" indent="-474121">
              <a:buSzPts val="2000"/>
            </a:pPr>
            <a:r>
              <a:rPr lang="en" sz="2667" dirty="0"/>
              <a:t>Strategies include: multisensory materials, using </a:t>
            </a:r>
            <a:r>
              <a:rPr lang="en" sz="2667" dirty="0"/>
              <a:t>students’ </a:t>
            </a:r>
            <a:r>
              <a:rPr lang="en" sz="2667" dirty="0"/>
              <a:t>background knowledge, and using special texts  </a:t>
            </a:r>
          </a:p>
        </p:txBody>
      </p:sp>
      <p:pic>
        <p:nvPicPr>
          <p:cNvPr id="4" name="~PP116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43784" y="6309784"/>
            <a:ext cx="406400" cy="406400"/>
          </a:xfrm>
          <a:prstGeom prst="rect">
            <a:avLst/>
          </a:prstGeom>
        </p:spPr>
      </p:pic>
    </p:spTree>
    <p:extLst>
      <p:ext uri="{BB962C8B-B14F-4D97-AF65-F5344CB8AC3E}">
        <p14:creationId xmlns:p14="http://schemas.microsoft.com/office/powerpoint/2010/main" val="823999765"/>
      </p:ext>
    </p:extLst>
  </p:cSld>
  <p:clrMapOvr>
    <a:masterClrMapping/>
  </p:clrMapOvr>
  <p:transition advTm="2268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68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15600" y="593367"/>
            <a:ext cx="11360800" cy="763600"/>
          </a:xfrm>
          <a:prstGeom prst="rect">
            <a:avLst/>
          </a:prstGeom>
        </p:spPr>
        <p:txBody>
          <a:bodyPr vert="horz" wrap="square" lIns="121900" tIns="121900" rIns="121900" bIns="121900" rtlCol="0" anchor="t" anchorCtr="0">
            <a:noAutofit/>
          </a:bodyPr>
          <a:lstStyle/>
          <a:p>
            <a:r>
              <a:rPr lang="en"/>
              <a:t>Scaffolding </a:t>
            </a:r>
          </a:p>
        </p:txBody>
      </p:sp>
      <p:sp>
        <p:nvSpPr>
          <p:cNvPr id="85" name="Shape 85"/>
          <p:cNvSpPr txBox="1">
            <a:spLocks noGrp="1"/>
          </p:cNvSpPr>
          <p:nvPr>
            <p:ph type="body" idx="1"/>
          </p:nvPr>
        </p:nvSpPr>
        <p:spPr>
          <a:xfrm>
            <a:off x="415600" y="1536633"/>
            <a:ext cx="11360800" cy="5242000"/>
          </a:xfrm>
          <a:prstGeom prst="rect">
            <a:avLst/>
          </a:prstGeom>
        </p:spPr>
        <p:txBody>
          <a:bodyPr vert="horz" wrap="square" lIns="121900" tIns="121900" rIns="121900" bIns="121900" rtlCol="0" anchor="t" anchorCtr="0">
            <a:noAutofit/>
          </a:bodyPr>
          <a:lstStyle/>
          <a:p>
            <a:pPr marL="609585" indent="-474121">
              <a:buSzPts val="2000"/>
            </a:pPr>
            <a:r>
              <a:rPr lang="en" sz="2667" dirty="0"/>
              <a:t>Scaffolding, in education, is where the instructor will model an activity or problem, and then allow the student to proceed, while supplying assistance when required.</a:t>
            </a:r>
          </a:p>
          <a:p>
            <a:pPr marL="609585" indent="-474121">
              <a:buSzPts val="2000"/>
            </a:pPr>
            <a:r>
              <a:rPr lang="en" sz="2667" dirty="0"/>
              <a:t>Use things such as graphic organizers, and other visuals </a:t>
            </a:r>
          </a:p>
          <a:p>
            <a:pPr marL="609585" indent="-474121">
              <a:buSzPts val="2000"/>
            </a:pPr>
            <a:r>
              <a:rPr lang="en" sz="2667" dirty="0"/>
              <a:t>Connect new content to </a:t>
            </a:r>
            <a:r>
              <a:rPr lang="en" sz="2667" dirty="0"/>
              <a:t>students’ </a:t>
            </a:r>
            <a:r>
              <a:rPr lang="en" sz="2667" dirty="0"/>
              <a:t>past experiences</a:t>
            </a:r>
          </a:p>
          <a:p>
            <a:pPr marL="609585" indent="-474121">
              <a:buSzPts val="2000"/>
            </a:pPr>
            <a:r>
              <a:rPr lang="en" sz="2667" dirty="0"/>
              <a:t>Incorporate the home language, such as glossaries and word walls</a:t>
            </a:r>
          </a:p>
          <a:p>
            <a:pPr marL="609585" indent="-474121">
              <a:buSzPts val="2000"/>
            </a:pPr>
            <a:r>
              <a:rPr lang="en" sz="2667" dirty="0"/>
              <a:t>Once students become more English proficient, they will no longer require as much scaffolding</a:t>
            </a:r>
          </a:p>
        </p:txBody>
      </p:sp>
      <p:pic>
        <p:nvPicPr>
          <p:cNvPr id="4" name="~PP18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43784" y="6309784"/>
            <a:ext cx="406400" cy="406400"/>
          </a:xfrm>
          <a:prstGeom prst="rect">
            <a:avLst/>
          </a:prstGeom>
        </p:spPr>
      </p:pic>
    </p:spTree>
    <p:extLst>
      <p:ext uri="{BB962C8B-B14F-4D97-AF65-F5344CB8AC3E}">
        <p14:creationId xmlns:p14="http://schemas.microsoft.com/office/powerpoint/2010/main" val="1224489618"/>
      </p:ext>
    </p:extLst>
  </p:cSld>
  <p:clrMapOvr>
    <a:masterClrMapping/>
  </p:clrMapOvr>
  <p:transition advTm="3338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39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15600" y="593367"/>
            <a:ext cx="11360800" cy="763600"/>
          </a:xfrm>
          <a:prstGeom prst="rect">
            <a:avLst/>
          </a:prstGeom>
        </p:spPr>
        <p:txBody>
          <a:bodyPr vert="horz" wrap="square" lIns="121900" tIns="121900" rIns="121900" bIns="121900" rtlCol="0" anchor="t" anchorCtr="0">
            <a:noAutofit/>
          </a:bodyPr>
          <a:lstStyle/>
          <a:p>
            <a:r>
              <a:rPr lang="en" sz="4800" dirty="0"/>
              <a:t>Finding Worth in Different Languages and Cultures</a:t>
            </a:r>
          </a:p>
        </p:txBody>
      </p:sp>
      <p:sp>
        <p:nvSpPr>
          <p:cNvPr id="91" name="Shape 91"/>
          <p:cNvSpPr txBox="1">
            <a:spLocks noGrp="1"/>
          </p:cNvSpPr>
          <p:nvPr>
            <p:ph type="body" idx="1"/>
          </p:nvPr>
        </p:nvSpPr>
        <p:spPr>
          <a:xfrm>
            <a:off x="415600" y="1536633"/>
            <a:ext cx="11360800" cy="4555200"/>
          </a:xfrm>
          <a:prstGeom prst="rect">
            <a:avLst/>
          </a:prstGeom>
        </p:spPr>
        <p:txBody>
          <a:bodyPr vert="horz" wrap="square" lIns="121900" tIns="121900" rIns="121900" bIns="121900" rtlCol="0" anchor="t" anchorCtr="0">
            <a:noAutofit/>
          </a:bodyPr>
          <a:lstStyle/>
          <a:p>
            <a:pPr marL="609585" indent="-474121">
              <a:buSzPts val="2000"/>
            </a:pPr>
            <a:endParaRPr lang="en" sz="2667" dirty="0"/>
          </a:p>
          <a:p>
            <a:pPr marL="609585" indent="-474121">
              <a:buSzPts val="2000"/>
            </a:pPr>
            <a:endParaRPr lang="en" sz="2667" dirty="0"/>
          </a:p>
          <a:p>
            <a:pPr marL="609585" indent="-474121">
              <a:buSzPts val="2000"/>
            </a:pPr>
            <a:r>
              <a:rPr lang="en" sz="2667" dirty="0"/>
              <a:t>Learn </a:t>
            </a:r>
            <a:r>
              <a:rPr lang="en" sz="2667" dirty="0"/>
              <a:t>about an ELL’s home land.  Its cultures, languages, and styles of education.</a:t>
            </a:r>
          </a:p>
          <a:p>
            <a:pPr marL="609585" indent="-474121">
              <a:buSzPts val="2000"/>
            </a:pPr>
            <a:r>
              <a:rPr lang="en" sz="2667" dirty="0"/>
              <a:t>ELL students are coming to us with past experience in another language, </a:t>
            </a:r>
            <a:r>
              <a:rPr lang="en" sz="2667" dirty="0"/>
              <a:t>this is NOT </a:t>
            </a:r>
            <a:r>
              <a:rPr lang="en" sz="2667" dirty="0"/>
              <a:t>a hindrance.</a:t>
            </a:r>
          </a:p>
          <a:p>
            <a:pPr marL="609585" indent="-474121">
              <a:buSzPts val="2000"/>
            </a:pPr>
            <a:r>
              <a:rPr lang="en" sz="2667" dirty="0"/>
              <a:t>Reach out to </a:t>
            </a:r>
            <a:r>
              <a:rPr lang="en" sz="2667" dirty="0"/>
              <a:t>students’ </a:t>
            </a:r>
            <a:r>
              <a:rPr lang="en" sz="2667" dirty="0"/>
              <a:t>families to learn more</a:t>
            </a:r>
          </a:p>
          <a:p>
            <a:pPr marL="609585" indent="-474121">
              <a:buSzPts val="2000"/>
            </a:pPr>
            <a:r>
              <a:rPr lang="en" sz="2667" dirty="0"/>
              <a:t>Be excited and willing to learn about your </a:t>
            </a:r>
            <a:r>
              <a:rPr lang="en" sz="2667" dirty="0"/>
              <a:t>students’ cultures!</a:t>
            </a:r>
            <a:endParaRPr lang="en" sz="2667" dirty="0"/>
          </a:p>
          <a:p>
            <a:pPr marL="609585" indent="-474121">
              <a:buSzPts val="2000"/>
            </a:pPr>
            <a:r>
              <a:rPr lang="en" sz="2667" dirty="0"/>
              <a:t>Having students </a:t>
            </a:r>
            <a:r>
              <a:rPr lang="en" sz="2667" dirty="0"/>
              <a:t>of different language or cultural backgrounds </a:t>
            </a:r>
            <a:r>
              <a:rPr lang="en" sz="2667" dirty="0"/>
              <a:t>in your class can </a:t>
            </a:r>
            <a:r>
              <a:rPr lang="en" sz="2667" dirty="0"/>
              <a:t>be a great opportunity for all students to learn together.</a:t>
            </a:r>
          </a:p>
        </p:txBody>
      </p:sp>
      <p:pic>
        <p:nvPicPr>
          <p:cNvPr id="4" name="~PP300.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43784" y="6309784"/>
            <a:ext cx="406400" cy="406400"/>
          </a:xfrm>
          <a:prstGeom prst="rect">
            <a:avLst/>
          </a:prstGeom>
        </p:spPr>
      </p:pic>
    </p:spTree>
    <p:extLst>
      <p:ext uri="{BB962C8B-B14F-4D97-AF65-F5344CB8AC3E}">
        <p14:creationId xmlns:p14="http://schemas.microsoft.com/office/powerpoint/2010/main" val="808849356"/>
      </p:ext>
    </p:extLst>
  </p:cSld>
  <p:clrMapOvr>
    <a:masterClrMapping/>
  </p:clrMapOvr>
  <p:transition advTm="3508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10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15600" y="593367"/>
            <a:ext cx="11360800" cy="763600"/>
          </a:xfrm>
          <a:prstGeom prst="rect">
            <a:avLst/>
          </a:prstGeom>
        </p:spPr>
        <p:txBody>
          <a:bodyPr vert="horz" wrap="square" lIns="121900" tIns="121900" rIns="121900" bIns="121900" rtlCol="0" anchor="t" anchorCtr="0">
            <a:noAutofit/>
          </a:bodyPr>
          <a:lstStyle/>
          <a:p>
            <a:r>
              <a:rPr lang="en" dirty="0" smtClean="0"/>
              <a:t>Translanguaging</a:t>
            </a:r>
            <a:br>
              <a:rPr lang="en" dirty="0" smtClean="0"/>
            </a:br>
            <a:endParaRPr lang="en" dirty="0"/>
          </a:p>
        </p:txBody>
      </p:sp>
      <p:sp>
        <p:nvSpPr>
          <p:cNvPr id="97" name="Shape 97"/>
          <p:cNvSpPr txBox="1">
            <a:spLocks noGrp="1"/>
          </p:cNvSpPr>
          <p:nvPr>
            <p:ph type="body" idx="1"/>
          </p:nvPr>
        </p:nvSpPr>
        <p:spPr>
          <a:xfrm>
            <a:off x="415600" y="1536633"/>
            <a:ext cx="11360800" cy="4555200"/>
          </a:xfrm>
          <a:prstGeom prst="rect">
            <a:avLst/>
          </a:prstGeom>
        </p:spPr>
        <p:txBody>
          <a:bodyPr vert="horz" wrap="square" lIns="121900" tIns="121900" rIns="121900" bIns="121900" rtlCol="0" anchor="t" anchorCtr="0">
            <a:noAutofit/>
          </a:bodyPr>
          <a:lstStyle/>
          <a:p>
            <a:pPr marL="609585" indent="-507987">
              <a:buSzPts val="2400"/>
            </a:pPr>
            <a:endParaRPr lang="en" sz="3200" dirty="0"/>
          </a:p>
          <a:p>
            <a:pPr marL="609585" indent="-507987">
              <a:buSzPts val="2400"/>
            </a:pPr>
            <a:r>
              <a:rPr lang="en" sz="3200" dirty="0"/>
              <a:t>This </a:t>
            </a:r>
            <a:r>
              <a:rPr lang="en" sz="3200" dirty="0"/>
              <a:t>is where English Learners will utilize their home language as a way to </a:t>
            </a:r>
            <a:r>
              <a:rPr lang="en" sz="3200" dirty="0"/>
              <a:t>get </a:t>
            </a:r>
            <a:r>
              <a:rPr lang="en" sz="3200" dirty="0"/>
              <a:t>a better grasp of the second language.</a:t>
            </a:r>
          </a:p>
          <a:p>
            <a:pPr marL="609585" indent="-507987">
              <a:buSzPts val="2400"/>
            </a:pPr>
            <a:r>
              <a:rPr lang="en" sz="3200" dirty="0"/>
              <a:t>This is using bilingualism as a resource, not a crutch</a:t>
            </a:r>
          </a:p>
          <a:p>
            <a:pPr marL="609585" indent="-507987">
              <a:buSzPts val="2400"/>
            </a:pPr>
            <a:r>
              <a:rPr lang="en" sz="3200" dirty="0"/>
              <a:t>This can be used as a strategy in the classroom, such as using group work or multilingual partner activities</a:t>
            </a:r>
          </a:p>
        </p:txBody>
      </p:sp>
      <p:pic>
        <p:nvPicPr>
          <p:cNvPr id="4" name="~PP130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43784" y="6309784"/>
            <a:ext cx="406400" cy="406400"/>
          </a:xfrm>
          <a:prstGeom prst="rect">
            <a:avLst/>
          </a:prstGeom>
        </p:spPr>
      </p:pic>
    </p:spTree>
    <p:extLst>
      <p:ext uri="{BB962C8B-B14F-4D97-AF65-F5344CB8AC3E}">
        <p14:creationId xmlns:p14="http://schemas.microsoft.com/office/powerpoint/2010/main" val="818808360"/>
      </p:ext>
    </p:extLst>
  </p:cSld>
  <p:clrMapOvr>
    <a:masterClrMapping/>
  </p:clrMapOvr>
  <p:transition advTm="2134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36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15600" y="593367"/>
            <a:ext cx="11360800" cy="763600"/>
          </a:xfrm>
          <a:prstGeom prst="rect">
            <a:avLst/>
          </a:prstGeom>
        </p:spPr>
        <p:txBody>
          <a:bodyPr vert="horz" wrap="square" lIns="121900" tIns="121900" rIns="121900" bIns="121900" rtlCol="0" anchor="t" anchorCtr="0">
            <a:noAutofit/>
          </a:bodyPr>
          <a:lstStyle/>
          <a:p>
            <a:r>
              <a:rPr lang="en"/>
              <a:t>Maintenance Bilingual Education</a:t>
            </a:r>
          </a:p>
        </p:txBody>
      </p:sp>
      <p:sp>
        <p:nvSpPr>
          <p:cNvPr id="103" name="Shape 103"/>
          <p:cNvSpPr txBox="1">
            <a:spLocks noGrp="1"/>
          </p:cNvSpPr>
          <p:nvPr>
            <p:ph type="body" idx="1"/>
          </p:nvPr>
        </p:nvSpPr>
        <p:spPr>
          <a:xfrm>
            <a:off x="415600" y="1536633"/>
            <a:ext cx="11360800" cy="4555200"/>
          </a:xfrm>
          <a:prstGeom prst="rect">
            <a:avLst/>
          </a:prstGeom>
        </p:spPr>
        <p:txBody>
          <a:bodyPr vert="horz" wrap="square" lIns="121900" tIns="121900" rIns="121900" bIns="121900" rtlCol="0" anchor="t" anchorCtr="0">
            <a:noAutofit/>
          </a:bodyPr>
          <a:lstStyle/>
          <a:p>
            <a:pPr marL="609585" indent="-507987">
              <a:buSzPts val="2400"/>
            </a:pPr>
            <a:endParaRPr lang="en" sz="3200" dirty="0"/>
          </a:p>
          <a:p>
            <a:pPr marL="609585" indent="-507987">
              <a:buSzPts val="2400"/>
            </a:pPr>
            <a:r>
              <a:rPr lang="en" sz="3200" dirty="0"/>
              <a:t>Teaches </a:t>
            </a:r>
            <a:r>
              <a:rPr lang="en" sz="3200" dirty="0"/>
              <a:t>content in the first language and English</a:t>
            </a:r>
          </a:p>
          <a:p>
            <a:pPr marL="609585" indent="-507987">
              <a:buSzPts val="2400"/>
            </a:pPr>
            <a:r>
              <a:rPr lang="en" sz="3200" dirty="0"/>
              <a:t>Skills in the home language are developed as well as skills in English</a:t>
            </a:r>
          </a:p>
          <a:p>
            <a:pPr marL="609585" indent="-507987">
              <a:buSzPts val="2400"/>
            </a:pPr>
            <a:r>
              <a:rPr lang="en" sz="3200" dirty="0"/>
              <a:t>The ultimate goal of Maintenance Bilingual Education is fluent bilingualism, this means fluency in the home language and English</a:t>
            </a:r>
          </a:p>
        </p:txBody>
      </p:sp>
      <p:pic>
        <p:nvPicPr>
          <p:cNvPr id="4" name="~PP376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43784" y="6309784"/>
            <a:ext cx="406400" cy="406400"/>
          </a:xfrm>
          <a:prstGeom prst="rect">
            <a:avLst/>
          </a:prstGeom>
        </p:spPr>
      </p:pic>
    </p:spTree>
    <p:extLst>
      <p:ext uri="{BB962C8B-B14F-4D97-AF65-F5344CB8AC3E}">
        <p14:creationId xmlns:p14="http://schemas.microsoft.com/office/powerpoint/2010/main" val="18886562"/>
      </p:ext>
    </p:extLst>
  </p:cSld>
  <p:clrMapOvr>
    <a:masterClrMapping/>
  </p:clrMapOvr>
  <p:transition advTm="3925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26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579</Words>
  <Application>Microsoft Office PowerPoint</Application>
  <PresentationFormat>Widescreen</PresentationFormat>
  <Paragraphs>56</Paragraphs>
  <Slides>9</Slides>
  <Notes>9</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PowerPoint Presentation</vt:lpstr>
      <vt:lpstr>PowerPoint Presentation</vt:lpstr>
      <vt:lpstr>What do you, the teacher, need to know?</vt:lpstr>
      <vt:lpstr>Strategies for Performance Indicator E</vt:lpstr>
      <vt:lpstr>Sheltered Instruction</vt:lpstr>
      <vt:lpstr>Scaffolding </vt:lpstr>
      <vt:lpstr>Finding Worth in Different Languages and Cultures</vt:lpstr>
      <vt:lpstr>Translanguaging </vt:lpstr>
      <vt:lpstr>Maintenance Bilingual Education</vt:lpstr>
    </vt:vector>
  </TitlesOfParts>
  <Company>State University of New York at Oswego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Selena Miller</dc:creator>
  <cp:lastModifiedBy>Selena Miller</cp:lastModifiedBy>
  <cp:revision>2</cp:revision>
  <dcterms:created xsi:type="dcterms:W3CDTF">2018-01-09T18:42:09Z</dcterms:created>
  <dcterms:modified xsi:type="dcterms:W3CDTF">2018-01-09T18:42:44Z</dcterms:modified>
</cp:coreProperties>
</file>