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2F3E9-9D17-4ECF-A868-D20EF54CBF6A}" type="datetimeFigureOut">
              <a:rPr lang="en-US" smtClean="0"/>
              <a:t>1/9/2018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91F8F-F752-40C5-A54A-CCE95D2C2C9E}" type="slidenum">
              <a:rPr lang="en-US" smtClean="0"/>
              <a:t>‹#›</a:t>
            </a:fld>
            <a:endParaRPr lang="en-US"/>
          </a:p>
        </p:txBody>
      </p:sp>
    </p:spTree>
    <p:extLst>
      <p:ext uri="{BB962C8B-B14F-4D97-AF65-F5344CB8AC3E}">
        <p14:creationId xmlns:p14="http://schemas.microsoft.com/office/powerpoint/2010/main" val="4082997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txBox="1">
            <a:spLocks noGrp="1"/>
          </p:cNvSpPr>
          <p:nvPr>
            <p:ph type="body" idx="1"/>
          </p:nvPr>
        </p:nvSpPr>
        <p:spPr>
          <a:xfrm>
            <a:off x="717268" y="4490032"/>
            <a:ext cx="5731695" cy="4252793"/>
          </a:xfrm>
          <a:prstGeom prst="rect">
            <a:avLst/>
          </a:prstGeom>
          <a:noFill/>
          <a:ln>
            <a:noFill/>
          </a:ln>
        </p:spPr>
        <p:txBody>
          <a:bodyPr wrap="square" lIns="93035" tIns="93035" rIns="93035" bIns="93035" anchor="ctr" anchorCtr="0">
            <a:noAutofit/>
          </a:bodyPr>
          <a:lstStyle/>
          <a:p>
            <a:pPr>
              <a:buNone/>
            </a:pPr>
            <a:endParaRPr sz="1200">
              <a:solidFill>
                <a:schemeClr val="dk1"/>
              </a:solidFill>
              <a:latin typeface="Calibri"/>
              <a:ea typeface="Calibri"/>
              <a:cs typeface="Calibri"/>
              <a:sym typeface="Calibri"/>
            </a:endParaRPr>
          </a:p>
        </p:txBody>
      </p:sp>
      <p:sp>
        <p:nvSpPr>
          <p:cNvPr id="450" name="Shape 450"/>
          <p:cNvSpPr>
            <a:spLocks noGrp="1" noRot="1" noChangeAspect="1"/>
          </p:cNvSpPr>
          <p:nvPr>
            <p:ph type="sldImg" idx="2"/>
          </p:nvPr>
        </p:nvSpPr>
        <p:spPr>
          <a:xfrm>
            <a:off x="431800" y="708025"/>
            <a:ext cx="6302375" cy="35448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9150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be talking about the laws and the court cases and how they affected the education</a:t>
            </a:r>
            <a:r>
              <a:rPr lang="en-US" baseline="0" dirty="0" smtClean="0"/>
              <a:t> of English Language Learners. </a:t>
            </a:r>
          </a:p>
          <a:p>
            <a:r>
              <a:rPr lang="en-US" baseline="0" dirty="0" smtClean="0"/>
              <a:t>The first law I will mention is the Fourteenth Amendment to the U.S Constitution. This was the major law that established the constitutional basis for the educational rights of language minority students. The fourteenth amendment guaranteed that no state can make or enforce any law shortening the privileges or immunities of citizens. This amendment also states that no state can deprive any person of life, liberty, or property with due process of law; nor deny the equal protection of the laws.</a:t>
            </a:r>
          </a:p>
          <a:p>
            <a:r>
              <a:rPr lang="en-US" baseline="0" dirty="0" smtClean="0"/>
              <a:t>The Title VI (6) Civil Rights Act of 1964 prohibited discrimination on the basis of race, color, and national origin in programs and activities that were receiving federal financial assistance. This meant that all students have the right to meaningful and effective instruction.</a:t>
            </a:r>
          </a:p>
          <a:p>
            <a:r>
              <a:rPr lang="en-US" baseline="0" dirty="0" smtClean="0"/>
              <a:t>The Bilingual Education Act of 1968 and 1974 was also known as Title VII (7). This act provided funding for school districts that were interested in establishing programs to meet the needs of students with limited English Proficiency (LEP) in the United States.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DA624E4C-0429-4D24-9EB4-6EC4BB9CBC9F}" type="slidenum">
              <a:rPr lang="en-US" smtClean="0"/>
              <a:pPr/>
              <a:t>2</a:t>
            </a:fld>
            <a:endParaRPr lang="en-US"/>
          </a:p>
        </p:txBody>
      </p:sp>
    </p:spTree>
    <p:extLst>
      <p:ext uri="{BB962C8B-B14F-4D97-AF65-F5344CB8AC3E}">
        <p14:creationId xmlns:p14="http://schemas.microsoft.com/office/powerpoint/2010/main" val="279555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Equal Educational Opportunity Act of 1974 is a federal law of the U.S the prohibits discrimination</a:t>
            </a:r>
            <a:r>
              <a:rPr lang="en-US" baseline="0" dirty="0" smtClean="0"/>
              <a:t> against students, faculty, and staff. This also includes the prohibition of racial segregation of students in schools and school districts were required to take all appropriate action needed to overcome language barriers that conflicts with equal participation of students in school.</a:t>
            </a:r>
          </a:p>
          <a:p>
            <a:endParaRPr lang="en-US" baseline="0" dirty="0" smtClean="0"/>
          </a:p>
          <a:p>
            <a:r>
              <a:rPr lang="en-US" baseline="0" dirty="0" smtClean="0"/>
              <a:t>The No Child Left Behind Act of 2001 had a major focus on closing the achievement gap in education. NCLB raised the expectations to a new level. The U.S Department of Education emphasized 4 major points in this act. </a:t>
            </a:r>
          </a:p>
          <a:p>
            <a:r>
              <a:rPr lang="en-US" baseline="0" dirty="0" smtClean="0"/>
              <a:t>Accountability, in order to ensure disadvantaged students achieve academic success.</a:t>
            </a:r>
          </a:p>
          <a:p>
            <a:r>
              <a:rPr lang="en-US" baseline="0" dirty="0" smtClean="0"/>
              <a:t>Flexibility, which allows school districts decide how they want to use the federal funding.</a:t>
            </a:r>
          </a:p>
          <a:p>
            <a:r>
              <a:rPr lang="en-US" baseline="0" dirty="0" smtClean="0"/>
              <a:t>Research-based Education which emphasizes educational programs and effective strategies that have been proven through research.</a:t>
            </a:r>
          </a:p>
          <a:p>
            <a:r>
              <a:rPr lang="en-US" baseline="0" dirty="0" smtClean="0"/>
              <a:t>Parent Options, which increase the choices made available to parents of students attending Title 1 schools..</a:t>
            </a:r>
          </a:p>
          <a:p>
            <a:endParaRPr lang="en-US" baseline="0" dirty="0" smtClean="0"/>
          </a:p>
          <a:p>
            <a:r>
              <a:rPr lang="en-US" dirty="0" smtClean="0"/>
              <a:t>ESSA, replaced NCLB in 2015. This act emphasized</a:t>
            </a:r>
            <a:r>
              <a:rPr lang="en-US" baseline="0" dirty="0" smtClean="0"/>
              <a:t> a push in supporting ELLs. This introduces more flexibility when it comes to student testing and how schools are held accountable. They also increased funding and resources to be made available for schools that are supporting English Language Learners.</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DA624E4C-0429-4D24-9EB4-6EC4BB9CBC9F}" type="slidenum">
              <a:rPr lang="en-US" smtClean="0"/>
              <a:pPr/>
              <a:t>3</a:t>
            </a:fld>
            <a:endParaRPr lang="en-US"/>
          </a:p>
        </p:txBody>
      </p:sp>
    </p:spTree>
    <p:extLst>
      <p:ext uri="{BB962C8B-B14F-4D97-AF65-F5344CB8AC3E}">
        <p14:creationId xmlns:p14="http://schemas.microsoft.com/office/powerpoint/2010/main" val="2871746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NYS Commissioner Regulation Part 117 established standards needed for the screening</a:t>
            </a:r>
            <a:r>
              <a:rPr lang="en-US" baseline="0" dirty="0" smtClean="0"/>
              <a:t> of every new entrant to the schools. This was to determine which students are possibly gifted, have or might have a disability, and/or have a limited English proficiency.</a:t>
            </a:r>
          </a:p>
          <a:p>
            <a:endParaRPr lang="en-US" baseline="0" dirty="0" smtClean="0"/>
          </a:p>
          <a:p>
            <a:r>
              <a:rPr lang="en-US" baseline="0" dirty="0" smtClean="0"/>
              <a:t>The NYS Commissioner Regulation Part 154 established the standards needed for the education of students who had a limited English proficiency. All districts must provide ELL students with the equal access to all school programs, services, and activities offered with their ages and grade level as well as access to programs that they need for graduation.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DA624E4C-0429-4D24-9EB4-6EC4BB9CBC9F}" type="slidenum">
              <a:rPr lang="en-US" smtClean="0"/>
              <a:pPr/>
              <a:t>4</a:t>
            </a:fld>
            <a:endParaRPr lang="en-US"/>
          </a:p>
        </p:txBody>
      </p:sp>
    </p:spTree>
    <p:extLst>
      <p:ext uri="{BB962C8B-B14F-4D97-AF65-F5344CB8AC3E}">
        <p14:creationId xmlns:p14="http://schemas.microsoft.com/office/powerpoint/2010/main" val="3828523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court case Brown vs. Board of Education of 1954 overruled</a:t>
            </a:r>
            <a:r>
              <a:rPr lang="en-US" baseline="0" dirty="0" smtClean="0"/>
              <a:t> the decision in Plessy vs. Ferguson of 1986. This court case declared the segregation of students to be unconstitutional. It established the principal of equal educational opportunity for </a:t>
            </a:r>
            <a:r>
              <a:rPr lang="en-US" i="1" baseline="0" dirty="0" smtClean="0"/>
              <a:t>all </a:t>
            </a:r>
            <a:r>
              <a:rPr lang="en-US" i="0" baseline="0" dirty="0" smtClean="0"/>
              <a:t>students and ordered the desegregation of schools.</a:t>
            </a:r>
          </a:p>
          <a:p>
            <a:endParaRPr lang="en-US" i="0" baseline="0" dirty="0" smtClean="0"/>
          </a:p>
          <a:p>
            <a:r>
              <a:rPr lang="en-US" i="0" baseline="0" dirty="0" smtClean="0"/>
              <a:t>The Lau vs. Nichols case of 1974, this was the basis for many other court decisions. It was brought forward by Chinese-American students from the San Francisco Unified School District. 1800 out of 2800 students were not receiving appropriate instruction even though they had limited English proficiency.   </a:t>
            </a:r>
          </a:p>
          <a:p>
            <a:endParaRPr lang="en-US" i="0" baseline="0" dirty="0" smtClean="0"/>
          </a:p>
          <a:p>
            <a:r>
              <a:rPr lang="en-US" i="0" baseline="0" dirty="0" smtClean="0"/>
              <a:t>The </a:t>
            </a:r>
            <a:r>
              <a:rPr lang="en-US" i="0" baseline="0" dirty="0" err="1" smtClean="0"/>
              <a:t>Castañeda</a:t>
            </a:r>
            <a:r>
              <a:rPr lang="en-US" i="0" baseline="0" dirty="0" smtClean="0"/>
              <a:t> vs. Pickard case of 1981 set the standards for courts when examining programs for LEP students.  The Raymondville Independent School District was charged with failing to address the needs of ELL students with limited English proficiency. The district failed to follow the requirements that were previously set by the Equal Educational Opportunities Act. </a:t>
            </a:r>
          </a:p>
          <a:p>
            <a:r>
              <a:rPr lang="en-US" i="0" baseline="0" dirty="0" smtClean="0"/>
              <a:t>Due to this, a test was created with contained 3 major requirements for effective instruction.</a:t>
            </a:r>
          </a:p>
          <a:p>
            <a:r>
              <a:rPr lang="en-US" i="0" baseline="0" dirty="0" smtClean="0"/>
              <a:t>1. A pedagogically sound program for LEP students</a:t>
            </a:r>
          </a:p>
          <a:p>
            <a:r>
              <a:rPr lang="en-US" i="0" baseline="0" dirty="0" smtClean="0"/>
              <a:t>2. Sufficient staff and resources to support ELLs</a:t>
            </a:r>
          </a:p>
          <a:p>
            <a:r>
              <a:rPr lang="en-US" i="0" baseline="0" dirty="0" smtClean="0"/>
              <a:t>3. A system that will evaluate the program’s effectiveness.</a:t>
            </a:r>
          </a:p>
          <a:p>
            <a:endParaRPr lang="en-US" i="0" baseline="0" dirty="0" smtClean="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DA624E4C-0429-4D24-9EB4-6EC4BB9CBC9F}" type="slidenum">
              <a:rPr lang="en-US" smtClean="0"/>
              <a:pPr/>
              <a:t>5</a:t>
            </a:fld>
            <a:endParaRPr lang="en-US"/>
          </a:p>
        </p:txBody>
      </p:sp>
    </p:spTree>
    <p:extLst>
      <p:ext uri="{BB962C8B-B14F-4D97-AF65-F5344CB8AC3E}">
        <p14:creationId xmlns:p14="http://schemas.microsoft.com/office/powerpoint/2010/main" val="839614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Idaho vs. Migrant</a:t>
            </a:r>
            <a:r>
              <a:rPr lang="en-US" baseline="0" dirty="0" smtClean="0"/>
              <a:t>  Case of 1981, establishes the legal responsibility of the State Department of Education to monitor </a:t>
            </a:r>
            <a:r>
              <a:rPr lang="en-US" dirty="0" smtClean="0"/>
              <a:t>implementation of programs with students with limited English proficiency.</a:t>
            </a:r>
            <a:endParaRPr lang="en-US" baseline="0" dirty="0" smtClean="0"/>
          </a:p>
          <a:p>
            <a:endParaRPr lang="en-US" baseline="0" dirty="0" smtClean="0"/>
          </a:p>
          <a:p>
            <a:r>
              <a:rPr lang="en-US" dirty="0" smtClean="0"/>
              <a:t>The </a:t>
            </a:r>
            <a:r>
              <a:rPr lang="en-US" dirty="0" err="1" smtClean="0"/>
              <a:t>Plyler</a:t>
            </a:r>
            <a:r>
              <a:rPr lang="en-US" dirty="0" smtClean="0"/>
              <a:t> vs. Doe </a:t>
            </a:r>
            <a:r>
              <a:rPr lang="en-US" baseline="0" dirty="0" smtClean="0"/>
              <a:t>court case from 1981, the Supreme Court decided that public schools </a:t>
            </a:r>
            <a:r>
              <a:rPr lang="en-US" i="1" baseline="0" dirty="0" smtClean="0"/>
              <a:t>must</a:t>
            </a:r>
            <a:r>
              <a:rPr lang="en-US" i="0" baseline="0" dirty="0" smtClean="0"/>
              <a:t> provide equal education opportunity for all students including undocumented students.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DA624E4C-0429-4D24-9EB4-6EC4BB9CBC9F}" type="slidenum">
              <a:rPr lang="en-US" smtClean="0"/>
              <a:pPr/>
              <a:t>6</a:t>
            </a:fld>
            <a:endParaRPr lang="en-US"/>
          </a:p>
        </p:txBody>
      </p:sp>
    </p:spTree>
    <p:extLst>
      <p:ext uri="{BB962C8B-B14F-4D97-AF65-F5344CB8AC3E}">
        <p14:creationId xmlns:p14="http://schemas.microsoft.com/office/powerpoint/2010/main" val="829548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Culturally Response Teaching is a very important aspect when</a:t>
            </a:r>
            <a:r>
              <a:rPr lang="en-US" baseline="0" dirty="0" smtClean="0"/>
              <a:t> it comes to teaching our students. As educators, we need to be able to know our students. If we know our students and do our research on where they come from, we will be able to better understand the various learning styles our students bring into the classroom. </a:t>
            </a:r>
          </a:p>
          <a:p>
            <a:r>
              <a:rPr lang="en-US" baseline="0" dirty="0" smtClean="0"/>
              <a:t>When being a culturally responsive educator, we need to incorporate the different cultures our students bring into the classroom and implement it into our lessons and what we teach. The instruction needs to be meaningful and relatable for the students. Our students need to be able to see themselves in the classroom whether that be, lessons, books, posters and classroom decorations.</a:t>
            </a:r>
          </a:p>
          <a:p>
            <a:endParaRPr lang="en-US" baseline="0" dirty="0" smtClean="0"/>
          </a:p>
          <a:p>
            <a:r>
              <a:rPr lang="en-US" baseline="0" dirty="0" smtClean="0"/>
              <a:t>It is also a very important that we establish a safe space community in our classroom. Our students will only feel safe in the classrooms if and when we make it a safe space. All backgrounds need to feel valued in</a:t>
            </a:r>
            <a:r>
              <a:rPr lang="en-US" dirty="0" smtClean="0"/>
              <a:t> our classrooms.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With students with special needs, we need to be aware that having a limited English proficiency does not mean disability. One of the biggest problems in Special Education right now is that many ELLs are being put into Special Education without appropriate rationale. They are being incorrectly labelled</a:t>
            </a:r>
            <a:r>
              <a:rPr lang="en-US" baseline="0" dirty="0" smtClean="0"/>
              <a:t> as Special Education students. </a:t>
            </a: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DA624E4C-0429-4D24-9EB4-6EC4BB9CBC9F}" type="slidenum">
              <a:rPr lang="en-US" smtClean="0"/>
              <a:pPr/>
              <a:t>7</a:t>
            </a:fld>
            <a:endParaRPr lang="en-US"/>
          </a:p>
        </p:txBody>
      </p:sp>
    </p:spTree>
    <p:extLst>
      <p:ext uri="{BB962C8B-B14F-4D97-AF65-F5344CB8AC3E}">
        <p14:creationId xmlns:p14="http://schemas.microsoft.com/office/powerpoint/2010/main" val="65305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29D09-8A9A-45CC-9153-42E9D241BD63}" type="datetimeFigureOut">
              <a:rPr lang="en-US" smtClean="0"/>
              <a:t>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78A6-C8D8-4C46-9FB5-7DB2169F3F3A}" type="slidenum">
              <a:rPr lang="en-US" smtClean="0"/>
              <a:t>‹#›</a:t>
            </a:fld>
            <a:endParaRPr lang="en-US"/>
          </a:p>
        </p:txBody>
      </p:sp>
    </p:spTree>
    <p:extLst>
      <p:ext uri="{BB962C8B-B14F-4D97-AF65-F5344CB8AC3E}">
        <p14:creationId xmlns:p14="http://schemas.microsoft.com/office/powerpoint/2010/main" val="2591836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29D09-8A9A-45CC-9153-42E9D241BD63}" type="datetimeFigureOut">
              <a:rPr lang="en-US" smtClean="0"/>
              <a:t>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78A6-C8D8-4C46-9FB5-7DB2169F3F3A}" type="slidenum">
              <a:rPr lang="en-US" smtClean="0"/>
              <a:t>‹#›</a:t>
            </a:fld>
            <a:endParaRPr lang="en-US"/>
          </a:p>
        </p:txBody>
      </p:sp>
    </p:spTree>
    <p:extLst>
      <p:ext uri="{BB962C8B-B14F-4D97-AF65-F5344CB8AC3E}">
        <p14:creationId xmlns:p14="http://schemas.microsoft.com/office/powerpoint/2010/main" val="645972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29D09-8A9A-45CC-9153-42E9D241BD63}" type="datetimeFigureOut">
              <a:rPr lang="en-US" smtClean="0"/>
              <a:t>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78A6-C8D8-4C46-9FB5-7DB2169F3F3A}" type="slidenum">
              <a:rPr lang="en-US" smtClean="0"/>
              <a:t>‹#›</a:t>
            </a:fld>
            <a:endParaRPr lang="en-US"/>
          </a:p>
        </p:txBody>
      </p:sp>
    </p:spTree>
    <p:extLst>
      <p:ext uri="{BB962C8B-B14F-4D97-AF65-F5344CB8AC3E}">
        <p14:creationId xmlns:p14="http://schemas.microsoft.com/office/powerpoint/2010/main" val="2844547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29D09-8A9A-45CC-9153-42E9D241BD63}" type="datetimeFigureOut">
              <a:rPr lang="en-US" smtClean="0"/>
              <a:t>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78A6-C8D8-4C46-9FB5-7DB2169F3F3A}" type="slidenum">
              <a:rPr lang="en-US" smtClean="0"/>
              <a:t>‹#›</a:t>
            </a:fld>
            <a:endParaRPr lang="en-US"/>
          </a:p>
        </p:txBody>
      </p:sp>
    </p:spTree>
    <p:extLst>
      <p:ext uri="{BB962C8B-B14F-4D97-AF65-F5344CB8AC3E}">
        <p14:creationId xmlns:p14="http://schemas.microsoft.com/office/powerpoint/2010/main" val="95666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DD29D09-8A9A-45CC-9153-42E9D241BD63}" type="datetimeFigureOut">
              <a:rPr lang="en-US" smtClean="0"/>
              <a:t>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78A6-C8D8-4C46-9FB5-7DB2169F3F3A}" type="slidenum">
              <a:rPr lang="en-US" smtClean="0"/>
              <a:t>‹#›</a:t>
            </a:fld>
            <a:endParaRPr lang="en-US"/>
          </a:p>
        </p:txBody>
      </p:sp>
    </p:spTree>
    <p:extLst>
      <p:ext uri="{BB962C8B-B14F-4D97-AF65-F5344CB8AC3E}">
        <p14:creationId xmlns:p14="http://schemas.microsoft.com/office/powerpoint/2010/main" val="176251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29D09-8A9A-45CC-9153-42E9D241BD63}" type="datetimeFigureOut">
              <a:rPr lang="en-US" smtClean="0"/>
              <a:t>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A78A6-C8D8-4C46-9FB5-7DB2169F3F3A}" type="slidenum">
              <a:rPr lang="en-US" smtClean="0"/>
              <a:t>‹#›</a:t>
            </a:fld>
            <a:endParaRPr lang="en-US"/>
          </a:p>
        </p:txBody>
      </p:sp>
    </p:spTree>
    <p:extLst>
      <p:ext uri="{BB962C8B-B14F-4D97-AF65-F5344CB8AC3E}">
        <p14:creationId xmlns:p14="http://schemas.microsoft.com/office/powerpoint/2010/main" val="3887412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29D09-8A9A-45CC-9153-42E9D241BD63}" type="datetimeFigureOut">
              <a:rPr lang="en-US" smtClean="0"/>
              <a:t>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8A78A6-C8D8-4C46-9FB5-7DB2169F3F3A}" type="slidenum">
              <a:rPr lang="en-US" smtClean="0"/>
              <a:t>‹#›</a:t>
            </a:fld>
            <a:endParaRPr lang="en-US"/>
          </a:p>
        </p:txBody>
      </p:sp>
    </p:spTree>
    <p:extLst>
      <p:ext uri="{BB962C8B-B14F-4D97-AF65-F5344CB8AC3E}">
        <p14:creationId xmlns:p14="http://schemas.microsoft.com/office/powerpoint/2010/main" val="244408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29D09-8A9A-45CC-9153-42E9D241BD63}" type="datetimeFigureOut">
              <a:rPr lang="en-US" smtClean="0"/>
              <a:t>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8A78A6-C8D8-4C46-9FB5-7DB2169F3F3A}" type="slidenum">
              <a:rPr lang="en-US" smtClean="0"/>
              <a:t>‹#›</a:t>
            </a:fld>
            <a:endParaRPr lang="en-US"/>
          </a:p>
        </p:txBody>
      </p:sp>
    </p:spTree>
    <p:extLst>
      <p:ext uri="{BB962C8B-B14F-4D97-AF65-F5344CB8AC3E}">
        <p14:creationId xmlns:p14="http://schemas.microsoft.com/office/powerpoint/2010/main" val="393868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29D09-8A9A-45CC-9153-42E9D241BD63}" type="datetimeFigureOut">
              <a:rPr lang="en-US" smtClean="0"/>
              <a:t>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8A78A6-C8D8-4C46-9FB5-7DB2169F3F3A}" type="slidenum">
              <a:rPr lang="en-US" smtClean="0"/>
              <a:t>‹#›</a:t>
            </a:fld>
            <a:endParaRPr lang="en-US"/>
          </a:p>
        </p:txBody>
      </p:sp>
    </p:spTree>
    <p:extLst>
      <p:ext uri="{BB962C8B-B14F-4D97-AF65-F5344CB8AC3E}">
        <p14:creationId xmlns:p14="http://schemas.microsoft.com/office/powerpoint/2010/main" val="876887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DD29D09-8A9A-45CC-9153-42E9D241BD63}" type="datetimeFigureOut">
              <a:rPr lang="en-US" smtClean="0"/>
              <a:t>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A78A6-C8D8-4C46-9FB5-7DB2169F3F3A}" type="slidenum">
              <a:rPr lang="en-US" smtClean="0"/>
              <a:t>‹#›</a:t>
            </a:fld>
            <a:endParaRPr lang="en-US"/>
          </a:p>
        </p:txBody>
      </p:sp>
    </p:spTree>
    <p:extLst>
      <p:ext uri="{BB962C8B-B14F-4D97-AF65-F5344CB8AC3E}">
        <p14:creationId xmlns:p14="http://schemas.microsoft.com/office/powerpoint/2010/main" val="322312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DD29D09-8A9A-45CC-9153-42E9D241BD63}" type="datetimeFigureOut">
              <a:rPr lang="en-US" smtClean="0"/>
              <a:t>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A78A6-C8D8-4C46-9FB5-7DB2169F3F3A}" type="slidenum">
              <a:rPr lang="en-US" smtClean="0"/>
              <a:t>‹#›</a:t>
            </a:fld>
            <a:endParaRPr lang="en-US"/>
          </a:p>
        </p:txBody>
      </p:sp>
    </p:spTree>
    <p:extLst>
      <p:ext uri="{BB962C8B-B14F-4D97-AF65-F5344CB8AC3E}">
        <p14:creationId xmlns:p14="http://schemas.microsoft.com/office/powerpoint/2010/main" val="75074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29D09-8A9A-45CC-9153-42E9D241BD63}" type="datetimeFigureOut">
              <a:rPr lang="en-US" smtClean="0"/>
              <a:t>1/9/2018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A78A6-C8D8-4C46-9FB5-7DB2169F3F3A}" type="slidenum">
              <a:rPr lang="en-US" smtClean="0"/>
              <a:t>‹#›</a:t>
            </a:fld>
            <a:endParaRPr lang="en-US"/>
          </a:p>
        </p:txBody>
      </p:sp>
    </p:spTree>
    <p:extLst>
      <p:ext uri="{BB962C8B-B14F-4D97-AF65-F5344CB8AC3E}">
        <p14:creationId xmlns:p14="http://schemas.microsoft.com/office/powerpoint/2010/main" val="3317816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p:nvPr/>
        </p:nvSpPr>
        <p:spPr>
          <a:xfrm>
            <a:off x="1117600" y="533400"/>
            <a:ext cx="10363200" cy="369200"/>
          </a:xfrm>
          <a:prstGeom prst="rect">
            <a:avLst/>
          </a:prstGeom>
          <a:noFill/>
          <a:ln>
            <a:noFill/>
          </a:ln>
        </p:spPr>
        <p:txBody>
          <a:bodyPr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53" name="Shape 453"/>
          <p:cNvSpPr txBox="1"/>
          <p:nvPr/>
        </p:nvSpPr>
        <p:spPr>
          <a:xfrm>
            <a:off x="914400" y="968967"/>
            <a:ext cx="10769600" cy="4909200"/>
          </a:xfrm>
          <a:prstGeom prst="rect">
            <a:avLst/>
          </a:prstGeom>
          <a:noFill/>
          <a:ln>
            <a:noFill/>
          </a:ln>
        </p:spPr>
        <p:txBody>
          <a:bodyPr wrap="square" lIns="121900" tIns="60933" rIns="121900" bIns="60933" anchor="t" anchorCtr="0">
            <a:noAutofit/>
          </a:bodyPr>
          <a:lstStyle/>
          <a:p>
            <a:pPr algn="ctr">
              <a:lnSpc>
                <a:spcPct val="115000"/>
              </a:lnSpc>
            </a:pPr>
            <a:endParaRPr sz="3467" b="1" dirty="0">
              <a:solidFill>
                <a:schemeClr val="dk1"/>
              </a:solidFill>
              <a:latin typeface="Times New Roman"/>
              <a:ea typeface="Times New Roman"/>
              <a:cs typeface="Times New Roman"/>
              <a:sym typeface="Times New Roman"/>
            </a:endParaRPr>
          </a:p>
          <a:p>
            <a:pPr algn="ctr">
              <a:lnSpc>
                <a:spcPct val="115000"/>
              </a:lnSpc>
              <a:buSzPct val="25000"/>
            </a:pPr>
            <a:r>
              <a:rPr lang="en" sz="3467" b="1" dirty="0">
                <a:solidFill>
                  <a:schemeClr val="dk1"/>
                </a:solidFill>
                <a:latin typeface="Times New Roman"/>
                <a:ea typeface="Times New Roman"/>
                <a:cs typeface="Times New Roman"/>
                <a:sym typeface="Times New Roman"/>
              </a:rPr>
              <a:t>Performance Indicator </a:t>
            </a:r>
            <a:r>
              <a:rPr lang="en" sz="3467" b="1" dirty="0">
                <a:solidFill>
                  <a:schemeClr val="dk1"/>
                </a:solidFill>
                <a:latin typeface="Times New Roman"/>
                <a:ea typeface="Times New Roman"/>
                <a:cs typeface="Times New Roman"/>
                <a:sym typeface="Times New Roman"/>
              </a:rPr>
              <a:t>C</a:t>
            </a:r>
            <a:endParaRPr sz="2400" i="1" dirty="0">
              <a:solidFill>
                <a:schemeClr val="dk1"/>
              </a:solidFill>
              <a:latin typeface="Times New Roman"/>
              <a:ea typeface="Times New Roman"/>
              <a:cs typeface="Times New Roman"/>
              <a:sym typeface="Times New Roman"/>
            </a:endParaRPr>
          </a:p>
          <a:p>
            <a:pPr>
              <a:lnSpc>
                <a:spcPct val="115000"/>
              </a:lnSpc>
              <a:spcBef>
                <a:spcPts val="2133"/>
              </a:spcBef>
              <a:buSzPct val="25000"/>
            </a:pPr>
            <a:r>
              <a:rPr lang="en" sz="2400" dirty="0">
                <a:solidFill>
                  <a:schemeClr val="dk1"/>
                </a:solidFill>
                <a:latin typeface="Calibri"/>
                <a:ea typeface="Calibri"/>
                <a:cs typeface="Calibri"/>
                <a:sym typeface="Calibri"/>
              </a:rPr>
              <a:t>Applies </a:t>
            </a:r>
            <a:r>
              <a:rPr lang="en" sz="2400" dirty="0">
                <a:solidFill>
                  <a:schemeClr val="dk1"/>
                </a:solidFill>
                <a:latin typeface="Calibri"/>
                <a:ea typeface="Calibri"/>
                <a:cs typeface="Calibri"/>
                <a:sym typeface="Calibri"/>
              </a:rPr>
              <a:t>knowledge of the legal rights of English Language Learners </a:t>
            </a:r>
            <a:r>
              <a:rPr lang="en" sz="2400" dirty="0">
                <a:solidFill>
                  <a:schemeClr val="dk1"/>
                </a:solidFill>
                <a:latin typeface="Calibri"/>
                <a:ea typeface="Calibri"/>
                <a:cs typeface="Calibri"/>
                <a:sym typeface="Calibri"/>
              </a:rPr>
              <a:t>and </a:t>
            </a:r>
            <a:r>
              <a:rPr lang="en" sz="2400" dirty="0">
                <a:solidFill>
                  <a:schemeClr val="dk1"/>
                </a:solidFill>
                <a:latin typeface="Calibri"/>
                <a:ea typeface="Calibri"/>
                <a:cs typeface="Calibri"/>
                <a:sym typeface="Calibri"/>
              </a:rPr>
              <a:t>ethical considerations related to the education of English </a:t>
            </a:r>
            <a:r>
              <a:rPr lang="en" sz="2400" dirty="0">
                <a:solidFill>
                  <a:schemeClr val="dk1"/>
                </a:solidFill>
                <a:latin typeface="Calibri"/>
                <a:ea typeface="Calibri"/>
                <a:cs typeface="Calibri"/>
                <a:sym typeface="Calibri"/>
              </a:rPr>
              <a:t>Language Learners.</a:t>
            </a:r>
          </a:p>
          <a:p>
            <a:pPr algn="ctr">
              <a:lnSpc>
                <a:spcPct val="115000"/>
              </a:lnSpc>
              <a:spcBef>
                <a:spcPts val="2133"/>
              </a:spcBef>
              <a:buSzPct val="25000"/>
            </a:pPr>
            <a:r>
              <a:rPr lang="en" sz="2400" b="1" dirty="0">
                <a:solidFill>
                  <a:schemeClr val="dk1"/>
                </a:solidFill>
                <a:latin typeface="Calibri"/>
                <a:ea typeface="Calibri"/>
                <a:cs typeface="Calibri"/>
                <a:sym typeface="Calibri"/>
              </a:rPr>
              <a:t>Anali Quesnay</a:t>
            </a:r>
            <a:endParaRPr lang="en" sz="2400" b="1" dirty="0">
              <a:solidFill>
                <a:schemeClr val="dk1"/>
              </a:solidFill>
              <a:latin typeface="Calibri"/>
              <a:ea typeface="Calibri"/>
              <a:cs typeface="Calibri"/>
              <a:sym typeface="Calibri"/>
            </a:endParaRPr>
          </a:p>
          <a:p>
            <a:pPr marL="3657509" indent="507987">
              <a:lnSpc>
                <a:spcPct val="115000"/>
              </a:lnSpc>
              <a:spcBef>
                <a:spcPts val="2133"/>
              </a:spcBef>
            </a:pPr>
            <a:endParaRPr sz="2400" b="1" dirty="0">
              <a:solidFill>
                <a:schemeClr val="dk1"/>
              </a:solidFill>
              <a:latin typeface="Times New Roman"/>
              <a:ea typeface="Times New Roman"/>
              <a:cs typeface="Times New Roman"/>
              <a:sym typeface="Times New Roman"/>
            </a:endParaRPr>
          </a:p>
          <a:p>
            <a:pPr algn="ctr">
              <a:spcBef>
                <a:spcPts val="2133"/>
              </a:spcBef>
            </a:pPr>
            <a:endParaRPr sz="2400" dirty="0">
              <a:solidFill>
                <a:schemeClr val="dk1"/>
              </a:solidFill>
              <a:latin typeface="Times New Roman"/>
              <a:ea typeface="Times New Roman"/>
              <a:cs typeface="Times New Roman"/>
              <a:sym typeface="Times New Roman"/>
            </a:endParaRPr>
          </a:p>
        </p:txBody>
      </p:sp>
      <p:sp>
        <p:nvSpPr>
          <p:cNvPr id="454" name="Shape 454"/>
          <p:cNvSpPr txBox="1">
            <a:spLocks noGrp="1"/>
          </p:cNvSpPr>
          <p:nvPr>
            <p:ph type="sldNum" idx="12"/>
          </p:nvPr>
        </p:nvSpPr>
        <p:spPr>
          <a:xfrm>
            <a:off x="8737600" y="6356349"/>
            <a:ext cx="2844800" cy="365200"/>
          </a:xfrm>
          <a:prstGeom prst="rect">
            <a:avLst/>
          </a:prstGeom>
          <a:noFill/>
          <a:ln>
            <a:noFill/>
          </a:ln>
        </p:spPr>
        <p:txBody>
          <a:bodyPr vert="horz" wrap="square" lIns="121900" tIns="60933" rIns="121900" bIns="60933" rtlCol="0" anchor="ctr" anchorCtr="0">
            <a:noAutofit/>
          </a:bodyPr>
          <a:lstStyle/>
          <a:p>
            <a:pPr>
              <a:buSzPct val="25000"/>
            </a:pPr>
            <a:fld id="{00000000-1234-1234-1234-123412341234}" type="slidenum">
              <a:rPr lang="en">
                <a:solidFill>
                  <a:srgbClr val="888888"/>
                </a:solidFill>
                <a:latin typeface="Calibri"/>
                <a:ea typeface="Calibri"/>
                <a:cs typeface="Calibri"/>
                <a:sym typeface="Calibri"/>
              </a:rPr>
              <a:pPr>
                <a:buSzPct val="25000"/>
              </a:pPr>
              <a:t>1</a:t>
            </a:fld>
            <a:endParaRPr lang="en">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88096663"/>
      </p:ext>
    </p:extLst>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999"/>
                                          </p:stCondLst>
                                        </p:cTn>
                                        <p:tgtEl>
                                          <p:spTgt spid="453">
                                            <p:txEl>
                                              <p:pRg st="1" end="1"/>
                                            </p:txEl>
                                          </p:spTgt>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nodeType="afterEffect">
                                  <p:stCondLst>
                                    <p:cond delay="0"/>
                                  </p:stCondLst>
                                  <p:childTnLst>
                                    <p:set>
                                      <p:cBhvr>
                                        <p:cTn id="9" dur="1" fill="hold">
                                          <p:stCondLst>
                                            <p:cond delay="2999"/>
                                          </p:stCondLst>
                                        </p:cTn>
                                        <p:tgtEl>
                                          <p:spTgt spid="453">
                                            <p:txEl>
                                              <p:pRg st="2" end="2"/>
                                            </p:txEl>
                                          </p:spTgt>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nodeType="afterEffect">
                                  <p:stCondLst>
                                    <p:cond delay="0"/>
                                  </p:stCondLst>
                                  <p:childTnLst>
                                    <p:set>
                                      <p:cBhvr>
                                        <p:cTn id="12" dur="1" fill="hold">
                                          <p:stCondLst>
                                            <p:cond delay="2999"/>
                                          </p:stCondLst>
                                        </p:cTn>
                                        <p:tgtEl>
                                          <p:spTgt spid="45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Rights, Laws</a:t>
            </a:r>
            <a:endParaRPr lang="en-US" dirty="0"/>
          </a:p>
        </p:txBody>
      </p:sp>
      <p:sp>
        <p:nvSpPr>
          <p:cNvPr id="3" name="Content Placeholder 2"/>
          <p:cNvSpPr>
            <a:spLocks noGrp="1"/>
          </p:cNvSpPr>
          <p:nvPr>
            <p:ph idx="1"/>
          </p:nvPr>
        </p:nvSpPr>
        <p:spPr/>
        <p:txBody>
          <a:bodyPr>
            <a:normAutofit/>
          </a:bodyPr>
          <a:lstStyle/>
          <a:p>
            <a:r>
              <a:rPr lang="en-US" dirty="0" smtClean="0"/>
              <a:t>The Fourteenth Amendment to the U.S Constitution</a:t>
            </a:r>
          </a:p>
          <a:p>
            <a:pPr lvl="1"/>
            <a:r>
              <a:rPr lang="en-US" dirty="0"/>
              <a:t>Educational rights of language minority students</a:t>
            </a:r>
            <a:r>
              <a:rPr lang="en-US" dirty="0" smtClean="0"/>
              <a:t>.</a:t>
            </a:r>
          </a:p>
          <a:p>
            <a:endParaRPr lang="en-US" dirty="0" smtClean="0"/>
          </a:p>
          <a:p>
            <a:r>
              <a:rPr lang="en-US" dirty="0" smtClean="0"/>
              <a:t>Title VI Civil Rights Act (1964)</a:t>
            </a:r>
          </a:p>
          <a:p>
            <a:pPr lvl="1"/>
            <a:r>
              <a:rPr lang="en-US" dirty="0" smtClean="0"/>
              <a:t>Prohibited discrimination in programs and activities that were federally funded.</a:t>
            </a:r>
          </a:p>
          <a:p>
            <a:pPr marL="457189" lvl="1" indent="0">
              <a:buNone/>
            </a:pPr>
            <a:endParaRPr lang="en-US" dirty="0" smtClean="0"/>
          </a:p>
          <a:p>
            <a:r>
              <a:rPr lang="en-US" dirty="0" smtClean="0"/>
              <a:t>Bilingual Education Act (1968 &amp; 1974)</a:t>
            </a:r>
          </a:p>
          <a:p>
            <a:pPr lvl="1"/>
            <a:r>
              <a:rPr lang="en-US" dirty="0" smtClean="0"/>
              <a:t>Funding for schools that were meeting the needs of students with limited English Proficiency in the U.S</a:t>
            </a:r>
            <a:endParaRPr lang="en-US" dirty="0"/>
          </a:p>
          <a:p>
            <a:pPr lvl="1"/>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7" y="6218237"/>
            <a:ext cx="487363" cy="487363"/>
          </a:xfrm>
          <a:prstGeom prst="rect">
            <a:avLst/>
          </a:prstGeom>
        </p:spPr>
      </p:pic>
    </p:spTree>
    <p:extLst>
      <p:ext uri="{BB962C8B-B14F-4D97-AF65-F5344CB8AC3E}">
        <p14:creationId xmlns:p14="http://schemas.microsoft.com/office/powerpoint/2010/main" val="3318288380"/>
      </p:ext>
    </p:extLst>
  </p:cSld>
  <p:clrMapOvr>
    <a:masterClrMapping/>
  </p:clrMapOvr>
  <mc:AlternateContent xmlns:mc="http://schemas.openxmlformats.org/markup-compatibility/2006" xmlns:p14="http://schemas.microsoft.com/office/powerpoint/2010/main">
    <mc:Choice Requires="p14">
      <p:transition spd="slow" p14:dur="2750" advClick="0" advTm="92629"/>
    </mc:Choice>
    <mc:Fallback xmlns="">
      <p:transition spd="slow" advClick="0" advTm="92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Rights, Laws</a:t>
            </a:r>
          </a:p>
        </p:txBody>
      </p:sp>
      <p:sp>
        <p:nvSpPr>
          <p:cNvPr id="3" name="Content Placeholder 2"/>
          <p:cNvSpPr>
            <a:spLocks noGrp="1"/>
          </p:cNvSpPr>
          <p:nvPr>
            <p:ph idx="1"/>
          </p:nvPr>
        </p:nvSpPr>
        <p:spPr/>
        <p:txBody>
          <a:bodyPr>
            <a:normAutofit fontScale="92500" lnSpcReduction="10000"/>
          </a:bodyPr>
          <a:lstStyle/>
          <a:p>
            <a:r>
              <a:rPr lang="en-US" dirty="0" smtClean="0"/>
              <a:t>Equal Educational Opportunity Act (1974)</a:t>
            </a:r>
          </a:p>
          <a:p>
            <a:pPr lvl="1"/>
            <a:r>
              <a:rPr lang="en-US" dirty="0"/>
              <a:t>Prohibits discrimination and racial segregation of students, faculty, and staff.</a:t>
            </a:r>
          </a:p>
          <a:p>
            <a:pPr lvl="1"/>
            <a:r>
              <a:rPr lang="en-US" dirty="0"/>
              <a:t>Overcoming language barriers</a:t>
            </a:r>
            <a:r>
              <a:rPr lang="en-US" dirty="0" smtClean="0"/>
              <a:t>.</a:t>
            </a:r>
          </a:p>
          <a:p>
            <a:pPr marL="457189" lvl="1" indent="0">
              <a:buNone/>
            </a:pPr>
            <a:endParaRPr lang="en-US" dirty="0"/>
          </a:p>
          <a:p>
            <a:r>
              <a:rPr lang="en-US" dirty="0" smtClean="0"/>
              <a:t>No Child Left Behind (2001)</a:t>
            </a:r>
          </a:p>
          <a:p>
            <a:pPr lvl="1"/>
            <a:r>
              <a:rPr lang="en-US" dirty="0" smtClean="0"/>
              <a:t>Major focus: closing achievement gaps in education.</a:t>
            </a:r>
          </a:p>
          <a:p>
            <a:pPr lvl="1"/>
            <a:r>
              <a:rPr lang="en-US" dirty="0" smtClean="0"/>
              <a:t>Raised expectations for higher achievement.</a:t>
            </a:r>
          </a:p>
          <a:p>
            <a:endParaRPr lang="en-US" dirty="0"/>
          </a:p>
          <a:p>
            <a:r>
              <a:rPr lang="en-US" dirty="0" smtClean="0"/>
              <a:t>Every Student Succeeds Act (ESSA)</a:t>
            </a:r>
          </a:p>
          <a:p>
            <a:pPr lvl="1"/>
            <a:r>
              <a:rPr lang="en-US" dirty="0" smtClean="0"/>
              <a:t>Replaced NCLB in 2015. </a:t>
            </a:r>
          </a:p>
          <a:p>
            <a:pPr lvl="1"/>
            <a:r>
              <a:rPr lang="en-US" dirty="0" smtClean="0"/>
              <a:t>Increased finding and resources for programs to support English Language Learners.</a:t>
            </a:r>
          </a:p>
          <a:p>
            <a:pPr lvl="1"/>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7" y="6218237"/>
            <a:ext cx="487363" cy="487363"/>
          </a:xfrm>
          <a:prstGeom prst="rect">
            <a:avLst/>
          </a:prstGeom>
        </p:spPr>
      </p:pic>
    </p:spTree>
    <p:extLst>
      <p:ext uri="{BB962C8B-B14F-4D97-AF65-F5344CB8AC3E}">
        <p14:creationId xmlns:p14="http://schemas.microsoft.com/office/powerpoint/2010/main" val="2546090042"/>
      </p:ext>
    </p:extLst>
  </p:cSld>
  <p:clrMapOvr>
    <a:masterClrMapping/>
  </p:clrMapOvr>
  <mc:AlternateContent xmlns:mc="http://schemas.openxmlformats.org/markup-compatibility/2006" xmlns:p14="http://schemas.microsoft.com/office/powerpoint/2010/main">
    <mc:Choice Requires="p14">
      <p:transition spd="slow" p14:dur="2750" advClick="0" advTm="118066"/>
    </mc:Choice>
    <mc:Fallback xmlns="">
      <p:transition spd="slow" advClick="0" advTm="118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Rights, Laws</a:t>
            </a:r>
          </a:p>
        </p:txBody>
      </p:sp>
      <p:sp>
        <p:nvSpPr>
          <p:cNvPr id="3" name="Content Placeholder 2"/>
          <p:cNvSpPr>
            <a:spLocks noGrp="1"/>
          </p:cNvSpPr>
          <p:nvPr>
            <p:ph idx="1"/>
          </p:nvPr>
        </p:nvSpPr>
        <p:spPr/>
        <p:txBody>
          <a:bodyPr/>
          <a:lstStyle/>
          <a:p>
            <a:r>
              <a:rPr lang="en-US" dirty="0" smtClean="0"/>
              <a:t>New York State C.R Part 117</a:t>
            </a:r>
          </a:p>
          <a:p>
            <a:pPr lvl="1"/>
            <a:r>
              <a:rPr lang="en-US" dirty="0" smtClean="0"/>
              <a:t>Standards for screening for every new student that enters schools.</a:t>
            </a:r>
          </a:p>
          <a:p>
            <a:pPr marL="457189" lvl="1" indent="0">
              <a:buNone/>
            </a:pPr>
            <a:endParaRPr lang="en-US" dirty="0" smtClean="0"/>
          </a:p>
          <a:p>
            <a:r>
              <a:rPr lang="en-US" dirty="0" smtClean="0"/>
              <a:t>New York State C.R Part 154</a:t>
            </a:r>
          </a:p>
          <a:p>
            <a:pPr lvl="1"/>
            <a:r>
              <a:rPr lang="en-US" dirty="0" smtClean="0"/>
              <a:t>Regulations for education in regards to students with limited English Proficiency.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7" y="6218237"/>
            <a:ext cx="487363" cy="487363"/>
          </a:xfrm>
          <a:prstGeom prst="rect">
            <a:avLst/>
          </a:prstGeom>
        </p:spPr>
      </p:pic>
    </p:spTree>
    <p:extLst>
      <p:ext uri="{BB962C8B-B14F-4D97-AF65-F5344CB8AC3E}">
        <p14:creationId xmlns:p14="http://schemas.microsoft.com/office/powerpoint/2010/main" val="1140045882"/>
      </p:ext>
    </p:extLst>
  </p:cSld>
  <p:clrMapOvr>
    <a:masterClrMapping/>
  </p:clrMapOvr>
  <mc:AlternateContent xmlns:mc="http://schemas.openxmlformats.org/markup-compatibility/2006" xmlns:p14="http://schemas.microsoft.com/office/powerpoint/2010/main">
    <mc:Choice Requires="p14">
      <p:transition spd="slow" p14:dur="2750" advClick="0" advTm="52729"/>
    </mc:Choice>
    <mc:Fallback xmlns="">
      <p:transition spd="slow" advClick="0" advTm="52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Court Cases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Brown vs. Board of Education (1954)</a:t>
            </a:r>
          </a:p>
          <a:p>
            <a:pPr lvl="1"/>
            <a:r>
              <a:rPr lang="en-US" dirty="0"/>
              <a:t>Established the principal of equal educational opportunity for </a:t>
            </a:r>
            <a:r>
              <a:rPr lang="en-US" i="1" dirty="0"/>
              <a:t>all </a:t>
            </a:r>
            <a:r>
              <a:rPr lang="en-US" dirty="0"/>
              <a:t>students.</a:t>
            </a:r>
          </a:p>
          <a:p>
            <a:endParaRPr lang="en-US" dirty="0" smtClean="0"/>
          </a:p>
          <a:p>
            <a:r>
              <a:rPr lang="en-US" dirty="0" smtClean="0"/>
              <a:t>Lau vs. Nichols (1974)</a:t>
            </a:r>
          </a:p>
          <a:p>
            <a:pPr lvl="1"/>
            <a:r>
              <a:rPr lang="en-US" dirty="0" smtClean="0"/>
              <a:t>Basis for many other court decisions.</a:t>
            </a:r>
          </a:p>
          <a:p>
            <a:pPr lvl="1"/>
            <a:r>
              <a:rPr lang="en-US" dirty="0" smtClean="0"/>
              <a:t>Brought forward by Chinese-American families from San Francisco School District, whose children with limited English proficiency were not receiving appropriate supplemental instruction. </a:t>
            </a:r>
          </a:p>
          <a:p>
            <a:pPr lvl="1"/>
            <a:r>
              <a:rPr lang="en-US" dirty="0" smtClean="0"/>
              <a:t>This ruling made ESL a required program for ELLs in all US public schools.</a:t>
            </a:r>
          </a:p>
          <a:p>
            <a:pPr marL="457189" lvl="1" indent="0">
              <a:buNone/>
            </a:pPr>
            <a:endParaRPr lang="en-US" dirty="0"/>
          </a:p>
          <a:p>
            <a:r>
              <a:rPr lang="en-US" dirty="0" err="1" smtClean="0"/>
              <a:t>Castañeda</a:t>
            </a:r>
            <a:r>
              <a:rPr lang="en-US" dirty="0" smtClean="0"/>
              <a:t> v. Pickard (1981)</a:t>
            </a:r>
          </a:p>
          <a:p>
            <a:pPr lvl="1"/>
            <a:r>
              <a:rPr lang="en-US" dirty="0" smtClean="0"/>
              <a:t>Set standards for courts when examining programs for LEP students. </a:t>
            </a:r>
          </a:p>
          <a:p>
            <a:pPr lvl="1"/>
            <a:r>
              <a:rPr lang="en-US" dirty="0" smtClean="0"/>
              <a:t>Set 3 major requirements for effective instruction.</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7" y="6218237"/>
            <a:ext cx="487363" cy="487363"/>
          </a:xfrm>
          <a:prstGeom prst="rect">
            <a:avLst/>
          </a:prstGeom>
        </p:spPr>
      </p:pic>
    </p:spTree>
    <p:extLst>
      <p:ext uri="{BB962C8B-B14F-4D97-AF65-F5344CB8AC3E}">
        <p14:creationId xmlns:p14="http://schemas.microsoft.com/office/powerpoint/2010/main" val="2561552857"/>
      </p:ext>
    </p:extLst>
  </p:cSld>
  <p:clrMapOvr>
    <a:masterClrMapping/>
  </p:clrMapOvr>
  <mc:AlternateContent xmlns:mc="http://schemas.openxmlformats.org/markup-compatibility/2006" xmlns:p14="http://schemas.microsoft.com/office/powerpoint/2010/main">
    <mc:Choice Requires="p14">
      <p:transition spd="slow" p14:dur="2750" advClick="0" advTm="98722"/>
    </mc:Choice>
    <mc:Fallback xmlns="">
      <p:transition spd="slow" advClick="0" advTm="98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Court Cases</a:t>
            </a:r>
          </a:p>
        </p:txBody>
      </p:sp>
      <p:sp>
        <p:nvSpPr>
          <p:cNvPr id="3" name="Content Placeholder 2"/>
          <p:cNvSpPr>
            <a:spLocks noGrp="1"/>
          </p:cNvSpPr>
          <p:nvPr>
            <p:ph idx="1"/>
          </p:nvPr>
        </p:nvSpPr>
        <p:spPr/>
        <p:txBody>
          <a:bodyPr/>
          <a:lstStyle/>
          <a:p>
            <a:r>
              <a:rPr lang="en-US" dirty="0" smtClean="0"/>
              <a:t>Idaho vs. Migrant Council (1981)</a:t>
            </a:r>
          </a:p>
          <a:p>
            <a:pPr lvl="1"/>
            <a:r>
              <a:rPr lang="en-US" dirty="0"/>
              <a:t>Monitoring implementation of programs with students with limited English proficiency. </a:t>
            </a:r>
          </a:p>
          <a:p>
            <a:pPr marL="457189" lvl="1" indent="0">
              <a:buNone/>
            </a:pPr>
            <a:endParaRPr lang="en-US" dirty="0" smtClean="0"/>
          </a:p>
          <a:p>
            <a:r>
              <a:rPr lang="en-US" dirty="0" err="1" smtClean="0"/>
              <a:t>Plyler</a:t>
            </a:r>
            <a:r>
              <a:rPr lang="en-US" dirty="0" smtClean="0"/>
              <a:t> vs. Doe (1981)</a:t>
            </a:r>
          </a:p>
          <a:p>
            <a:pPr lvl="1"/>
            <a:r>
              <a:rPr lang="en-US" dirty="0" smtClean="0"/>
              <a:t>Providing equal educational rights for undocumented students in public schools.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7" y="6218237"/>
            <a:ext cx="487363" cy="487363"/>
          </a:xfrm>
          <a:prstGeom prst="rect">
            <a:avLst/>
          </a:prstGeom>
        </p:spPr>
      </p:pic>
    </p:spTree>
    <p:extLst>
      <p:ext uri="{BB962C8B-B14F-4D97-AF65-F5344CB8AC3E}">
        <p14:creationId xmlns:p14="http://schemas.microsoft.com/office/powerpoint/2010/main" val="3556744077"/>
      </p:ext>
    </p:extLst>
  </p:cSld>
  <p:clrMapOvr>
    <a:masterClrMapping/>
  </p:clrMapOvr>
  <mc:AlternateContent xmlns:mc="http://schemas.openxmlformats.org/markup-compatibility/2006" xmlns:p14="http://schemas.microsoft.com/office/powerpoint/2010/main">
    <mc:Choice Requires="p14">
      <p:transition spd="slow" p14:dur="2750" advClick="0" advTm="33260"/>
    </mc:Choice>
    <mc:Fallback xmlns="">
      <p:transition spd="slow" advClick="0" advTm="33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868" y="0"/>
            <a:ext cx="10515600" cy="1325563"/>
          </a:xfrm>
        </p:spPr>
        <p:txBody>
          <a:bodyPr/>
          <a:lstStyle/>
          <a:p>
            <a:r>
              <a:rPr lang="en-US" dirty="0" smtClean="0"/>
              <a:t>Ethical considerations</a:t>
            </a:r>
            <a:endParaRPr lang="en-US" dirty="0"/>
          </a:p>
        </p:txBody>
      </p:sp>
      <p:sp>
        <p:nvSpPr>
          <p:cNvPr id="3" name="Content Placeholder 2"/>
          <p:cNvSpPr>
            <a:spLocks noGrp="1"/>
          </p:cNvSpPr>
          <p:nvPr>
            <p:ph idx="1"/>
          </p:nvPr>
        </p:nvSpPr>
        <p:spPr>
          <a:xfrm>
            <a:off x="838201" y="986438"/>
            <a:ext cx="10515600" cy="5267901"/>
          </a:xfrm>
        </p:spPr>
        <p:txBody>
          <a:bodyPr/>
          <a:lstStyle/>
          <a:p>
            <a:r>
              <a:rPr lang="en-US" dirty="0" smtClean="0"/>
              <a:t>Culturally Responsive Teaching</a:t>
            </a:r>
          </a:p>
          <a:p>
            <a:pPr lvl="1"/>
            <a:r>
              <a:rPr lang="en-US" dirty="0"/>
              <a:t>Getting to know your students.</a:t>
            </a:r>
          </a:p>
          <a:p>
            <a:pPr lvl="1"/>
            <a:r>
              <a:rPr lang="en-US" dirty="0" smtClean="0"/>
              <a:t>Incorporating culture into curriculum.</a:t>
            </a:r>
          </a:p>
          <a:p>
            <a:pPr marL="457189" lvl="1" indent="0">
              <a:buNone/>
            </a:pPr>
            <a:endParaRPr lang="en-US" dirty="0" smtClean="0"/>
          </a:p>
          <a:p>
            <a:r>
              <a:rPr lang="en-US" dirty="0" smtClean="0"/>
              <a:t>Classroom Environment</a:t>
            </a:r>
          </a:p>
          <a:p>
            <a:pPr lvl="1"/>
            <a:r>
              <a:rPr lang="en-US" dirty="0" smtClean="0"/>
              <a:t>Establishing a safe space community.</a:t>
            </a:r>
          </a:p>
          <a:p>
            <a:pPr marL="457189" lvl="1" indent="0">
              <a:buNone/>
            </a:pPr>
            <a:endParaRPr lang="en-US" dirty="0"/>
          </a:p>
          <a:p>
            <a:r>
              <a:rPr lang="en-US" dirty="0" smtClean="0"/>
              <a:t>Students with special needs</a:t>
            </a:r>
          </a:p>
          <a:p>
            <a:pPr lvl="1"/>
            <a:r>
              <a:rPr lang="en-US" dirty="0" smtClean="0"/>
              <a:t>Having a limited English proficiency does not mean disability.</a:t>
            </a:r>
          </a:p>
          <a:p>
            <a:pPr lvl="1"/>
            <a:r>
              <a:rPr lang="en-US" dirty="0" smtClean="0"/>
              <a:t>Many ELLs are being put into Special Education without appropriate rationale.</a:t>
            </a:r>
          </a:p>
          <a:p>
            <a:pPr lvl="1"/>
            <a:r>
              <a:rPr lang="en-US" dirty="0" smtClean="0"/>
              <a:t>ELLs with special needs must receive both Special Education and ENL services.</a:t>
            </a:r>
          </a:p>
          <a:p>
            <a:pPr lvl="1"/>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7" y="6218237"/>
            <a:ext cx="487363" cy="487363"/>
          </a:xfrm>
          <a:prstGeom prst="rect">
            <a:avLst/>
          </a:prstGeom>
        </p:spPr>
      </p:pic>
    </p:spTree>
    <p:extLst>
      <p:ext uri="{BB962C8B-B14F-4D97-AF65-F5344CB8AC3E}">
        <p14:creationId xmlns:p14="http://schemas.microsoft.com/office/powerpoint/2010/main" val="551462122"/>
      </p:ext>
    </p:extLst>
  </p:cSld>
  <p:clrMapOvr>
    <a:masterClrMapping/>
  </p:clrMapOvr>
  <mc:AlternateContent xmlns:mc="http://schemas.openxmlformats.org/markup-compatibility/2006" xmlns:p14="http://schemas.microsoft.com/office/powerpoint/2010/main">
    <mc:Choice Requires="p14">
      <p:transition spd="slow" p14:dur="2750" advClick="0" advTm="95575"/>
    </mc:Choice>
    <mc:Fallback xmlns="">
      <p:transition spd="slow" advClick="0" advTm="95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1442</Words>
  <Application>Microsoft Office PowerPoint</Application>
  <PresentationFormat>Widescreen</PresentationFormat>
  <Paragraphs>102</Paragraphs>
  <Slides>7</Slides>
  <Notes>7</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Times New Roman</vt:lpstr>
      <vt:lpstr>Office Theme</vt:lpstr>
      <vt:lpstr>PowerPoint Presentation</vt:lpstr>
      <vt:lpstr>Legal Rights, Laws</vt:lpstr>
      <vt:lpstr>Legal Rights, Laws</vt:lpstr>
      <vt:lpstr>Legal Rights, Laws</vt:lpstr>
      <vt:lpstr>Court Cases</vt:lpstr>
      <vt:lpstr>Court Cases</vt:lpstr>
      <vt:lpstr>Ethical considerations</vt:lpstr>
    </vt:vector>
  </TitlesOfParts>
  <Company>State University of New York at Oswego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Selena Miller</dc:creator>
  <cp:lastModifiedBy>Selena Miller</cp:lastModifiedBy>
  <cp:revision>4</cp:revision>
  <dcterms:created xsi:type="dcterms:W3CDTF">2018-01-09T18:39:18Z</dcterms:created>
  <dcterms:modified xsi:type="dcterms:W3CDTF">2018-01-09T18:41:42Z</dcterms:modified>
</cp:coreProperties>
</file>