
<file path=[Content_Types].xml><?xml version="1.0" encoding="utf-8"?>
<Types xmlns="http://schemas.openxmlformats.org/package/2006/content-types">
  <Default Extension="png" ContentType="image/png"/>
  <Default Extension="m4a" ContentType="audio/mp4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37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A22F3E9-9D17-4ECF-A868-D20EF54CBF6A}" type="datetimeFigureOut">
              <a:rPr lang="en-US" smtClean="0"/>
              <a:t>1/9/2018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F991F8F-F752-40C5-A54A-CCE95D2C2C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29972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2" name="Shape 442"/>
          <p:cNvSpPr txBox="1">
            <a:spLocks noGrp="1"/>
          </p:cNvSpPr>
          <p:nvPr>
            <p:ph type="body" idx="1"/>
          </p:nvPr>
        </p:nvSpPr>
        <p:spPr>
          <a:xfrm>
            <a:off x="701675" y="4416425"/>
            <a:ext cx="5607093" cy="4183075"/>
          </a:xfrm>
          <a:prstGeom prst="rect">
            <a:avLst/>
          </a:prstGeom>
          <a:noFill/>
          <a:ln>
            <a:noFill/>
          </a:ln>
        </p:spPr>
        <p:txBody>
          <a:bodyPr wrap="square" lIns="91302" tIns="91302" rIns="91302" bIns="91302" anchor="ctr" anchorCtr="0">
            <a:noAutofit/>
          </a:bodyPr>
          <a:lstStyle/>
          <a:p>
            <a:pPr>
              <a:buNone/>
            </a:pPr>
            <a:r>
              <a:rPr lang="en"/>
              <a:t>When you insert your slides, or create them here - please find the slide that starts your section and put your slides after that. Thanks!</a:t>
            </a:r>
          </a:p>
          <a:p>
            <a:pPr>
              <a:buNone/>
            </a:pPr>
            <a:endParaRPr/>
          </a:p>
        </p:txBody>
      </p:sp>
      <p:sp>
        <p:nvSpPr>
          <p:cNvPr id="443" name="Shape 443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2017113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D29D09-8A9A-45CC-9153-42E9D241BD63}" type="datetimeFigureOut">
              <a:rPr lang="en-US" smtClean="0"/>
              <a:t>1/9/2018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8A78A6-C8D8-4C46-9FB5-7DB2169F3F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18360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D29D09-8A9A-45CC-9153-42E9D241BD63}" type="datetimeFigureOut">
              <a:rPr lang="en-US" smtClean="0"/>
              <a:t>1/9/2018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8A78A6-C8D8-4C46-9FB5-7DB2169F3F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59727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D29D09-8A9A-45CC-9153-42E9D241BD63}" type="datetimeFigureOut">
              <a:rPr lang="en-US" smtClean="0"/>
              <a:t>1/9/2018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8A78A6-C8D8-4C46-9FB5-7DB2169F3F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45473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D29D09-8A9A-45CC-9153-42E9D241BD63}" type="datetimeFigureOut">
              <a:rPr lang="en-US" smtClean="0"/>
              <a:t>1/9/2018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8A78A6-C8D8-4C46-9FB5-7DB2169F3F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66654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D29D09-8A9A-45CC-9153-42E9D241BD63}" type="datetimeFigureOut">
              <a:rPr lang="en-US" smtClean="0"/>
              <a:t>1/9/2018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8A78A6-C8D8-4C46-9FB5-7DB2169F3F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2517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D29D09-8A9A-45CC-9153-42E9D241BD63}" type="datetimeFigureOut">
              <a:rPr lang="en-US" smtClean="0"/>
              <a:t>1/9/2018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8A78A6-C8D8-4C46-9FB5-7DB2169F3F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74128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D29D09-8A9A-45CC-9153-42E9D241BD63}" type="datetimeFigureOut">
              <a:rPr lang="en-US" smtClean="0"/>
              <a:t>1/9/2018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8A78A6-C8D8-4C46-9FB5-7DB2169F3F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40833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D29D09-8A9A-45CC-9153-42E9D241BD63}" type="datetimeFigureOut">
              <a:rPr lang="en-US" smtClean="0"/>
              <a:t>1/9/2018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8A78A6-C8D8-4C46-9FB5-7DB2169F3F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8680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D29D09-8A9A-45CC-9153-42E9D241BD63}" type="datetimeFigureOut">
              <a:rPr lang="en-US" smtClean="0"/>
              <a:t>1/9/2018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8A78A6-C8D8-4C46-9FB5-7DB2169F3F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68872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D29D09-8A9A-45CC-9153-42E9D241BD63}" type="datetimeFigureOut">
              <a:rPr lang="en-US" smtClean="0"/>
              <a:t>1/9/2018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8A78A6-C8D8-4C46-9FB5-7DB2169F3F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31200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D29D09-8A9A-45CC-9153-42E9D241BD63}" type="datetimeFigureOut">
              <a:rPr lang="en-US" smtClean="0"/>
              <a:t>1/9/2018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8A78A6-C8D8-4C46-9FB5-7DB2169F3F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0742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D29D09-8A9A-45CC-9153-42E9D241BD63}" type="datetimeFigureOut">
              <a:rPr lang="en-US" smtClean="0"/>
              <a:t>1/9/2018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8A78A6-C8D8-4C46-9FB5-7DB2169F3F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78169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audio" Target="../media/media9.m4a"/><Relationship Id="rId2" Type="http://schemas.microsoft.com/office/2007/relationships/media" Target="../media/media9.m4a"/><Relationship Id="rId1" Type="http://schemas.openxmlformats.org/officeDocument/2006/relationships/tags" Target="../tags/tag9.xml"/><Relationship Id="rId5" Type="http://schemas.openxmlformats.org/officeDocument/2006/relationships/image" Target="../media/image1.png"/><Relationship Id="rId4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audio" Target="../media/media10.m4a"/><Relationship Id="rId2" Type="http://schemas.microsoft.com/office/2007/relationships/media" Target="../media/media10.m4a"/><Relationship Id="rId1" Type="http://schemas.openxmlformats.org/officeDocument/2006/relationships/tags" Target="../tags/tag10.xml"/><Relationship Id="rId5" Type="http://schemas.openxmlformats.org/officeDocument/2006/relationships/image" Target="../media/image1.png"/><Relationship Id="rId4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audio" Target="../media/media11.m4a"/><Relationship Id="rId2" Type="http://schemas.microsoft.com/office/2007/relationships/media" Target="../media/media11.m4a"/><Relationship Id="rId1" Type="http://schemas.openxmlformats.org/officeDocument/2006/relationships/tags" Target="../tags/tag11.xml"/><Relationship Id="rId5" Type="http://schemas.openxmlformats.org/officeDocument/2006/relationships/image" Target="../media/image1.png"/><Relationship Id="rId4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media1.m4a"/><Relationship Id="rId2" Type="http://schemas.microsoft.com/office/2007/relationships/media" Target="../media/media1.m4a"/><Relationship Id="rId1" Type="http://schemas.openxmlformats.org/officeDocument/2006/relationships/tags" Target="../tags/tag1.xml"/><Relationship Id="rId5" Type="http://schemas.openxmlformats.org/officeDocument/2006/relationships/image" Target="../media/image1.png"/><Relationship Id="rId4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media2.m4a"/><Relationship Id="rId2" Type="http://schemas.microsoft.com/office/2007/relationships/media" Target="../media/media2.m4a"/><Relationship Id="rId1" Type="http://schemas.openxmlformats.org/officeDocument/2006/relationships/tags" Target="../tags/tag2.xml"/><Relationship Id="rId5" Type="http://schemas.openxmlformats.org/officeDocument/2006/relationships/image" Target="../media/image1.png"/><Relationship Id="rId4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media3.m4a"/><Relationship Id="rId2" Type="http://schemas.microsoft.com/office/2007/relationships/media" Target="../media/media3.m4a"/><Relationship Id="rId1" Type="http://schemas.openxmlformats.org/officeDocument/2006/relationships/tags" Target="../tags/tag3.xml"/><Relationship Id="rId5" Type="http://schemas.openxmlformats.org/officeDocument/2006/relationships/image" Target="../media/image1.png"/><Relationship Id="rId4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media4.m4a"/><Relationship Id="rId2" Type="http://schemas.microsoft.com/office/2007/relationships/media" Target="../media/media4.m4a"/><Relationship Id="rId1" Type="http://schemas.openxmlformats.org/officeDocument/2006/relationships/tags" Target="../tags/tag4.xml"/><Relationship Id="rId5" Type="http://schemas.openxmlformats.org/officeDocument/2006/relationships/image" Target="../media/image1.png"/><Relationship Id="rId4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media5.m4a"/><Relationship Id="rId2" Type="http://schemas.microsoft.com/office/2007/relationships/media" Target="../media/media5.m4a"/><Relationship Id="rId1" Type="http://schemas.openxmlformats.org/officeDocument/2006/relationships/tags" Target="../tags/tag5.xml"/><Relationship Id="rId5" Type="http://schemas.openxmlformats.org/officeDocument/2006/relationships/image" Target="../media/image1.png"/><Relationship Id="rId4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audio" Target="../media/media6.m4a"/><Relationship Id="rId2" Type="http://schemas.microsoft.com/office/2007/relationships/media" Target="../media/media6.m4a"/><Relationship Id="rId1" Type="http://schemas.openxmlformats.org/officeDocument/2006/relationships/tags" Target="../tags/tag6.xml"/><Relationship Id="rId5" Type="http://schemas.openxmlformats.org/officeDocument/2006/relationships/image" Target="../media/image1.png"/><Relationship Id="rId4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audio" Target="../media/media7.m4a"/><Relationship Id="rId2" Type="http://schemas.microsoft.com/office/2007/relationships/media" Target="../media/media7.m4a"/><Relationship Id="rId1" Type="http://schemas.openxmlformats.org/officeDocument/2006/relationships/tags" Target="../tags/tag7.xml"/><Relationship Id="rId5" Type="http://schemas.openxmlformats.org/officeDocument/2006/relationships/image" Target="../media/image1.png"/><Relationship Id="rId4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audio" Target="../media/media8.m4a"/><Relationship Id="rId2" Type="http://schemas.microsoft.com/office/2007/relationships/media" Target="../media/media8.m4a"/><Relationship Id="rId1" Type="http://schemas.openxmlformats.org/officeDocument/2006/relationships/tags" Target="../tags/tag8.xml"/><Relationship Id="rId5" Type="http://schemas.openxmlformats.org/officeDocument/2006/relationships/image" Target="../media/image1.png"/><Relationship Id="rId4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5" name="Shape 445"/>
          <p:cNvSpPr txBox="1"/>
          <p:nvPr/>
        </p:nvSpPr>
        <p:spPr>
          <a:xfrm>
            <a:off x="1117600" y="533400"/>
            <a:ext cx="10363200" cy="369200"/>
          </a:xfrm>
          <a:prstGeom prst="rect">
            <a:avLst/>
          </a:prstGeom>
          <a:noFill/>
          <a:ln>
            <a:noFill/>
          </a:ln>
        </p:spPr>
        <p:txBody>
          <a:bodyPr wrap="square" lIns="121900" tIns="60933" rIns="121900" bIns="60933" anchor="t" anchorCtr="0">
            <a:noAutofit/>
          </a:bodyPr>
          <a:lstStyle/>
          <a:p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46" name="Shape 446"/>
          <p:cNvSpPr txBox="1"/>
          <p:nvPr/>
        </p:nvSpPr>
        <p:spPr>
          <a:xfrm>
            <a:off x="1006257" y="66805"/>
            <a:ext cx="10769600" cy="5878400"/>
          </a:xfrm>
          <a:prstGeom prst="rect">
            <a:avLst/>
          </a:prstGeom>
          <a:noFill/>
          <a:ln>
            <a:noFill/>
          </a:ln>
        </p:spPr>
        <p:txBody>
          <a:bodyPr wrap="square" lIns="121900" tIns="60933" rIns="121900" bIns="60933" anchor="t" anchorCtr="0">
            <a:noAutofit/>
          </a:bodyPr>
          <a:lstStyle/>
          <a:p>
            <a:pPr>
              <a:lnSpc>
                <a:spcPct val="115000"/>
              </a:lnSpc>
              <a:spcAft>
                <a:spcPts val="2133"/>
              </a:spcAft>
            </a:pPr>
            <a:endParaRPr sz="3467" b="1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>
              <a:lnSpc>
                <a:spcPct val="115000"/>
              </a:lnSpc>
              <a:spcAft>
                <a:spcPts val="2133"/>
              </a:spcAft>
              <a:buClr>
                <a:schemeClr val="dk1"/>
              </a:buClr>
              <a:buSzPct val="42307"/>
            </a:pPr>
            <a:r>
              <a:rPr lang="en" sz="3467" b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Performance Indicator B:</a:t>
            </a:r>
          </a:p>
          <a:p>
            <a:pPr>
              <a:lnSpc>
                <a:spcPct val="115000"/>
              </a:lnSpc>
              <a:spcAft>
                <a:spcPts val="2133"/>
              </a:spcAft>
              <a:buSzPct val="42307"/>
            </a:pPr>
            <a:r>
              <a:rPr lang="en" sz="3467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[Teacher candidate] demonstrates an understanding of the types and benefits of bilingualism and bilingual programs and the importance of viewing use of the primary language as a right and as an asset for English Language Learners</a:t>
            </a:r>
            <a:r>
              <a:rPr lang="en" sz="3467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</a:t>
            </a:r>
          </a:p>
          <a:p>
            <a:pPr marL="3657509" indent="516454">
              <a:lnSpc>
                <a:spcPct val="115000"/>
              </a:lnSpc>
              <a:spcAft>
                <a:spcPts val="2133"/>
              </a:spcAft>
              <a:buClr>
                <a:schemeClr val="dk1"/>
              </a:buClr>
            </a:pPr>
            <a:r>
              <a:rPr lang="en" sz="3467" b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Linyan Wang</a:t>
            </a:r>
            <a:endParaRPr sz="3467" b="1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algn="ctr"/>
            <a:endParaRPr sz="5333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447" name="Shape 447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200"/>
          </a:xfrm>
          <a:prstGeom prst="rect">
            <a:avLst/>
          </a:prstGeom>
        </p:spPr>
        <p:txBody>
          <a:bodyPr vert="horz" wrap="square" lIns="121900" tIns="60933" rIns="121900" bIns="60933" rtlCol="0" anchor="ctr" anchorCtr="0">
            <a:noAutofit/>
          </a:bodyPr>
          <a:lstStyle/>
          <a:p>
            <a:pPr>
              <a:buClr>
                <a:srgbClr val="000000"/>
              </a:buClr>
              <a:buSzPct val="25000"/>
            </a:pPr>
            <a:fld id="{00000000-1234-1234-1234-123412341234}" type="slidenum">
              <a:rPr lang="en"/>
              <a:pPr>
                <a:buClr>
                  <a:srgbClr val="000000"/>
                </a:buClr>
                <a:buSzPct val="25000"/>
              </a:pPr>
              <a:t>1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0258161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6000"/>
    </mc:Choice>
    <mc:Fallback xmlns="">
      <p:transition spd="slow" advClick="0" advTm="16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4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300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4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60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4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文本框 3"/>
          <p:cNvSpPr txBox="1">
            <a:spLocks noChangeArrowheads="1"/>
          </p:cNvSpPr>
          <p:nvPr/>
        </p:nvSpPr>
        <p:spPr bwMode="auto">
          <a:xfrm>
            <a:off x="1704024" y="1205787"/>
            <a:ext cx="8539163" cy="4647426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3200" b="1" dirty="0">
                <a:latin typeface="Times New Roman" panose="02020603050405020304" pitchFamily="18" charset="0"/>
              </a:rPr>
              <a:t>VI</a:t>
            </a:r>
            <a:r>
              <a:rPr lang="zh-CN" altLang="en-US" sz="3200" b="1" dirty="0">
                <a:latin typeface="Times New Roman" panose="02020603050405020304" pitchFamily="18" charset="0"/>
              </a:rPr>
              <a:t>. Importance of viewing use of primary language as an asset for English </a:t>
            </a:r>
            <a:r>
              <a:rPr lang="en-US" altLang="zh-CN" sz="3200" b="1" dirty="0">
                <a:latin typeface="Times New Roman" panose="02020603050405020304" pitchFamily="18" charset="0"/>
              </a:rPr>
              <a:t>l</a:t>
            </a:r>
            <a:r>
              <a:rPr lang="zh-CN" altLang="en-US" sz="3200" b="1" dirty="0">
                <a:latin typeface="Times New Roman" panose="02020603050405020304" pitchFamily="18" charset="0"/>
              </a:rPr>
              <a:t>anguage </a:t>
            </a:r>
            <a:r>
              <a:rPr lang="en-US" altLang="zh-CN" sz="3200" b="1" dirty="0">
                <a:latin typeface="Times New Roman" panose="02020603050405020304" pitchFamily="18" charset="0"/>
              </a:rPr>
              <a:t>l</a:t>
            </a:r>
            <a:r>
              <a:rPr lang="zh-CN" altLang="en-US" sz="3200" b="1" dirty="0">
                <a:latin typeface="Times New Roman" panose="02020603050405020304" pitchFamily="18" charset="0"/>
              </a:rPr>
              <a:t>earners</a:t>
            </a:r>
          </a:p>
          <a:p>
            <a:endParaRPr lang="en-US" altLang="zh-CN" sz="3200" b="1" dirty="0">
              <a:latin typeface="Times New Roman" panose="02020603050405020304" pitchFamily="18" charset="0"/>
            </a:endParaRPr>
          </a:p>
          <a:p>
            <a:r>
              <a:rPr lang="en-US" altLang="zh-CN" sz="2800" dirty="0" err="1">
                <a:latin typeface="Times New Roman" panose="02020603050405020304" pitchFamily="18" charset="0"/>
              </a:rPr>
              <a:t>Translanguaging</a:t>
            </a:r>
            <a:r>
              <a:rPr lang="en-US" altLang="zh-CN" sz="2800" dirty="0">
                <a:latin typeface="Times New Roman" panose="02020603050405020304" pitchFamily="18" charset="0"/>
              </a:rPr>
              <a:t>: “</a:t>
            </a:r>
            <a:r>
              <a:rPr lang="en-US" altLang="zh-CN" sz="2800" dirty="0">
                <a:latin typeface="Times New Roman" panose="02020603050405020304" pitchFamily="18" charset="0"/>
              </a:rPr>
              <a:t>Since you teach the curriculum in English, your language objectives will be in English. However, you can help your EBLs [Emergent Bilingual Learners]better understand and use the English language they’re developing by making connections between English and their home languages</a:t>
            </a:r>
            <a:r>
              <a:rPr lang="en-US" altLang="zh-CN" sz="2800" dirty="0">
                <a:latin typeface="Times New Roman" panose="02020603050405020304" pitchFamily="18" charset="0"/>
              </a:rPr>
              <a:t>.”  (CUNY)</a:t>
            </a:r>
            <a:endParaRPr lang="zh-CN" altLang="en-US" sz="2400" dirty="0">
              <a:latin typeface="Times New Roman" panose="02020603050405020304" pitchFamily="18" charset="0"/>
            </a:endParaRPr>
          </a:p>
        </p:txBody>
      </p:sp>
      <p:pic>
        <p:nvPicPr>
          <p:cNvPr id="3" name="声音 2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226800" y="5892800"/>
            <a:ext cx="812800" cy="8128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209186286"/>
      </p:ext>
    </p:extLst>
  </p:cSld>
  <p:clrMapOvr>
    <a:masterClrMapping/>
  </p:clrMapOvr>
  <p:transition advTm="48581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文本框 1"/>
          <p:cNvSpPr txBox="1">
            <a:spLocks noChangeArrowheads="1"/>
          </p:cNvSpPr>
          <p:nvPr/>
        </p:nvSpPr>
        <p:spPr bwMode="auto">
          <a:xfrm>
            <a:off x="1945798" y="334626"/>
            <a:ext cx="8140700" cy="6340197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2800" dirty="0">
                <a:latin typeface="Times New Roman" panose="02020603050405020304" pitchFamily="18" charset="0"/>
                <a:sym typeface="+mn-ea"/>
              </a:rPr>
              <a:t>Use of the Primary Language as an Asset for English language learners: </a:t>
            </a:r>
          </a:p>
          <a:p>
            <a:endParaRPr lang="en-US" altLang="zh-CN" sz="2800" dirty="0">
              <a:latin typeface="Times New Roman" panose="02020603050405020304" pitchFamily="18" charset="0"/>
              <a:sym typeface="+mn-ea"/>
            </a:endParaRPr>
          </a:p>
          <a:p>
            <a:r>
              <a:rPr lang="en-US" altLang="zh-CN" sz="2800" dirty="0">
                <a:latin typeface="Times New Roman" panose="02020603050405020304" pitchFamily="18" charset="0"/>
                <a:sym typeface="+mn-ea"/>
              </a:rPr>
              <a:t>1. </a:t>
            </a:r>
            <a:r>
              <a:rPr lang="zh-CN" altLang="en-US" sz="2800" dirty="0">
                <a:latin typeface="Times New Roman" panose="02020603050405020304" pitchFamily="18" charset="0"/>
                <a:sym typeface="+mn-ea"/>
              </a:rPr>
              <a:t>By </a:t>
            </a:r>
            <a:r>
              <a:rPr lang="zh-CN" altLang="en-US" sz="2800" dirty="0">
                <a:latin typeface="Times New Roman" panose="02020603050405020304" pitchFamily="18" charset="0"/>
                <a:sym typeface="+mn-ea"/>
              </a:rPr>
              <a:t>using their first language in the classroom, ELL students can become more comfortable in the classroom</a:t>
            </a:r>
            <a:r>
              <a:rPr lang="en-US" altLang="zh-CN" sz="2800" dirty="0">
                <a:latin typeface="Times New Roman" panose="02020603050405020304" pitchFamily="18" charset="0"/>
                <a:sym typeface="+mn-ea"/>
              </a:rPr>
              <a:t>.</a:t>
            </a:r>
          </a:p>
          <a:p>
            <a:endParaRPr lang="en-US" altLang="zh-CN" sz="2800" dirty="0">
              <a:latin typeface="Times New Roman" panose="02020603050405020304" pitchFamily="18" charset="0"/>
              <a:sym typeface="+mn-ea"/>
            </a:endParaRPr>
          </a:p>
          <a:p>
            <a:r>
              <a:rPr lang="zh-CN" altLang="en-US" sz="2800" dirty="0">
                <a:latin typeface="Times New Roman" panose="02020603050405020304" pitchFamily="18" charset="0"/>
                <a:sym typeface="+mn-ea"/>
              </a:rPr>
              <a:t>2. Culturally relevant teaching gets used in bilingual education because all information relates to those students.</a:t>
            </a:r>
          </a:p>
          <a:p>
            <a:endParaRPr lang="zh-CN" altLang="en-US" sz="2800" dirty="0">
              <a:latin typeface="Times New Roman" panose="02020603050405020304" pitchFamily="18" charset="0"/>
              <a:sym typeface="+mn-ea"/>
            </a:endParaRPr>
          </a:p>
          <a:p>
            <a:r>
              <a:rPr lang="zh-CN" altLang="en-US" sz="2800" dirty="0">
                <a:latin typeface="Times New Roman" panose="02020603050405020304" pitchFamily="18" charset="0"/>
                <a:sym typeface="+mn-ea"/>
              </a:rPr>
              <a:t>3. Different cultures and diversity also get incorporated into the classroom.</a:t>
            </a:r>
          </a:p>
          <a:p>
            <a:endParaRPr lang="en-US" altLang="zh-CN" sz="2800" dirty="0">
              <a:latin typeface="Times New Roman" panose="02020603050405020304" pitchFamily="18" charset="0"/>
            </a:endParaRPr>
          </a:p>
          <a:p>
            <a:endParaRPr lang="zh-CN" altLang="en-US" sz="1400" dirty="0"/>
          </a:p>
        </p:txBody>
      </p:sp>
      <p:pic>
        <p:nvPicPr>
          <p:cNvPr id="2" name="声音 1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226800" y="5892800"/>
            <a:ext cx="812800" cy="8128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102763703"/>
      </p:ext>
    </p:extLst>
  </p:cSld>
  <p:clrMapOvr>
    <a:masterClrMapping/>
  </p:clrMapOvr>
  <p:transition advTm="3631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文本框 1"/>
          <p:cNvSpPr txBox="1">
            <a:spLocks noChangeArrowheads="1"/>
          </p:cNvSpPr>
          <p:nvPr/>
        </p:nvSpPr>
        <p:spPr bwMode="auto">
          <a:xfrm>
            <a:off x="1987551" y="1117600"/>
            <a:ext cx="8140700" cy="4616648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endParaRPr lang="zh-CN" altLang="en-US" sz="2800" dirty="0">
              <a:latin typeface="Times New Roman" panose="02020603050405020304" pitchFamily="18" charset="0"/>
              <a:sym typeface="+mn-ea"/>
            </a:endParaRPr>
          </a:p>
          <a:p>
            <a:r>
              <a:rPr lang="zh-CN" altLang="en-US" sz="2800" dirty="0">
                <a:latin typeface="Times New Roman" panose="02020603050405020304" pitchFamily="18" charset="0"/>
              </a:rPr>
              <a:t>4. Students can use their own language to learn content which helps them keep up to date with all the content so they do not fall behind.</a:t>
            </a:r>
          </a:p>
          <a:p>
            <a:endParaRPr lang="zh-CN" altLang="en-US" sz="2800" dirty="0">
              <a:latin typeface="Times New Roman" panose="02020603050405020304" pitchFamily="18" charset="0"/>
            </a:endParaRPr>
          </a:p>
          <a:p>
            <a:r>
              <a:rPr lang="zh-CN" altLang="en-US" sz="2800" dirty="0">
                <a:latin typeface="Times New Roman" panose="02020603050405020304" pitchFamily="18" charset="0"/>
              </a:rPr>
              <a:t>5. Knowledge and experience transfers, regardless of language barriers.</a:t>
            </a:r>
          </a:p>
          <a:p>
            <a:endParaRPr lang="zh-CN" altLang="en-US" sz="2800" dirty="0">
              <a:latin typeface="Times New Roman" panose="02020603050405020304" pitchFamily="18" charset="0"/>
            </a:endParaRPr>
          </a:p>
          <a:p>
            <a:r>
              <a:rPr lang="zh-CN" altLang="en-US" sz="2800" dirty="0">
                <a:latin typeface="Times New Roman" panose="02020603050405020304" pitchFamily="18" charset="0"/>
              </a:rPr>
              <a:t>6. Content can be reinforced and reviewed in </a:t>
            </a:r>
            <a:r>
              <a:rPr lang="en-US" altLang="zh-CN" sz="2800" dirty="0">
                <a:latin typeface="Times New Roman" panose="02020603050405020304" pitchFamily="18" charset="0"/>
              </a:rPr>
              <a:t>their </a:t>
            </a:r>
            <a:r>
              <a:rPr lang="zh-CN" altLang="en-US" sz="2800" dirty="0">
                <a:latin typeface="Times New Roman" panose="02020603050405020304" pitchFamily="18" charset="0"/>
              </a:rPr>
              <a:t>native </a:t>
            </a:r>
            <a:r>
              <a:rPr lang="zh-CN" altLang="en-US" sz="2800" dirty="0">
                <a:latin typeface="Times New Roman" panose="02020603050405020304" pitchFamily="18" charset="0"/>
              </a:rPr>
              <a:t>language</a:t>
            </a:r>
            <a:r>
              <a:rPr lang="en-US" altLang="zh-CN" sz="2800" dirty="0">
                <a:latin typeface="Times New Roman" panose="02020603050405020304" pitchFamily="18" charset="0"/>
              </a:rPr>
              <a:t>.</a:t>
            </a:r>
          </a:p>
          <a:p>
            <a:endParaRPr lang="zh-CN" altLang="en-US" sz="1400" dirty="0"/>
          </a:p>
        </p:txBody>
      </p:sp>
      <p:pic>
        <p:nvPicPr>
          <p:cNvPr id="6" name="声音 5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226800" y="5892800"/>
            <a:ext cx="812800" cy="8128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230582680"/>
      </p:ext>
    </p:extLst>
  </p:cSld>
  <p:clrMapOvr>
    <a:masterClrMapping/>
  </p:clrMapOvr>
  <p:transition advTm="24974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文本框 3"/>
          <p:cNvSpPr txBox="1">
            <a:spLocks noChangeArrowheads="1"/>
          </p:cNvSpPr>
          <p:nvPr/>
        </p:nvSpPr>
        <p:spPr bwMode="auto">
          <a:xfrm>
            <a:off x="1935163" y="1066800"/>
            <a:ext cx="8482012" cy="4031873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200000"/>
              </a:lnSpc>
            </a:pPr>
            <a:r>
              <a:rPr lang="zh-CN" altLang="en-US" sz="3200" b="1" dirty="0">
                <a:latin typeface="Times New Roman" panose="02020603050405020304" pitchFamily="18" charset="0"/>
              </a:rPr>
              <a:t>Ⅰ. Definition of bilingualism</a:t>
            </a:r>
            <a:endParaRPr lang="en-US" altLang="zh-CN" sz="3200" b="1" dirty="0">
              <a:latin typeface="Times New Roman" panose="02020603050405020304" pitchFamily="18" charset="0"/>
            </a:endParaRPr>
          </a:p>
          <a:p>
            <a:pPr>
              <a:lnSpc>
                <a:spcPct val="200000"/>
              </a:lnSpc>
            </a:pPr>
            <a:r>
              <a:rPr lang="en-US" altLang="zh-CN" sz="2400" dirty="0">
                <a:latin typeface="Times New Roman" panose="02020603050405020304" pitchFamily="18" charset="0"/>
              </a:rPr>
              <a:t>Bilingualism refers to:</a:t>
            </a:r>
          </a:p>
          <a:p>
            <a:pPr>
              <a:lnSpc>
                <a:spcPct val="200000"/>
              </a:lnSpc>
            </a:pPr>
            <a:r>
              <a:rPr lang="zh-CN" altLang="en-US" sz="2400" dirty="0">
                <a:latin typeface="Times New Roman" panose="02020603050405020304" pitchFamily="18" charset="0"/>
              </a:rPr>
              <a:t>1</a:t>
            </a:r>
            <a:r>
              <a:rPr lang="en-US" altLang="zh-CN" sz="2400" dirty="0">
                <a:latin typeface="Times New Roman" panose="02020603050405020304" pitchFamily="18" charset="0"/>
              </a:rPr>
              <a:t>. </a:t>
            </a:r>
            <a:r>
              <a:rPr lang="zh-CN" altLang="en-US" sz="2400" dirty="0">
                <a:latin typeface="Times New Roman" panose="02020603050405020304" pitchFamily="18" charset="0"/>
              </a:rPr>
              <a:t>the ability to speak two languages.</a:t>
            </a:r>
          </a:p>
          <a:p>
            <a:pPr>
              <a:lnSpc>
                <a:spcPct val="200000"/>
              </a:lnSpc>
            </a:pPr>
            <a:r>
              <a:rPr lang="zh-CN" altLang="en-US" sz="2400" dirty="0">
                <a:latin typeface="Times New Roman" panose="02020603050405020304" pitchFamily="18" charset="0"/>
              </a:rPr>
              <a:t>2</a:t>
            </a:r>
            <a:r>
              <a:rPr lang="en-US" altLang="zh-CN" sz="2400" dirty="0">
                <a:latin typeface="Times New Roman" panose="02020603050405020304" pitchFamily="18" charset="0"/>
              </a:rPr>
              <a:t>. </a:t>
            </a:r>
            <a:r>
              <a:rPr lang="zh-CN" altLang="en-US" sz="2400" dirty="0">
                <a:latin typeface="Times New Roman" panose="02020603050405020304" pitchFamily="18" charset="0"/>
              </a:rPr>
              <a:t>the frequent use (as by a community) of two languages.</a:t>
            </a:r>
          </a:p>
          <a:p>
            <a:pPr>
              <a:lnSpc>
                <a:spcPct val="200000"/>
              </a:lnSpc>
            </a:pPr>
            <a:r>
              <a:rPr lang="zh-CN" altLang="en-US" sz="2400" dirty="0">
                <a:latin typeface="Times New Roman" panose="02020603050405020304" pitchFamily="18" charset="0"/>
              </a:rPr>
              <a:t>3</a:t>
            </a:r>
            <a:r>
              <a:rPr lang="en-US" altLang="zh-CN" sz="2400" dirty="0">
                <a:latin typeface="Times New Roman" panose="02020603050405020304" pitchFamily="18" charset="0"/>
              </a:rPr>
              <a:t>. </a:t>
            </a:r>
            <a:r>
              <a:rPr lang="zh-CN" altLang="en-US" sz="2400" dirty="0">
                <a:latin typeface="Times New Roman" panose="02020603050405020304" pitchFamily="18" charset="0"/>
              </a:rPr>
              <a:t>the political or institutional recognition of two languages.</a:t>
            </a:r>
          </a:p>
        </p:txBody>
      </p:sp>
      <p:pic>
        <p:nvPicPr>
          <p:cNvPr id="3" name="声音 2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226800" y="5892800"/>
            <a:ext cx="812800" cy="8128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970004501"/>
      </p:ext>
    </p:extLst>
  </p:cSld>
  <p:clrMapOvr>
    <a:masterClrMapping/>
  </p:clrMapOvr>
  <p:transition advTm="20024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文本框 3"/>
          <p:cNvSpPr txBox="1">
            <a:spLocks noChangeArrowheads="1"/>
          </p:cNvSpPr>
          <p:nvPr/>
        </p:nvSpPr>
        <p:spPr bwMode="auto">
          <a:xfrm>
            <a:off x="2062926" y="759221"/>
            <a:ext cx="8408988" cy="550920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3200" b="1" dirty="0">
                <a:latin typeface="Times New Roman" panose="02020603050405020304" pitchFamily="18" charset="0"/>
              </a:rPr>
              <a:t>II</a:t>
            </a:r>
            <a:r>
              <a:rPr lang="zh-CN" altLang="en-US" sz="3200" b="1" dirty="0">
                <a:latin typeface="Times New Roman" panose="02020603050405020304" pitchFamily="18" charset="0"/>
              </a:rPr>
              <a:t>. Benefits of bilingualism:</a:t>
            </a:r>
            <a:endParaRPr lang="en-US" altLang="zh-CN" sz="3200" b="1" dirty="0">
              <a:latin typeface="Times New Roman" panose="02020603050405020304" pitchFamily="18" charset="0"/>
            </a:endParaRPr>
          </a:p>
          <a:p>
            <a:endParaRPr lang="zh-CN" altLang="en-US" sz="3200" b="1" dirty="0">
              <a:latin typeface="Times New Roman" panose="02020603050405020304" pitchFamily="18" charset="0"/>
            </a:endParaRPr>
          </a:p>
          <a:p>
            <a:r>
              <a:rPr lang="en-US" altLang="zh-CN" sz="2400" dirty="0">
                <a:latin typeface="Times New Roman" panose="02020603050405020304" pitchFamily="18" charset="0"/>
              </a:rPr>
              <a:t>According to John Benson, the benefits of bilingualism are following:</a:t>
            </a:r>
          </a:p>
          <a:p>
            <a:endParaRPr lang="en-US" altLang="zh-CN" sz="2400" dirty="0">
              <a:latin typeface="Times New Roman" panose="02020603050405020304" pitchFamily="18" charset="0"/>
            </a:endParaRPr>
          </a:p>
          <a:p>
            <a:r>
              <a:rPr lang="en-US" altLang="zh-CN" sz="2400" dirty="0">
                <a:latin typeface="Times New Roman" panose="02020603050405020304" pitchFamily="18" charset="0"/>
              </a:rPr>
              <a:t>1. Cognitive Ability: The bilingual background involves brain activity and flexibility at it relates to mathematics, problem solving, </a:t>
            </a:r>
            <a:r>
              <a:rPr lang="en-US" altLang="zh-CN" sz="2400" dirty="0">
                <a:latin typeface="Times New Roman" panose="02020603050405020304" pitchFamily="18" charset="0"/>
              </a:rPr>
              <a:t>logic, and </a:t>
            </a:r>
            <a:r>
              <a:rPr lang="en-US" altLang="zh-CN" sz="2400" dirty="0">
                <a:latin typeface="Times New Roman" panose="02020603050405020304" pitchFamily="18" charset="0"/>
              </a:rPr>
              <a:t>memory. Bilingual students are used to </a:t>
            </a:r>
            <a:r>
              <a:rPr lang="en-US" altLang="zh-CN" sz="2400" dirty="0">
                <a:latin typeface="Times New Roman" panose="02020603050405020304" pitchFamily="18" charset="0"/>
              </a:rPr>
              <a:t>thinking  </a:t>
            </a:r>
            <a:r>
              <a:rPr lang="en-US" altLang="zh-CN" sz="2400" dirty="0">
                <a:latin typeface="Times New Roman" panose="02020603050405020304" pitchFamily="18" charset="0"/>
              </a:rPr>
              <a:t>in different languages, thus it helps them to employ flexibility </a:t>
            </a:r>
            <a:r>
              <a:rPr lang="en-US" altLang="zh-CN" sz="2400" dirty="0">
                <a:latin typeface="Times New Roman" panose="02020603050405020304" pitchFamily="18" charset="0"/>
              </a:rPr>
              <a:t>in thinking </a:t>
            </a:r>
            <a:r>
              <a:rPr lang="en-US" altLang="zh-CN" sz="2400" dirty="0">
                <a:latin typeface="Times New Roman" panose="02020603050405020304" pitchFamily="18" charset="0"/>
              </a:rPr>
              <a:t>skills.</a:t>
            </a:r>
          </a:p>
          <a:p>
            <a:endParaRPr lang="en-US" altLang="zh-CN" sz="2400" dirty="0">
              <a:latin typeface="Times New Roman" panose="02020603050405020304" pitchFamily="18" charset="0"/>
            </a:endParaRPr>
          </a:p>
          <a:p>
            <a:r>
              <a:rPr lang="en-US" altLang="zh-CN" sz="2400" dirty="0">
                <a:latin typeface="Times New Roman" panose="02020603050405020304" pitchFamily="18" charset="0"/>
              </a:rPr>
              <a:t>2. </a:t>
            </a:r>
            <a:r>
              <a:rPr lang="en-US" altLang="zh-CN" sz="2400" dirty="0">
                <a:latin typeface="Times New Roman" panose="02020603050405020304" pitchFamily="18" charset="0"/>
              </a:rPr>
              <a:t>Social/Emotional</a:t>
            </a:r>
            <a:r>
              <a:rPr lang="en-US" altLang="zh-CN" sz="2400" dirty="0">
                <a:latin typeface="Times New Roman" panose="02020603050405020304" pitchFamily="18" charset="0"/>
              </a:rPr>
              <a:t>: If student's home language is valued, his or her self-image is more positive.</a:t>
            </a:r>
          </a:p>
          <a:p>
            <a:endParaRPr lang="en-US" altLang="zh-CN" sz="2400" dirty="0">
              <a:latin typeface="Times New Roman" panose="02020603050405020304" pitchFamily="18" charset="0"/>
            </a:endParaRPr>
          </a:p>
        </p:txBody>
      </p:sp>
      <p:pic>
        <p:nvPicPr>
          <p:cNvPr id="3" name="声音 2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226800" y="5892800"/>
            <a:ext cx="812800" cy="8128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843628079"/>
      </p:ext>
    </p:extLst>
  </p:cSld>
  <p:clrMapOvr>
    <a:masterClrMapping/>
  </p:clrMapOvr>
  <p:transition advTm="46431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文本框 1"/>
          <p:cNvSpPr txBox="1">
            <a:spLocks noChangeArrowheads="1"/>
          </p:cNvSpPr>
          <p:nvPr/>
        </p:nvSpPr>
        <p:spPr bwMode="auto">
          <a:xfrm>
            <a:off x="2028827" y="1289051"/>
            <a:ext cx="8213725" cy="3631763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2400" dirty="0">
                <a:latin typeface="Times New Roman" panose="02020603050405020304" pitchFamily="18" charset="0"/>
                <a:sym typeface="+mn-ea"/>
              </a:rPr>
              <a:t>3. Educational Advancement: Students can increase educational advancement by learning the content in both languages.</a:t>
            </a:r>
          </a:p>
          <a:p>
            <a:endParaRPr lang="en-US" altLang="zh-CN" sz="2400" dirty="0">
              <a:latin typeface="Times New Roman" panose="02020603050405020304" pitchFamily="18" charset="0"/>
            </a:endParaRPr>
          </a:p>
          <a:p>
            <a:r>
              <a:rPr lang="en-US" altLang="zh-CN" sz="2400" dirty="0">
                <a:latin typeface="Times New Roman" panose="02020603050405020304" pitchFamily="18" charset="0"/>
              </a:rPr>
              <a:t>4</a:t>
            </a:r>
            <a:r>
              <a:rPr lang="zh-CN" altLang="en-US" sz="2400" dirty="0">
                <a:latin typeface="Times New Roman" panose="02020603050405020304" pitchFamily="18" charset="0"/>
              </a:rPr>
              <a:t>. </a:t>
            </a:r>
            <a:r>
              <a:rPr lang="en-US" sz="2400" dirty="0">
                <a:latin typeface="Times New Roman" panose="02020603050405020304" pitchFamily="18" charset="0"/>
              </a:rPr>
              <a:t>Family: Students can learn both languages rather than losing their initial </a:t>
            </a:r>
            <a:r>
              <a:rPr lang="en-US" sz="2400" dirty="0">
                <a:latin typeface="Times New Roman" panose="02020603050405020304" pitchFamily="18" charset="0"/>
              </a:rPr>
              <a:t>heritage language.</a:t>
            </a:r>
            <a:endParaRPr lang="en-US" sz="2400" dirty="0">
              <a:latin typeface="Times New Roman" panose="02020603050405020304" pitchFamily="18" charset="0"/>
            </a:endParaRPr>
          </a:p>
          <a:p>
            <a:endParaRPr lang="en-US" sz="2400" dirty="0">
              <a:latin typeface="Times New Roman" panose="02020603050405020304" pitchFamily="18" charset="0"/>
            </a:endParaRPr>
          </a:p>
          <a:p>
            <a:r>
              <a:rPr lang="en-US" sz="2400" dirty="0">
                <a:latin typeface="Times New Roman" panose="02020603050405020304" pitchFamily="18" charset="0"/>
              </a:rPr>
              <a:t>5. Health</a:t>
            </a:r>
            <a:r>
              <a:rPr lang="en-US" sz="2400" dirty="0">
                <a:latin typeface="Times New Roman" panose="02020603050405020304" pitchFamily="18" charset="0"/>
              </a:rPr>
              <a:t>: “</a:t>
            </a:r>
            <a:r>
              <a:rPr lang="en-US" sz="2400" dirty="0">
                <a:latin typeface="Times New Roman" panose="02020603050405020304" pitchFamily="18" charset="0"/>
              </a:rPr>
              <a:t>More reserve brainpower, enhanced by being bilingual from an early age, helps protect against memory losses caused by Alzheimer's and dementia” (p 63).</a:t>
            </a:r>
            <a:endParaRPr lang="zh-CN" altLang="en-US" sz="2400" dirty="0">
              <a:latin typeface="Times New Roman" panose="02020603050405020304" pitchFamily="18" charset="0"/>
            </a:endParaRPr>
          </a:p>
          <a:p>
            <a:endParaRPr lang="zh-CN" altLang="en-US" sz="1400" dirty="0"/>
          </a:p>
        </p:txBody>
      </p:sp>
      <p:pic>
        <p:nvPicPr>
          <p:cNvPr id="3" name="声音 2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226800" y="5892800"/>
            <a:ext cx="812800" cy="8128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851962792"/>
      </p:ext>
    </p:extLst>
  </p:cSld>
  <p:clrMapOvr>
    <a:masterClrMapping/>
  </p:clrMapOvr>
  <p:transition advTm="37445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文本框 4"/>
          <p:cNvSpPr txBox="1">
            <a:spLocks noChangeArrowheads="1"/>
          </p:cNvSpPr>
          <p:nvPr/>
        </p:nvSpPr>
        <p:spPr bwMode="auto">
          <a:xfrm>
            <a:off x="1684337" y="736601"/>
            <a:ext cx="8477251" cy="440120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3200" b="1" dirty="0">
                <a:latin typeface="Times New Roman" panose="02020603050405020304" pitchFamily="18" charset="0"/>
              </a:rPr>
              <a:t>III</a:t>
            </a:r>
            <a:r>
              <a:rPr lang="zh-CN" altLang="en-US" sz="3200" b="1" dirty="0">
                <a:latin typeface="Times New Roman" panose="02020603050405020304" pitchFamily="18" charset="0"/>
              </a:rPr>
              <a:t>. Definition of bilingual education programs</a:t>
            </a:r>
          </a:p>
          <a:p>
            <a:endParaRPr lang="zh-CN" altLang="en-US" sz="3200" b="1" dirty="0">
              <a:latin typeface="Times New Roman" panose="02020603050405020304" pitchFamily="18" charset="0"/>
            </a:endParaRPr>
          </a:p>
          <a:p>
            <a:r>
              <a:rPr lang="zh-CN" altLang="en-US" sz="2400" dirty="0">
                <a:latin typeface="Times New Roman" panose="02020603050405020304" pitchFamily="18" charset="0"/>
              </a:rPr>
              <a:t>Bilingual education refers to situations in which students are able to study subject matter in their first language (L1) while their weaker language skills catch up (p 36).</a:t>
            </a:r>
          </a:p>
          <a:p>
            <a:r>
              <a:rPr lang="zh-CN" altLang="en-US" sz="2400" dirty="0">
                <a:latin typeface="Times New Roman" panose="02020603050405020304" pitchFamily="18" charset="0"/>
              </a:rPr>
              <a:t>                                                                                       --- Krashen</a:t>
            </a:r>
          </a:p>
          <a:p>
            <a:endParaRPr lang="zh-CN" altLang="en-US" sz="2400" dirty="0">
              <a:latin typeface="Times New Roman" panose="02020603050405020304" pitchFamily="18" charset="0"/>
            </a:endParaRPr>
          </a:p>
          <a:p>
            <a:r>
              <a:rPr lang="zh-CN" altLang="en-US" sz="2400" dirty="0">
                <a:latin typeface="Times New Roman" panose="02020603050405020304" pitchFamily="18" charset="0"/>
              </a:rPr>
              <a:t>Bilingual education refers to education in an English-language school system in which students with little fluency in English are taught in both their native language and English.</a:t>
            </a:r>
          </a:p>
          <a:p>
            <a:r>
              <a:rPr lang="zh-CN" altLang="en-US" sz="2400" dirty="0">
                <a:latin typeface="Times New Roman" panose="02020603050405020304" pitchFamily="18" charset="0"/>
              </a:rPr>
              <a:t>                                               ---from Merraim-Webster Dictionary</a:t>
            </a:r>
          </a:p>
        </p:txBody>
      </p:sp>
      <p:pic>
        <p:nvPicPr>
          <p:cNvPr id="5" name="声音 4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226800" y="5892800"/>
            <a:ext cx="812800" cy="8128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977830247"/>
      </p:ext>
    </p:extLst>
  </p:cSld>
  <p:clrMapOvr>
    <a:masterClrMapping/>
  </p:clrMapOvr>
  <p:transition advTm="43726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文本框 3"/>
          <p:cNvSpPr txBox="1">
            <a:spLocks noChangeArrowheads="1"/>
          </p:cNvSpPr>
          <p:nvPr/>
        </p:nvSpPr>
        <p:spPr bwMode="auto">
          <a:xfrm>
            <a:off x="2054193" y="1091151"/>
            <a:ext cx="8107363" cy="3046988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3200" b="1" dirty="0">
                <a:latin typeface="Times New Roman" panose="02020603050405020304" pitchFamily="18" charset="0"/>
              </a:rPr>
              <a:t>IV</a:t>
            </a:r>
            <a:r>
              <a:rPr lang="zh-CN" altLang="en-US" sz="3200" b="1" dirty="0">
                <a:latin typeface="Times New Roman" panose="02020603050405020304" pitchFamily="18" charset="0"/>
              </a:rPr>
              <a:t>. Types of </a:t>
            </a:r>
            <a:r>
              <a:rPr lang="en-US" altLang="zh-CN" sz="3200" b="1" dirty="0">
                <a:latin typeface="Times New Roman" panose="02020603050405020304" pitchFamily="18" charset="0"/>
              </a:rPr>
              <a:t>b</a:t>
            </a:r>
            <a:r>
              <a:rPr lang="zh-CN" altLang="en-US" sz="3200" b="1" dirty="0">
                <a:latin typeface="Times New Roman" panose="02020603050405020304" pitchFamily="18" charset="0"/>
              </a:rPr>
              <a:t>ilingual </a:t>
            </a:r>
            <a:r>
              <a:rPr lang="en-US" altLang="zh-CN" sz="3200" b="1" dirty="0">
                <a:latin typeface="Times New Roman" panose="02020603050405020304" pitchFamily="18" charset="0"/>
              </a:rPr>
              <a:t>p</a:t>
            </a:r>
            <a:r>
              <a:rPr lang="zh-CN" altLang="en-US" sz="3200" b="1" dirty="0">
                <a:latin typeface="Times New Roman" panose="02020603050405020304" pitchFamily="18" charset="0"/>
              </a:rPr>
              <a:t>rograms</a:t>
            </a:r>
            <a:endParaRPr lang="en-US" altLang="zh-CN" sz="3200" b="1" dirty="0">
              <a:latin typeface="Times New Roman" panose="02020603050405020304" pitchFamily="18" charset="0"/>
            </a:endParaRPr>
          </a:p>
          <a:p>
            <a:endParaRPr lang="zh-CN" altLang="en-US" sz="3200" b="1" dirty="0">
              <a:latin typeface="Times New Roman" panose="02020603050405020304" pitchFamily="18" charset="0"/>
            </a:endParaRPr>
          </a:p>
          <a:p>
            <a:r>
              <a:rPr lang="en-US" altLang="zh-CN" sz="2800" b="1" dirty="0">
                <a:latin typeface="Times New Roman" panose="02020603050405020304" pitchFamily="18" charset="0"/>
              </a:rPr>
              <a:t>A. </a:t>
            </a:r>
            <a:r>
              <a:rPr lang="zh-CN" altLang="en-US" sz="2800" b="1" dirty="0">
                <a:latin typeface="Times New Roman" panose="02020603050405020304" pitchFamily="18" charset="0"/>
              </a:rPr>
              <a:t>Bilingual </a:t>
            </a:r>
            <a:r>
              <a:rPr lang="en-US" altLang="zh-CN" sz="2800" b="1" dirty="0">
                <a:latin typeface="Times New Roman" panose="02020603050405020304" pitchFamily="18" charset="0"/>
              </a:rPr>
              <a:t>e</a:t>
            </a:r>
            <a:r>
              <a:rPr lang="zh-CN" altLang="en-US" sz="2800" b="1" dirty="0">
                <a:latin typeface="Times New Roman" panose="02020603050405020304" pitchFamily="18" charset="0"/>
              </a:rPr>
              <a:t>ducation </a:t>
            </a:r>
            <a:r>
              <a:rPr lang="en-US" altLang="zh-CN" sz="2800" b="1" dirty="0">
                <a:latin typeface="Times New Roman" panose="02020603050405020304" pitchFamily="18" charset="0"/>
              </a:rPr>
              <a:t>p</a:t>
            </a:r>
            <a:r>
              <a:rPr lang="zh-CN" altLang="en-US" sz="2800" b="1" dirty="0">
                <a:latin typeface="Times New Roman" panose="02020603050405020304" pitchFamily="18" charset="0"/>
              </a:rPr>
              <a:t>rogram </a:t>
            </a:r>
            <a:r>
              <a:rPr lang="en-US" altLang="zh-CN" sz="2800" b="1" dirty="0">
                <a:latin typeface="Times New Roman" panose="02020603050405020304" pitchFamily="18" charset="0"/>
              </a:rPr>
              <a:t>m</a:t>
            </a:r>
            <a:r>
              <a:rPr lang="zh-CN" altLang="en-US" sz="2800" b="1" dirty="0">
                <a:latin typeface="Times New Roman" panose="02020603050405020304" pitchFamily="18" charset="0"/>
              </a:rPr>
              <a:t>odels:</a:t>
            </a:r>
            <a:endParaRPr lang="en-US" altLang="zh-CN" sz="2800" b="1" dirty="0">
              <a:latin typeface="Times New Roman" panose="02020603050405020304" pitchFamily="18" charset="0"/>
            </a:endParaRPr>
          </a:p>
          <a:p>
            <a:endParaRPr lang="zh-CN" altLang="en-US" sz="2800" b="1" dirty="0">
              <a:latin typeface="Times New Roman" panose="02020603050405020304" pitchFamily="18" charset="0"/>
            </a:endParaRPr>
          </a:p>
          <a:p>
            <a:pPr marL="457189" indent="-457189">
              <a:buAutoNum type="arabicPeriod"/>
            </a:pPr>
            <a:r>
              <a:rPr lang="zh-CN" altLang="en-US" sz="2400" dirty="0">
                <a:latin typeface="Times New Roman" panose="02020603050405020304" pitchFamily="18" charset="0"/>
              </a:rPr>
              <a:t>Transitional Bilingual Education</a:t>
            </a:r>
            <a:endParaRPr lang="en-US" altLang="zh-CN" sz="2400" dirty="0">
              <a:latin typeface="Times New Roman" panose="02020603050405020304" pitchFamily="18" charset="0"/>
            </a:endParaRPr>
          </a:p>
          <a:p>
            <a:endParaRPr lang="zh-CN" altLang="en-US" sz="2400" dirty="0">
              <a:latin typeface="Times New Roman" panose="02020603050405020304" pitchFamily="18" charset="0"/>
            </a:endParaRPr>
          </a:p>
          <a:p>
            <a:r>
              <a:rPr lang="en-US" altLang="zh-CN" sz="2400" dirty="0">
                <a:latin typeface="Times New Roman" panose="02020603050405020304" pitchFamily="18" charset="0"/>
              </a:rPr>
              <a:t>2. </a:t>
            </a:r>
            <a:r>
              <a:rPr lang="en-US" altLang="zh-CN" sz="2400" dirty="0">
                <a:latin typeface="Times New Roman" panose="02020603050405020304" pitchFamily="18" charset="0"/>
              </a:rPr>
              <a:t>  Maintenance </a:t>
            </a:r>
            <a:r>
              <a:rPr lang="en-US" altLang="zh-CN" sz="2400" dirty="0">
                <a:latin typeface="Times New Roman" panose="02020603050405020304" pitchFamily="18" charset="0"/>
              </a:rPr>
              <a:t>or Dual </a:t>
            </a:r>
            <a:r>
              <a:rPr lang="en-US" altLang="zh-CN" sz="2400" dirty="0">
                <a:latin typeface="Times New Roman" panose="02020603050405020304" pitchFamily="18" charset="0"/>
              </a:rPr>
              <a:t>Language Program</a:t>
            </a:r>
            <a:endParaRPr lang="en-US" altLang="zh-CN" sz="2400" dirty="0">
              <a:latin typeface="Times New Roman" panose="02020603050405020304" pitchFamily="18" charset="0"/>
            </a:endParaRPr>
          </a:p>
        </p:txBody>
      </p:sp>
      <p:pic>
        <p:nvPicPr>
          <p:cNvPr id="5" name="声音 4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226800" y="5892800"/>
            <a:ext cx="812800" cy="8128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021905935"/>
      </p:ext>
    </p:extLst>
  </p:cSld>
  <p:clrMapOvr>
    <a:masterClrMapping/>
  </p:clrMapOvr>
  <p:transition advTm="748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文本框 3"/>
          <p:cNvSpPr txBox="1">
            <a:spLocks noChangeArrowheads="1"/>
          </p:cNvSpPr>
          <p:nvPr/>
        </p:nvSpPr>
        <p:spPr bwMode="auto">
          <a:xfrm>
            <a:off x="2054193" y="1224065"/>
            <a:ext cx="8107363" cy="3908762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endParaRPr lang="en-US" altLang="zh-CN" sz="2400" dirty="0">
              <a:latin typeface="Times New Roman" panose="02020603050405020304" pitchFamily="18" charset="0"/>
            </a:endParaRPr>
          </a:p>
          <a:p>
            <a:r>
              <a:rPr lang="en-US" altLang="zh-CN" sz="2800" b="1" dirty="0">
                <a:latin typeface="Times New Roman" panose="02020603050405020304" pitchFamily="18" charset="0"/>
              </a:rPr>
              <a:t>B. Characteristics </a:t>
            </a:r>
            <a:r>
              <a:rPr lang="en-US" altLang="zh-CN" sz="2800" b="1" dirty="0">
                <a:latin typeface="Times New Roman" panose="02020603050405020304" pitchFamily="18" charset="0"/>
              </a:rPr>
              <a:t>of an effective dual language bilingual program</a:t>
            </a:r>
            <a:r>
              <a:rPr lang="en-US" altLang="zh-CN" sz="2800" b="1" dirty="0">
                <a:latin typeface="Times New Roman" panose="02020603050405020304" pitchFamily="18" charset="0"/>
              </a:rPr>
              <a:t>:</a:t>
            </a:r>
          </a:p>
          <a:p>
            <a:endParaRPr lang="en-US" altLang="zh-CN" sz="2400" b="1" dirty="0">
              <a:latin typeface="Times New Roman" panose="02020603050405020304" pitchFamily="18" charset="0"/>
            </a:endParaRPr>
          </a:p>
          <a:p>
            <a:r>
              <a:rPr lang="en-US" altLang="zh-CN" sz="2400" dirty="0">
                <a:latin typeface="Times New Roman" panose="02020603050405020304" pitchFamily="18" charset="0"/>
              </a:rPr>
              <a:t>	1. Maintains and develops first language</a:t>
            </a:r>
          </a:p>
          <a:p>
            <a:endParaRPr lang="en-US" altLang="zh-CN" sz="2400" dirty="0">
              <a:latin typeface="Times New Roman" panose="02020603050405020304" pitchFamily="18" charset="0"/>
            </a:endParaRPr>
          </a:p>
          <a:p>
            <a:r>
              <a:rPr lang="en-US" altLang="zh-CN" sz="2400" dirty="0">
                <a:latin typeface="Times New Roman" panose="02020603050405020304" pitchFamily="18" charset="0"/>
              </a:rPr>
              <a:t>	2. Develops second language (English)</a:t>
            </a:r>
          </a:p>
          <a:p>
            <a:endParaRPr lang="en-US" altLang="zh-CN" sz="2400" dirty="0">
              <a:latin typeface="Times New Roman" panose="02020603050405020304" pitchFamily="18" charset="0"/>
            </a:endParaRPr>
          </a:p>
          <a:p>
            <a:r>
              <a:rPr lang="en-US" altLang="zh-CN" sz="2400" dirty="0">
                <a:latin typeface="Times New Roman" panose="02020603050405020304" pitchFamily="18" charset="0"/>
              </a:rPr>
              <a:t>	3. Teaches academic content</a:t>
            </a:r>
          </a:p>
          <a:p>
            <a:endParaRPr lang="en-US" altLang="zh-CN" sz="2400" dirty="0">
              <a:latin typeface="Times New Roman" panose="02020603050405020304" pitchFamily="18" charset="0"/>
            </a:endParaRPr>
          </a:p>
        </p:txBody>
      </p:sp>
      <p:pic>
        <p:nvPicPr>
          <p:cNvPr id="3" name="声音 2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226800" y="5892800"/>
            <a:ext cx="812800" cy="8128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18558884"/>
      </p:ext>
    </p:extLst>
  </p:cSld>
  <p:clrMapOvr>
    <a:masterClrMapping/>
  </p:clrMapOvr>
  <p:transition advTm="21917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文本框 3"/>
          <p:cNvSpPr txBox="1">
            <a:spLocks noChangeArrowheads="1"/>
          </p:cNvSpPr>
          <p:nvPr/>
        </p:nvSpPr>
        <p:spPr bwMode="auto">
          <a:xfrm>
            <a:off x="2142796" y="928702"/>
            <a:ext cx="8107363" cy="3170099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endParaRPr lang="en-US" altLang="zh-CN" sz="2400" dirty="0">
              <a:latin typeface="Times New Roman" panose="02020603050405020304" pitchFamily="18" charset="0"/>
            </a:endParaRPr>
          </a:p>
          <a:p>
            <a:r>
              <a:rPr lang="en-US" altLang="zh-CN" sz="2800" b="1" dirty="0">
                <a:latin typeface="Times New Roman" panose="02020603050405020304" pitchFamily="18" charset="0"/>
              </a:rPr>
              <a:t>C. Alternatives </a:t>
            </a:r>
            <a:r>
              <a:rPr lang="en-US" altLang="zh-CN" sz="2800" b="1" dirty="0">
                <a:latin typeface="Times New Roman" panose="02020603050405020304" pitchFamily="18" charset="0"/>
              </a:rPr>
              <a:t>to bilingual education:</a:t>
            </a:r>
          </a:p>
          <a:p>
            <a:endParaRPr lang="en-US" altLang="zh-CN" sz="2800" b="1" dirty="0">
              <a:latin typeface="Times New Roman" panose="02020603050405020304" pitchFamily="18" charset="0"/>
            </a:endParaRPr>
          </a:p>
          <a:p>
            <a:r>
              <a:rPr lang="en-US" altLang="zh-CN" sz="2400" dirty="0">
                <a:latin typeface="Times New Roman" panose="02020603050405020304" pitchFamily="18" charset="0"/>
              </a:rPr>
              <a:t>1. Submersion </a:t>
            </a:r>
            <a:r>
              <a:rPr lang="en-US" altLang="zh-CN" sz="2400" dirty="0">
                <a:latin typeface="Times New Roman" panose="02020603050405020304" pitchFamily="18" charset="0"/>
              </a:rPr>
              <a:t>or “Sink or Swim”</a:t>
            </a:r>
          </a:p>
          <a:p>
            <a:endParaRPr lang="en-US" altLang="zh-CN" sz="2400" dirty="0">
              <a:latin typeface="Times New Roman" panose="02020603050405020304" pitchFamily="18" charset="0"/>
            </a:endParaRPr>
          </a:p>
          <a:p>
            <a:r>
              <a:rPr lang="en-US" altLang="zh-CN" sz="2400" dirty="0">
                <a:latin typeface="Times New Roman" panose="02020603050405020304" pitchFamily="18" charset="0"/>
              </a:rPr>
              <a:t>2. Submersion + ESL</a:t>
            </a:r>
          </a:p>
          <a:p>
            <a:endParaRPr lang="en-US" altLang="zh-CN" sz="2400" dirty="0">
              <a:latin typeface="Times New Roman" panose="02020603050405020304" pitchFamily="18" charset="0"/>
            </a:endParaRPr>
          </a:p>
          <a:p>
            <a:r>
              <a:rPr lang="en-US" altLang="zh-CN" sz="2400" dirty="0">
                <a:latin typeface="Times New Roman" panose="02020603050405020304" pitchFamily="18" charset="0"/>
              </a:rPr>
              <a:t>3. Immersion</a:t>
            </a:r>
          </a:p>
        </p:txBody>
      </p:sp>
      <p:pic>
        <p:nvPicPr>
          <p:cNvPr id="5" name="声音 4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226800" y="5892800"/>
            <a:ext cx="812800" cy="8128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941324815"/>
      </p:ext>
    </p:extLst>
  </p:cSld>
  <p:clrMapOvr>
    <a:masterClrMapping/>
  </p:clrMapOvr>
  <p:transition advTm="114206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文本框 3"/>
          <p:cNvSpPr txBox="1">
            <a:spLocks noChangeArrowheads="1"/>
          </p:cNvSpPr>
          <p:nvPr/>
        </p:nvSpPr>
        <p:spPr bwMode="auto">
          <a:xfrm>
            <a:off x="1825627" y="314963"/>
            <a:ext cx="8540751" cy="6186309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2800" b="1" dirty="0">
                <a:latin typeface="Times New Roman" panose="02020603050405020304" pitchFamily="18" charset="0"/>
              </a:rPr>
              <a:t>V</a:t>
            </a:r>
            <a:r>
              <a:rPr lang="zh-CN" altLang="en-US" sz="2800" b="1" dirty="0">
                <a:latin typeface="Times New Roman" panose="02020603050405020304" pitchFamily="18" charset="0"/>
              </a:rPr>
              <a:t>. Importance of viewing use of primary language as a right for English </a:t>
            </a:r>
            <a:r>
              <a:rPr lang="en-US" altLang="zh-CN" sz="2800" b="1" dirty="0">
                <a:latin typeface="Times New Roman" panose="02020603050405020304" pitchFamily="18" charset="0"/>
              </a:rPr>
              <a:t>l</a:t>
            </a:r>
            <a:r>
              <a:rPr lang="zh-CN" altLang="en-US" sz="2800" b="1" dirty="0">
                <a:latin typeface="Times New Roman" panose="02020603050405020304" pitchFamily="18" charset="0"/>
              </a:rPr>
              <a:t>anguage </a:t>
            </a:r>
            <a:r>
              <a:rPr lang="en-US" altLang="zh-CN" sz="2800" b="1" dirty="0">
                <a:latin typeface="Times New Roman" panose="02020603050405020304" pitchFamily="18" charset="0"/>
              </a:rPr>
              <a:t>l</a:t>
            </a:r>
            <a:r>
              <a:rPr lang="zh-CN" altLang="en-US" sz="2800" b="1" dirty="0">
                <a:latin typeface="Times New Roman" panose="02020603050405020304" pitchFamily="18" charset="0"/>
              </a:rPr>
              <a:t>earners</a:t>
            </a:r>
            <a:endParaRPr lang="en-US" altLang="zh-CN" sz="2800" b="1" dirty="0">
              <a:latin typeface="Times New Roman" panose="02020603050405020304" pitchFamily="18" charset="0"/>
            </a:endParaRPr>
          </a:p>
          <a:p>
            <a:endParaRPr lang="zh-CN" altLang="en-US" sz="2800" b="1" dirty="0">
              <a:latin typeface="Times New Roman" panose="02020603050405020304" pitchFamily="18" charset="0"/>
            </a:endParaRPr>
          </a:p>
          <a:p>
            <a:pPr marL="457189" indent="-457189">
              <a:buAutoNum type="arabicPeriod"/>
            </a:pPr>
            <a:r>
              <a:rPr lang="en-US" altLang="zh-CN" sz="2400" dirty="0">
                <a:latin typeface="Times New Roman" panose="02020603050405020304" pitchFamily="18" charset="0"/>
              </a:rPr>
              <a:t>UNESCO (United Nations Educational, Scientific, and Cultural Organization) </a:t>
            </a:r>
            <a:r>
              <a:rPr lang="en-US" altLang="zh-CN" sz="2400" dirty="0">
                <a:latin typeface="Times New Roman" panose="02020603050405020304" pitchFamily="18" charset="0"/>
              </a:rPr>
              <a:t>states that </a:t>
            </a:r>
            <a:r>
              <a:rPr lang="en-US" altLang="zh-CN" sz="2400" dirty="0">
                <a:latin typeface="Times New Roman" panose="02020603050405020304" pitchFamily="18" charset="0"/>
              </a:rPr>
              <a:t>students have the right to use their own language in the </a:t>
            </a:r>
            <a:r>
              <a:rPr lang="en-US" altLang="zh-CN" sz="2400" dirty="0">
                <a:latin typeface="Times New Roman" panose="02020603050405020304" pitchFamily="18" charset="0"/>
              </a:rPr>
              <a:t>classroom, </a:t>
            </a:r>
            <a:r>
              <a:rPr lang="en-US" altLang="zh-CN" sz="2400" dirty="0">
                <a:latin typeface="Times New Roman" panose="02020603050405020304" pitchFamily="18" charset="0"/>
              </a:rPr>
              <a:t>in the </a:t>
            </a:r>
            <a:r>
              <a:rPr lang="en-US" altLang="zh-CN" sz="2400" u="sng" dirty="0">
                <a:latin typeface="Times New Roman" panose="02020603050405020304" pitchFamily="18" charset="0"/>
              </a:rPr>
              <a:t>Universal Declaration of Linguistic Rights</a:t>
            </a:r>
            <a:r>
              <a:rPr lang="en-US" altLang="zh-CN" sz="2400" dirty="0">
                <a:latin typeface="Times New Roman" panose="02020603050405020304" pitchFamily="18" charset="0"/>
              </a:rPr>
              <a:t>.  They state that language is a right all students have in the classroom. </a:t>
            </a:r>
          </a:p>
          <a:p>
            <a:pPr marL="457189" indent="-457189">
              <a:buAutoNum type="arabicPeriod"/>
            </a:pPr>
            <a:endParaRPr lang="en-US" altLang="zh-CN" sz="2400" dirty="0">
              <a:latin typeface="Times New Roman" panose="02020603050405020304" pitchFamily="18" charset="0"/>
            </a:endParaRPr>
          </a:p>
          <a:p>
            <a:pPr marL="457189" indent="-457189">
              <a:buAutoNum type="arabicPeriod"/>
            </a:pPr>
            <a:r>
              <a:rPr lang="en-US" altLang="zh-CN" sz="2400" dirty="0">
                <a:latin typeface="Times New Roman" panose="02020603050405020304" pitchFamily="18" charset="0"/>
              </a:rPr>
              <a:t>It is beneficial for all students to learn the material in the best way for them, and including their own language in the classroom can help them learn the content. A bilingual program allows students to </a:t>
            </a:r>
            <a:r>
              <a:rPr lang="en-US" altLang="zh-CN" sz="2400" dirty="0">
                <a:latin typeface="Times New Roman" panose="02020603050405020304" pitchFamily="18" charset="0"/>
              </a:rPr>
              <a:t>flourish </a:t>
            </a:r>
            <a:r>
              <a:rPr lang="en-US" altLang="zh-CN" sz="2400" dirty="0">
                <a:latin typeface="Times New Roman" panose="02020603050405020304" pitchFamily="18" charset="0"/>
              </a:rPr>
              <a:t>in both languages and use their own language in the classroom which extends their knowledge into the classroom.</a:t>
            </a:r>
          </a:p>
          <a:p>
            <a:endParaRPr lang="en-US" altLang="zh-CN" sz="2400" b="1" dirty="0">
              <a:latin typeface="Times New Roman" panose="02020603050405020304" pitchFamily="18" charset="0"/>
            </a:endParaRPr>
          </a:p>
        </p:txBody>
      </p:sp>
      <p:pic>
        <p:nvPicPr>
          <p:cNvPr id="6" name="声音 5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226800" y="5892800"/>
            <a:ext cx="812800" cy="8128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294590179"/>
      </p:ext>
    </p:extLst>
  </p:cSld>
  <p:clrMapOvr>
    <a:masterClrMapping/>
  </p:clrMapOvr>
  <p:transition advTm="57805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basetag"/>
  <p:tag name="KSO_WM_TEMPLATE_INDEX" val="20164682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basetag"/>
  <p:tag name="KSO_WM_TEMPLATE_INDEX" val="20164682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basetag"/>
  <p:tag name="KSO_WM_TEMPLATE_INDEX" val="2016468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basetag"/>
  <p:tag name="KSO_WM_TEMPLATE_INDEX" val="20164682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basetag"/>
  <p:tag name="KSO_WM_TEMPLATE_INDEX" val="20164682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basetag"/>
  <p:tag name="KSO_WM_TEMPLATE_INDEX" val="20164682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basetag"/>
  <p:tag name="KSO_WM_TEMPLATE_INDEX" val="20164682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basetag"/>
  <p:tag name="KSO_WM_TEMPLATE_INDEX" val="20164682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basetag"/>
  <p:tag name="KSO_WM_TEMPLATE_INDEX" val="20164682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basetag"/>
  <p:tag name="KSO_WM_TEMPLATE_INDEX" val="20164682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basetag"/>
  <p:tag name="KSO_WM_TEMPLATE_INDEX" val="20164682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1732</Words>
  <Application>Microsoft Office PowerPoint</Application>
  <PresentationFormat>Widescreen</PresentationFormat>
  <Paragraphs>74</Paragraphs>
  <Slides>12</Slides>
  <Notes>1</Notes>
  <HiddenSlides>0</HiddenSlides>
  <MMClips>11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8" baseType="lpstr">
      <vt:lpstr>宋体</vt:lpstr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State University of New York at Oswego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Selena Miller</dc:creator>
  <cp:lastModifiedBy>Selena Miller</cp:lastModifiedBy>
  <cp:revision>3</cp:revision>
  <dcterms:created xsi:type="dcterms:W3CDTF">2018-01-09T18:39:18Z</dcterms:created>
  <dcterms:modified xsi:type="dcterms:W3CDTF">2018-01-09T18:41:22Z</dcterms:modified>
</cp:coreProperties>
</file>