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2" r:id="rId3"/>
    <p:sldId id="321" r:id="rId4"/>
    <p:sldId id="322" r:id="rId5"/>
    <p:sldId id="324" r:id="rId6"/>
    <p:sldId id="325" r:id="rId7"/>
    <p:sldId id="333" r:id="rId8"/>
    <p:sldId id="334" r:id="rId9"/>
    <p:sldId id="278" r:id="rId10"/>
    <p:sldId id="279" r:id="rId11"/>
    <p:sldId id="280" r:id="rId12"/>
    <p:sldId id="327" r:id="rId13"/>
    <p:sldId id="330" r:id="rId14"/>
    <p:sldId id="338" r:id="rId15"/>
    <p:sldId id="332" r:id="rId16"/>
    <p:sldId id="33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281"/>
  </p:normalViewPr>
  <p:slideViewPr>
    <p:cSldViewPr snapToGrid="0">
      <p:cViewPr varScale="1">
        <p:scale>
          <a:sx n="121" d="100"/>
          <a:sy n="121"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CCBF2-44E0-4F26-B2A1-D390802525C8}"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456181AC-15D2-40EE-AC52-78AE371844AB}">
      <dgm:prSet phldrT="[Text]"/>
      <dgm:spPr/>
      <dgm:t>
        <a:bodyPr/>
        <a:lstStyle/>
        <a:p>
          <a:r>
            <a:rPr lang="en-US" dirty="0"/>
            <a:t>Objectivism</a:t>
          </a:r>
        </a:p>
      </dgm:t>
    </dgm:pt>
    <dgm:pt modelId="{D5DC3D8C-75AC-43CA-9054-66F496B82A8A}" type="parTrans" cxnId="{F45083BB-72D9-42B9-AC25-ACEB9EDDB2AE}">
      <dgm:prSet/>
      <dgm:spPr/>
      <dgm:t>
        <a:bodyPr/>
        <a:lstStyle/>
        <a:p>
          <a:endParaRPr lang="en-US"/>
        </a:p>
      </dgm:t>
    </dgm:pt>
    <dgm:pt modelId="{FCCA529F-FEC2-46F5-8193-9F16745687DF}" type="sibTrans" cxnId="{F45083BB-72D9-42B9-AC25-ACEB9EDDB2AE}">
      <dgm:prSet/>
      <dgm:spPr/>
      <dgm:t>
        <a:bodyPr/>
        <a:lstStyle/>
        <a:p>
          <a:endParaRPr lang="en-US"/>
        </a:p>
      </dgm:t>
    </dgm:pt>
    <dgm:pt modelId="{1B9A023B-FA1E-4CB4-848C-910D6B1648B6}">
      <dgm:prSet phldrT="[Text]"/>
      <dgm:spPr/>
      <dgm:t>
        <a:bodyPr/>
        <a:lstStyle/>
        <a:p>
          <a:r>
            <a:rPr lang="en-US" dirty="0"/>
            <a:t>Constructivism</a:t>
          </a:r>
        </a:p>
      </dgm:t>
    </dgm:pt>
    <dgm:pt modelId="{24F7C7C4-79A7-43C5-9FAF-5DF20BF7B83C}" type="parTrans" cxnId="{A074B489-94F4-4162-94D1-B374A41A4217}">
      <dgm:prSet/>
      <dgm:spPr/>
      <dgm:t>
        <a:bodyPr/>
        <a:lstStyle/>
        <a:p>
          <a:endParaRPr lang="en-US"/>
        </a:p>
      </dgm:t>
    </dgm:pt>
    <dgm:pt modelId="{28063E09-9AFE-4C42-AD5A-9CB98800335B}" type="sibTrans" cxnId="{A074B489-94F4-4162-94D1-B374A41A4217}">
      <dgm:prSet/>
      <dgm:spPr/>
      <dgm:t>
        <a:bodyPr/>
        <a:lstStyle/>
        <a:p>
          <a:endParaRPr lang="en-US"/>
        </a:p>
      </dgm:t>
    </dgm:pt>
    <dgm:pt modelId="{00B11A0A-8383-4783-801B-B61D690675FD}" type="pres">
      <dgm:prSet presAssocID="{49ACCBF2-44E0-4F26-B2A1-D390802525C8}" presName="cycle" presStyleCnt="0">
        <dgm:presLayoutVars>
          <dgm:dir/>
          <dgm:resizeHandles val="exact"/>
        </dgm:presLayoutVars>
      </dgm:prSet>
      <dgm:spPr/>
    </dgm:pt>
    <dgm:pt modelId="{80670DD1-1D39-43BD-BC91-CF0ECA0E835E}" type="pres">
      <dgm:prSet presAssocID="{456181AC-15D2-40EE-AC52-78AE371844AB}" presName="arrow" presStyleLbl="node1" presStyleIdx="0" presStyleCnt="2" custScaleY="99957">
        <dgm:presLayoutVars>
          <dgm:bulletEnabled val="1"/>
        </dgm:presLayoutVars>
      </dgm:prSet>
      <dgm:spPr/>
    </dgm:pt>
    <dgm:pt modelId="{1F16AF1C-99C2-4BDA-BD00-5783C29E13A9}" type="pres">
      <dgm:prSet presAssocID="{1B9A023B-FA1E-4CB4-848C-910D6B1648B6}" presName="arrow" presStyleLbl="node1" presStyleIdx="1" presStyleCnt="2">
        <dgm:presLayoutVars>
          <dgm:bulletEnabled val="1"/>
        </dgm:presLayoutVars>
      </dgm:prSet>
      <dgm:spPr/>
    </dgm:pt>
  </dgm:ptLst>
  <dgm:cxnLst>
    <dgm:cxn modelId="{6CDE1539-E194-4C45-AA78-334269ADA7AB}" type="presOf" srcId="{1B9A023B-FA1E-4CB4-848C-910D6B1648B6}" destId="{1F16AF1C-99C2-4BDA-BD00-5783C29E13A9}" srcOrd="0" destOrd="0" presId="urn:microsoft.com/office/officeart/2005/8/layout/arrow1"/>
    <dgm:cxn modelId="{A074B489-94F4-4162-94D1-B374A41A4217}" srcId="{49ACCBF2-44E0-4F26-B2A1-D390802525C8}" destId="{1B9A023B-FA1E-4CB4-848C-910D6B1648B6}" srcOrd="1" destOrd="0" parTransId="{24F7C7C4-79A7-43C5-9FAF-5DF20BF7B83C}" sibTransId="{28063E09-9AFE-4C42-AD5A-9CB98800335B}"/>
    <dgm:cxn modelId="{87CDD28A-6B38-5E41-B3EA-BE548457B8EE}" type="presOf" srcId="{456181AC-15D2-40EE-AC52-78AE371844AB}" destId="{80670DD1-1D39-43BD-BC91-CF0ECA0E835E}" srcOrd="0" destOrd="0" presId="urn:microsoft.com/office/officeart/2005/8/layout/arrow1"/>
    <dgm:cxn modelId="{540A1DBB-74AF-3342-976D-0E68DB2E91AA}" type="presOf" srcId="{49ACCBF2-44E0-4F26-B2A1-D390802525C8}" destId="{00B11A0A-8383-4783-801B-B61D690675FD}" srcOrd="0" destOrd="0" presId="urn:microsoft.com/office/officeart/2005/8/layout/arrow1"/>
    <dgm:cxn modelId="{F45083BB-72D9-42B9-AC25-ACEB9EDDB2AE}" srcId="{49ACCBF2-44E0-4F26-B2A1-D390802525C8}" destId="{456181AC-15D2-40EE-AC52-78AE371844AB}" srcOrd="0" destOrd="0" parTransId="{D5DC3D8C-75AC-43CA-9054-66F496B82A8A}" sibTransId="{FCCA529F-FEC2-46F5-8193-9F16745687DF}"/>
    <dgm:cxn modelId="{45A228C3-57C1-C149-9A0D-56B7F7C93D3A}" type="presParOf" srcId="{00B11A0A-8383-4783-801B-B61D690675FD}" destId="{80670DD1-1D39-43BD-BC91-CF0ECA0E835E}" srcOrd="0" destOrd="0" presId="urn:microsoft.com/office/officeart/2005/8/layout/arrow1"/>
    <dgm:cxn modelId="{0867B8EB-F8F7-ED4A-A255-FADC0FB17DFA}" type="presParOf" srcId="{00B11A0A-8383-4783-801B-B61D690675FD}" destId="{1F16AF1C-99C2-4BDA-BD00-5783C29E13A9}"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6518B-EAA9-4C66-BAE3-A1178FC8D8CD}" type="doc">
      <dgm:prSet loTypeId="urn:microsoft.com/office/officeart/2005/8/layout/hProcess9" loCatId="process" qsTypeId="urn:microsoft.com/office/officeart/2005/8/quickstyle/simple1" qsCatId="simple" csTypeId="urn:microsoft.com/office/officeart/2005/8/colors/accent1_2" csCatId="accent1" phldr="1"/>
      <dgm:spPr/>
    </dgm:pt>
    <dgm:pt modelId="{AD71C7C1-20E7-460F-BAFC-BF419309FEEE}">
      <dgm:prSet phldrT="[Text]"/>
      <dgm:spPr/>
      <dgm:t>
        <a:bodyPr/>
        <a:lstStyle/>
        <a:p>
          <a:pPr algn="ctr"/>
          <a:r>
            <a:rPr lang="en-US" dirty="0"/>
            <a:t>Order</a:t>
          </a:r>
        </a:p>
      </dgm:t>
    </dgm:pt>
    <dgm:pt modelId="{27D493D6-B904-4B9E-ABF5-A3124D5C6FD2}" type="parTrans" cxnId="{F2C3F0E8-C2DF-4FC3-99B5-0C69A6AE5D6E}">
      <dgm:prSet/>
      <dgm:spPr/>
      <dgm:t>
        <a:bodyPr/>
        <a:lstStyle/>
        <a:p>
          <a:pPr algn="ctr"/>
          <a:endParaRPr lang="en-US"/>
        </a:p>
      </dgm:t>
    </dgm:pt>
    <dgm:pt modelId="{C9F83978-2E57-464D-9C50-D5A434A1200A}" type="sibTrans" cxnId="{F2C3F0E8-C2DF-4FC3-99B5-0C69A6AE5D6E}">
      <dgm:prSet/>
      <dgm:spPr/>
      <dgm:t>
        <a:bodyPr/>
        <a:lstStyle/>
        <a:p>
          <a:pPr algn="ctr"/>
          <a:endParaRPr lang="en-US"/>
        </a:p>
      </dgm:t>
    </dgm:pt>
    <dgm:pt modelId="{72232068-9CDF-48A9-B93C-D13A81B49212}">
      <dgm:prSet phldrT="[Text]"/>
      <dgm:spPr/>
      <dgm:t>
        <a:bodyPr/>
        <a:lstStyle/>
        <a:p>
          <a:pPr algn="ctr"/>
          <a:r>
            <a:rPr lang="en-US" dirty="0"/>
            <a:t>Disorder (anxiety)</a:t>
          </a:r>
        </a:p>
      </dgm:t>
    </dgm:pt>
    <dgm:pt modelId="{D2679632-FBD4-483B-83F3-346D88A7612D}" type="parTrans" cxnId="{8B930C13-AF92-4F7D-BD03-1936F198188F}">
      <dgm:prSet/>
      <dgm:spPr/>
      <dgm:t>
        <a:bodyPr/>
        <a:lstStyle/>
        <a:p>
          <a:pPr algn="ctr"/>
          <a:endParaRPr lang="en-US"/>
        </a:p>
      </dgm:t>
    </dgm:pt>
    <dgm:pt modelId="{E5DAD8B2-737B-46D9-A1C7-2AF9CFBE14CE}" type="sibTrans" cxnId="{8B930C13-AF92-4F7D-BD03-1936F198188F}">
      <dgm:prSet/>
      <dgm:spPr/>
      <dgm:t>
        <a:bodyPr/>
        <a:lstStyle/>
        <a:p>
          <a:pPr algn="ctr"/>
          <a:endParaRPr lang="en-US"/>
        </a:p>
      </dgm:t>
    </dgm:pt>
    <dgm:pt modelId="{CEDF2047-B925-482D-B222-F80C56D21434}">
      <dgm:prSet phldrT="[Text]"/>
      <dgm:spPr/>
      <dgm:t>
        <a:bodyPr/>
        <a:lstStyle/>
        <a:p>
          <a:pPr algn="ctr"/>
          <a:r>
            <a:rPr lang="en-US" dirty="0"/>
            <a:t>Integration </a:t>
          </a:r>
        </a:p>
      </dgm:t>
    </dgm:pt>
    <dgm:pt modelId="{60244C20-A26E-40FA-A515-68851071A960}" type="parTrans" cxnId="{507ADACA-E6F8-4DBA-8075-622B2E14BAC9}">
      <dgm:prSet/>
      <dgm:spPr/>
      <dgm:t>
        <a:bodyPr/>
        <a:lstStyle/>
        <a:p>
          <a:pPr algn="ctr"/>
          <a:endParaRPr lang="en-US"/>
        </a:p>
      </dgm:t>
    </dgm:pt>
    <dgm:pt modelId="{53FA92DF-1FEB-4F0D-A9D0-7F2286959568}" type="sibTrans" cxnId="{507ADACA-E6F8-4DBA-8075-622B2E14BAC9}">
      <dgm:prSet/>
      <dgm:spPr/>
      <dgm:t>
        <a:bodyPr/>
        <a:lstStyle/>
        <a:p>
          <a:pPr algn="ctr"/>
          <a:endParaRPr lang="en-US"/>
        </a:p>
      </dgm:t>
    </dgm:pt>
    <dgm:pt modelId="{E6D26822-ED83-4061-ADBA-A81EF4F5B985}" type="pres">
      <dgm:prSet presAssocID="{EE46518B-EAA9-4C66-BAE3-A1178FC8D8CD}" presName="CompostProcess" presStyleCnt="0">
        <dgm:presLayoutVars>
          <dgm:dir/>
          <dgm:resizeHandles val="exact"/>
        </dgm:presLayoutVars>
      </dgm:prSet>
      <dgm:spPr/>
    </dgm:pt>
    <dgm:pt modelId="{8EE98F94-9E62-42A6-AA4F-6A134B02B77A}" type="pres">
      <dgm:prSet presAssocID="{EE46518B-EAA9-4C66-BAE3-A1178FC8D8CD}" presName="arrow" presStyleLbl="bgShp" presStyleIdx="0" presStyleCnt="1" custLinFactNeighborX="-8824" custLinFactNeighborY="21429"/>
      <dgm:spPr/>
    </dgm:pt>
    <dgm:pt modelId="{F09DF1CC-8376-4AAA-8106-B355EAF6A807}" type="pres">
      <dgm:prSet presAssocID="{EE46518B-EAA9-4C66-BAE3-A1178FC8D8CD}" presName="linearProcess" presStyleCnt="0"/>
      <dgm:spPr/>
    </dgm:pt>
    <dgm:pt modelId="{54258ED2-7428-42D0-BD0D-DC9F0AAE10D8}" type="pres">
      <dgm:prSet presAssocID="{AD71C7C1-20E7-460F-BAFC-BF419309FEEE}" presName="textNode" presStyleLbl="node1" presStyleIdx="0" presStyleCnt="3">
        <dgm:presLayoutVars>
          <dgm:bulletEnabled val="1"/>
        </dgm:presLayoutVars>
      </dgm:prSet>
      <dgm:spPr/>
    </dgm:pt>
    <dgm:pt modelId="{F3102FB7-49E6-4C7D-B3C4-2B68FF945352}" type="pres">
      <dgm:prSet presAssocID="{C9F83978-2E57-464D-9C50-D5A434A1200A}" presName="sibTrans" presStyleCnt="0"/>
      <dgm:spPr/>
    </dgm:pt>
    <dgm:pt modelId="{A16159CE-70CE-4EBD-B394-E74CA4F260C0}" type="pres">
      <dgm:prSet presAssocID="{72232068-9CDF-48A9-B93C-D13A81B49212}" presName="textNode" presStyleLbl="node1" presStyleIdx="1" presStyleCnt="3">
        <dgm:presLayoutVars>
          <dgm:bulletEnabled val="1"/>
        </dgm:presLayoutVars>
      </dgm:prSet>
      <dgm:spPr/>
    </dgm:pt>
    <dgm:pt modelId="{A585E8F1-9BD3-435D-97CC-1A2CFDED1ED7}" type="pres">
      <dgm:prSet presAssocID="{E5DAD8B2-737B-46D9-A1C7-2AF9CFBE14CE}" presName="sibTrans" presStyleCnt="0"/>
      <dgm:spPr/>
    </dgm:pt>
    <dgm:pt modelId="{62C96158-0767-406B-BFE4-A4F0CC908AB3}" type="pres">
      <dgm:prSet presAssocID="{CEDF2047-B925-482D-B222-F80C56D21434}" presName="textNode" presStyleLbl="node1" presStyleIdx="2" presStyleCnt="3">
        <dgm:presLayoutVars>
          <dgm:bulletEnabled val="1"/>
        </dgm:presLayoutVars>
      </dgm:prSet>
      <dgm:spPr/>
    </dgm:pt>
  </dgm:ptLst>
  <dgm:cxnLst>
    <dgm:cxn modelId="{D060DA01-BACD-024E-9FA8-16C4E558A44F}" type="presOf" srcId="{AD71C7C1-20E7-460F-BAFC-BF419309FEEE}" destId="{54258ED2-7428-42D0-BD0D-DC9F0AAE10D8}" srcOrd="0" destOrd="0" presId="urn:microsoft.com/office/officeart/2005/8/layout/hProcess9"/>
    <dgm:cxn modelId="{8B930C13-AF92-4F7D-BD03-1936F198188F}" srcId="{EE46518B-EAA9-4C66-BAE3-A1178FC8D8CD}" destId="{72232068-9CDF-48A9-B93C-D13A81B49212}" srcOrd="1" destOrd="0" parTransId="{D2679632-FBD4-483B-83F3-346D88A7612D}" sibTransId="{E5DAD8B2-737B-46D9-A1C7-2AF9CFBE14CE}"/>
    <dgm:cxn modelId="{0389318C-994B-B54D-ABD3-76041419ADCF}" type="presOf" srcId="{72232068-9CDF-48A9-B93C-D13A81B49212}" destId="{A16159CE-70CE-4EBD-B394-E74CA4F260C0}" srcOrd="0" destOrd="0" presId="urn:microsoft.com/office/officeart/2005/8/layout/hProcess9"/>
    <dgm:cxn modelId="{507ADACA-E6F8-4DBA-8075-622B2E14BAC9}" srcId="{EE46518B-EAA9-4C66-BAE3-A1178FC8D8CD}" destId="{CEDF2047-B925-482D-B222-F80C56D21434}" srcOrd="2" destOrd="0" parTransId="{60244C20-A26E-40FA-A515-68851071A960}" sibTransId="{53FA92DF-1FEB-4F0D-A9D0-7F2286959568}"/>
    <dgm:cxn modelId="{CBD356E8-123D-2B4D-8931-747C81E7235D}" type="presOf" srcId="{EE46518B-EAA9-4C66-BAE3-A1178FC8D8CD}" destId="{E6D26822-ED83-4061-ADBA-A81EF4F5B985}" srcOrd="0" destOrd="0" presId="urn:microsoft.com/office/officeart/2005/8/layout/hProcess9"/>
    <dgm:cxn modelId="{F2C3F0E8-C2DF-4FC3-99B5-0C69A6AE5D6E}" srcId="{EE46518B-EAA9-4C66-BAE3-A1178FC8D8CD}" destId="{AD71C7C1-20E7-460F-BAFC-BF419309FEEE}" srcOrd="0" destOrd="0" parTransId="{27D493D6-B904-4B9E-ABF5-A3124D5C6FD2}" sibTransId="{C9F83978-2E57-464D-9C50-D5A434A1200A}"/>
    <dgm:cxn modelId="{6607E8F6-0CB1-FC4B-8EA0-D7671B7CB48A}" type="presOf" srcId="{CEDF2047-B925-482D-B222-F80C56D21434}" destId="{62C96158-0767-406B-BFE4-A4F0CC908AB3}" srcOrd="0" destOrd="0" presId="urn:microsoft.com/office/officeart/2005/8/layout/hProcess9"/>
    <dgm:cxn modelId="{948384D7-D481-FC44-A1C9-4289BF3E3AC2}" type="presParOf" srcId="{E6D26822-ED83-4061-ADBA-A81EF4F5B985}" destId="{8EE98F94-9E62-42A6-AA4F-6A134B02B77A}" srcOrd="0" destOrd="0" presId="urn:microsoft.com/office/officeart/2005/8/layout/hProcess9"/>
    <dgm:cxn modelId="{BC14527A-4AD0-FC43-B74C-9CE232F67B39}" type="presParOf" srcId="{E6D26822-ED83-4061-ADBA-A81EF4F5B985}" destId="{F09DF1CC-8376-4AAA-8106-B355EAF6A807}" srcOrd="1" destOrd="0" presId="urn:microsoft.com/office/officeart/2005/8/layout/hProcess9"/>
    <dgm:cxn modelId="{F489DF73-52A1-114E-9D99-0674D577B574}" type="presParOf" srcId="{F09DF1CC-8376-4AAA-8106-B355EAF6A807}" destId="{54258ED2-7428-42D0-BD0D-DC9F0AAE10D8}" srcOrd="0" destOrd="0" presId="urn:microsoft.com/office/officeart/2005/8/layout/hProcess9"/>
    <dgm:cxn modelId="{9BF91A6C-C7E6-9A49-A7B7-56DDDE68EF47}" type="presParOf" srcId="{F09DF1CC-8376-4AAA-8106-B355EAF6A807}" destId="{F3102FB7-49E6-4C7D-B3C4-2B68FF945352}" srcOrd="1" destOrd="0" presId="urn:microsoft.com/office/officeart/2005/8/layout/hProcess9"/>
    <dgm:cxn modelId="{656A07F8-DFE8-6A4F-A20B-5DFBB7D2C699}" type="presParOf" srcId="{F09DF1CC-8376-4AAA-8106-B355EAF6A807}" destId="{A16159CE-70CE-4EBD-B394-E74CA4F260C0}" srcOrd="2" destOrd="0" presId="urn:microsoft.com/office/officeart/2005/8/layout/hProcess9"/>
    <dgm:cxn modelId="{5F21D30C-5F53-4B4B-B0C0-A6A4F030457C}" type="presParOf" srcId="{F09DF1CC-8376-4AAA-8106-B355EAF6A807}" destId="{A585E8F1-9BD3-435D-97CC-1A2CFDED1ED7}" srcOrd="3" destOrd="0" presId="urn:microsoft.com/office/officeart/2005/8/layout/hProcess9"/>
    <dgm:cxn modelId="{7717B139-E9E6-ED40-A620-69E8058C65B6}" type="presParOf" srcId="{F09DF1CC-8376-4AAA-8106-B355EAF6A807}" destId="{62C96158-0767-406B-BFE4-A4F0CC908AB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70DD1-1D39-43BD-BC91-CF0ECA0E835E}">
      <dsp:nvSpPr>
        <dsp:cNvPr id="0" name=""/>
        <dsp:cNvSpPr/>
      </dsp:nvSpPr>
      <dsp:spPr>
        <a:xfrm rot="16200000">
          <a:off x="1855" y="518"/>
          <a:ext cx="1371153" cy="1370563"/>
        </a:xfrm>
        <a:prstGeom prst="up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Objectivism</a:t>
          </a:r>
        </a:p>
      </dsp:txBody>
      <dsp:txXfrm rot="5400000">
        <a:off x="242000" y="343010"/>
        <a:ext cx="1130714" cy="685577"/>
      </dsp:txXfrm>
    </dsp:sp>
    <dsp:sp modelId="{1F16AF1C-99C2-4BDA-BD00-5783C29E13A9}">
      <dsp:nvSpPr>
        <dsp:cNvPr id="0" name=""/>
        <dsp:cNvSpPr/>
      </dsp:nvSpPr>
      <dsp:spPr>
        <a:xfrm rot="5400000">
          <a:off x="4265790" y="223"/>
          <a:ext cx="1371153" cy="1371153"/>
        </a:xfrm>
        <a:prstGeom prst="up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Constructivism</a:t>
          </a:r>
        </a:p>
      </dsp:txBody>
      <dsp:txXfrm rot="-5400000">
        <a:off x="4265790" y="343011"/>
        <a:ext cx="1131201" cy="685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98F94-9E62-42A6-AA4F-6A134B02B77A}">
      <dsp:nvSpPr>
        <dsp:cNvPr id="0" name=""/>
        <dsp:cNvSpPr/>
      </dsp:nvSpPr>
      <dsp:spPr>
        <a:xfrm>
          <a:off x="0" y="0"/>
          <a:ext cx="5570220" cy="1066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58ED2-7428-42D0-BD0D-DC9F0AAE10D8}">
      <dsp:nvSpPr>
        <dsp:cNvPr id="0" name=""/>
        <dsp:cNvSpPr/>
      </dsp:nvSpPr>
      <dsp:spPr>
        <a:xfrm>
          <a:off x="3129" y="320040"/>
          <a:ext cx="2032775" cy="42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Order</a:t>
          </a:r>
        </a:p>
      </dsp:txBody>
      <dsp:txXfrm>
        <a:off x="23960" y="340871"/>
        <a:ext cx="1991113" cy="385058"/>
      </dsp:txXfrm>
    </dsp:sp>
    <dsp:sp modelId="{A16159CE-70CE-4EBD-B394-E74CA4F260C0}">
      <dsp:nvSpPr>
        <dsp:cNvPr id="0" name=""/>
        <dsp:cNvSpPr/>
      </dsp:nvSpPr>
      <dsp:spPr>
        <a:xfrm>
          <a:off x="2260212" y="320040"/>
          <a:ext cx="2032775" cy="42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Disorder (anxiety)</a:t>
          </a:r>
        </a:p>
      </dsp:txBody>
      <dsp:txXfrm>
        <a:off x="2281043" y="340871"/>
        <a:ext cx="1991113" cy="385058"/>
      </dsp:txXfrm>
    </dsp:sp>
    <dsp:sp modelId="{62C96158-0767-406B-BFE4-A4F0CC908AB3}">
      <dsp:nvSpPr>
        <dsp:cNvPr id="0" name=""/>
        <dsp:cNvSpPr/>
      </dsp:nvSpPr>
      <dsp:spPr>
        <a:xfrm>
          <a:off x="4517294" y="320040"/>
          <a:ext cx="2032775" cy="426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Integration </a:t>
          </a:r>
        </a:p>
      </dsp:txBody>
      <dsp:txXfrm>
        <a:off x="4538125" y="340871"/>
        <a:ext cx="1991113" cy="385058"/>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415338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A6CD5-0FC8-DF4E-9801-076FCD6FEA7D}"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318327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150079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179122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330855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4A6CD5-0FC8-DF4E-9801-076FCD6FEA7D}"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3161911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4A6CD5-0FC8-DF4E-9801-076FCD6FEA7D}" type="datetimeFigureOut">
              <a:rPr lang="en-US" smtClean="0"/>
              <a:t>12/14/23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84181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82466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355968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427484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A6CD5-0FC8-DF4E-9801-076FCD6FEA7D}"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416614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4A6CD5-0FC8-DF4E-9801-076FCD6FEA7D}"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72755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4A6CD5-0FC8-DF4E-9801-076FCD6FEA7D}"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27291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4A6CD5-0FC8-DF4E-9801-076FCD6FEA7D}" type="datetimeFigureOut">
              <a:rPr lang="en-US" smtClean="0"/>
              <a:t>12/14/23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63155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A6CD5-0FC8-DF4E-9801-076FCD6FEA7D}" type="datetimeFigureOut">
              <a:rPr lang="en-US" smtClean="0"/>
              <a:t>12/14/23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320328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A6CD5-0FC8-DF4E-9801-076FCD6FEA7D}"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202277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A6CD5-0FC8-DF4E-9801-076FCD6FEA7D}"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0517B2E-952D-C941-8A7F-EC0B40364C97}" type="slidenum">
              <a:rPr lang="en-US" smtClean="0"/>
              <a:t>‹#›</a:t>
            </a:fld>
            <a:endParaRPr lang="en-US"/>
          </a:p>
        </p:txBody>
      </p:sp>
    </p:spTree>
    <p:extLst>
      <p:ext uri="{BB962C8B-B14F-4D97-AF65-F5344CB8AC3E}">
        <p14:creationId xmlns:p14="http://schemas.microsoft.com/office/powerpoint/2010/main" val="163603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24A6CD5-0FC8-DF4E-9801-076FCD6FEA7D}" type="datetimeFigureOut">
              <a:rPr lang="en-US" smtClean="0"/>
              <a:t>12/14/23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0517B2E-952D-C941-8A7F-EC0B40364C97}" type="slidenum">
              <a:rPr lang="en-US" smtClean="0"/>
              <a:t>‹#›</a:t>
            </a:fld>
            <a:endParaRPr lang="en-US"/>
          </a:p>
        </p:txBody>
      </p:sp>
    </p:spTree>
    <p:extLst>
      <p:ext uri="{BB962C8B-B14F-4D97-AF65-F5344CB8AC3E}">
        <p14:creationId xmlns:p14="http://schemas.microsoft.com/office/powerpoint/2010/main" val="865373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C91E51-4B51-D965-E419-D0A23CA8ECF7}"/>
              </a:ext>
            </a:extLst>
          </p:cNvPr>
          <p:cNvSpPr>
            <a:spLocks noGrp="1" noChangeArrowheads="1"/>
          </p:cNvSpPr>
          <p:nvPr>
            <p:ph type="ctrTitle"/>
          </p:nvPr>
        </p:nvSpPr>
        <p:spPr>
          <a:xfrm>
            <a:off x="1154955" y="2099733"/>
            <a:ext cx="8825658" cy="1752600"/>
          </a:xfrm>
        </p:spPr>
        <p:txBody>
          <a:bodyPr/>
          <a:lstStyle/>
          <a:p>
            <a:pPr eaLnBrk="1" hangingPunct="1">
              <a:defRPr/>
            </a:pPr>
            <a:r>
              <a:rPr lang="en-US" dirty="0">
                <a:cs typeface="+mj-cs"/>
              </a:rPr>
              <a:t>Constructive </a:t>
            </a:r>
            <a:br>
              <a:rPr lang="en-US" dirty="0">
                <a:cs typeface="+mj-cs"/>
              </a:rPr>
            </a:br>
            <a:r>
              <a:rPr lang="en-US" dirty="0">
                <a:cs typeface="+mj-cs"/>
              </a:rPr>
              <a:t>Clinical Supervision</a:t>
            </a:r>
          </a:p>
        </p:txBody>
      </p:sp>
      <p:sp>
        <p:nvSpPr>
          <p:cNvPr id="2051" name="Rectangle 3">
            <a:extLst>
              <a:ext uri="{FF2B5EF4-FFF2-40B4-BE49-F238E27FC236}">
                <a16:creationId xmlns:a16="http://schemas.microsoft.com/office/drawing/2014/main" id="{19AF6814-ED6F-68AE-C89D-503D29B551A2}"/>
              </a:ext>
            </a:extLst>
          </p:cNvPr>
          <p:cNvSpPr>
            <a:spLocks noGrp="1" noChangeArrowheads="1"/>
          </p:cNvSpPr>
          <p:nvPr>
            <p:ph type="subTitle" idx="1"/>
          </p:nvPr>
        </p:nvSpPr>
        <p:spPr>
          <a:xfrm>
            <a:off x="2819400" y="4114800"/>
            <a:ext cx="6400800" cy="1752600"/>
          </a:xfrm>
        </p:spPr>
        <p:txBody>
          <a:bodyPr/>
          <a:lstStyle/>
          <a:p>
            <a:pPr eaLnBrk="1" hangingPunct="1">
              <a:defRPr/>
            </a:pPr>
            <a:r>
              <a:rPr lang="en-US" sz="1800" dirty="0"/>
              <a:t>Douglas Guiffrida, Ph.D., University of Rochester</a:t>
            </a:r>
          </a:p>
          <a:p>
            <a:pPr eaLnBrk="1" hangingPunct="1">
              <a:defRPr/>
            </a:pPr>
            <a:r>
              <a:rPr lang="en-US" sz="1800" dirty="0"/>
              <a:t>Jason Duffy, Ph.D., SUNY Oswego</a:t>
            </a:r>
          </a:p>
        </p:txBody>
      </p:sp>
      <p:pic>
        <p:nvPicPr>
          <p:cNvPr id="4" name="Audio 3">
            <a:extLst>
              <a:ext uri="{FF2B5EF4-FFF2-40B4-BE49-F238E27FC236}">
                <a16:creationId xmlns:a16="http://schemas.microsoft.com/office/drawing/2014/main" id="{01060DA0-F350-29AB-AADE-5DBF3B9679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647"/>
    </mc:Choice>
    <mc:Fallback>
      <p:transition spd="slow" advTm="7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D8AA619-4E3C-4007-61CF-737936A3BEC3}"/>
              </a:ext>
            </a:extLst>
          </p:cNvPr>
          <p:cNvSpPr>
            <a:spLocks noGrp="1"/>
          </p:cNvSpPr>
          <p:nvPr>
            <p:ph type="title"/>
          </p:nvPr>
        </p:nvSpPr>
        <p:spPr/>
        <p:txBody>
          <a:bodyPr/>
          <a:lstStyle/>
          <a:p>
            <a:r>
              <a:rPr lang="en-US" altLang="en-US" sz="4000"/>
              <a:t>Avoid Asking “Known Questions”</a:t>
            </a:r>
          </a:p>
        </p:txBody>
      </p:sp>
      <p:sp>
        <p:nvSpPr>
          <p:cNvPr id="25602" name="Content Placeholder 2">
            <a:extLst>
              <a:ext uri="{FF2B5EF4-FFF2-40B4-BE49-F238E27FC236}">
                <a16:creationId xmlns:a16="http://schemas.microsoft.com/office/drawing/2014/main" id="{CDDDC291-B029-B4BC-38AC-692EE2F91787}"/>
              </a:ext>
            </a:extLst>
          </p:cNvPr>
          <p:cNvSpPr>
            <a:spLocks noGrp="1"/>
          </p:cNvSpPr>
          <p:nvPr>
            <p:ph idx="1"/>
          </p:nvPr>
        </p:nvSpPr>
        <p:spPr/>
        <p:txBody>
          <a:bodyPr>
            <a:normAutofit fontScale="85000" lnSpcReduction="10000"/>
          </a:bodyPr>
          <a:lstStyle/>
          <a:p>
            <a:r>
              <a:rPr lang="en-US" altLang="en-US" sz="1800" i="1" dirty="0"/>
              <a:t>Supervisor:</a:t>
            </a:r>
            <a:r>
              <a:rPr lang="en-US" altLang="en-US" sz="1800" dirty="0"/>
              <a:t>  What do you think the client was trying to communicate to you 	through this behavior?</a:t>
            </a:r>
          </a:p>
          <a:p>
            <a:r>
              <a:rPr lang="en-US" altLang="en-US" sz="1800" i="1" dirty="0"/>
              <a:t>Supervisee:</a:t>
            </a:r>
            <a:r>
              <a:rPr lang="en-US" altLang="en-US" sz="1800" dirty="0"/>
              <a:t> Hum, I don’t know… maybe that she is not happy with her relationship at home?</a:t>
            </a:r>
          </a:p>
          <a:p>
            <a:r>
              <a:rPr lang="en-US" altLang="en-US" sz="1800" i="1" dirty="0"/>
              <a:t>Supervisor:</a:t>
            </a:r>
            <a:r>
              <a:rPr lang="en-US" altLang="en-US" sz="1800" dirty="0"/>
              <a:t> Well, maybe, but I think there is more going on here.  Can you think of anything else she might be attempting to communicate through her behavior?</a:t>
            </a:r>
          </a:p>
          <a:p>
            <a:r>
              <a:rPr lang="en-US" altLang="en-US" sz="1800" i="1" dirty="0"/>
              <a:t>Supervisee:</a:t>
            </a:r>
            <a:r>
              <a:rPr lang="en-US" altLang="en-US" sz="1800" dirty="0"/>
              <a:t> I guess I’m not sure…</a:t>
            </a:r>
          </a:p>
          <a:p>
            <a:r>
              <a:rPr lang="en-US" altLang="en-US" sz="1800" i="1" dirty="0"/>
              <a:t>Supervisor:</a:t>
            </a:r>
            <a:r>
              <a:rPr lang="en-US" altLang="en-US" sz="1800" dirty="0"/>
              <a:t>  Well, often clients will communicate to counselors in subtle ways.  In this case, I think she is trying to tell you something about how she is feeling about you, about the counselor/client relationship.  Did you notice how she looked away when she said she was really pleased with the way the sessions have been going?</a:t>
            </a:r>
          </a:p>
          <a:p>
            <a:r>
              <a:rPr lang="en-US" altLang="en-US" sz="1800" dirty="0"/>
              <a:t>Supervisee: I can see that she looked away from me when she replied but I 	guess I didn’t realize what that could have meant.  </a:t>
            </a:r>
          </a:p>
          <a:p>
            <a:pPr>
              <a:buFontTx/>
              <a:buNone/>
            </a:pPr>
            <a:endParaRPr lang="en-US" altLang="en-US" dirty="0"/>
          </a:p>
        </p:txBody>
      </p:sp>
      <p:pic>
        <p:nvPicPr>
          <p:cNvPr id="7" name="Audio 6">
            <a:extLst>
              <a:ext uri="{FF2B5EF4-FFF2-40B4-BE49-F238E27FC236}">
                <a16:creationId xmlns:a16="http://schemas.microsoft.com/office/drawing/2014/main" id="{189EF1A0-9377-325C-557D-91B91150AA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484"/>
    </mc:Choice>
    <mc:Fallback>
      <p:transition spd="slow" advTm="18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6A2D40D-DA8F-B820-BAA4-2CEFB02E5C7F}"/>
              </a:ext>
            </a:extLst>
          </p:cNvPr>
          <p:cNvSpPr>
            <a:spLocks noGrp="1"/>
          </p:cNvSpPr>
          <p:nvPr>
            <p:ph type="title"/>
          </p:nvPr>
        </p:nvSpPr>
        <p:spPr/>
        <p:txBody>
          <a:bodyPr/>
          <a:lstStyle/>
          <a:p>
            <a:r>
              <a:rPr lang="en-US" altLang="en-US" sz="2400" b="1"/>
              <a:t>Asking Inquiry-based Questions </a:t>
            </a:r>
          </a:p>
        </p:txBody>
      </p:sp>
      <p:sp>
        <p:nvSpPr>
          <p:cNvPr id="26626" name="Content Placeholder 2">
            <a:extLst>
              <a:ext uri="{FF2B5EF4-FFF2-40B4-BE49-F238E27FC236}">
                <a16:creationId xmlns:a16="http://schemas.microsoft.com/office/drawing/2014/main" id="{6B5A8A63-3BBA-BF7B-8830-C0A170B1D5F6}"/>
              </a:ext>
            </a:extLst>
          </p:cNvPr>
          <p:cNvSpPr>
            <a:spLocks noGrp="1"/>
          </p:cNvSpPr>
          <p:nvPr>
            <p:ph idx="1"/>
          </p:nvPr>
        </p:nvSpPr>
        <p:spPr/>
        <p:txBody>
          <a:bodyPr>
            <a:normAutofit fontScale="92500" lnSpcReduction="20000"/>
          </a:bodyPr>
          <a:lstStyle/>
          <a:p>
            <a:r>
              <a:rPr lang="en-US" altLang="en-US" sz="1800" i="1" dirty="0"/>
              <a:t>Supervisor:</a:t>
            </a:r>
            <a:r>
              <a:rPr lang="en-US" altLang="en-US" sz="1800" dirty="0"/>
              <a:t>  Do you think the client was trying to communicate to you through this behavior?</a:t>
            </a:r>
          </a:p>
          <a:p>
            <a:r>
              <a:rPr lang="en-US" altLang="en-US" sz="1800" i="1" dirty="0"/>
              <a:t>Supervisee:</a:t>
            </a:r>
            <a:r>
              <a:rPr lang="en-US" altLang="en-US" sz="1800" dirty="0"/>
              <a:t> Maybe, I had not thought about it that way before, but she may 	be trying to tell me something here. </a:t>
            </a:r>
          </a:p>
          <a:p>
            <a:r>
              <a:rPr lang="en-US" altLang="en-US" sz="1800" dirty="0"/>
              <a:t>Supervisor: What might she be trying to communicate do you?</a:t>
            </a:r>
          </a:p>
          <a:p>
            <a:r>
              <a:rPr lang="en-US" altLang="en-US" sz="1800" dirty="0"/>
              <a:t>Supervisee: Perhaps, that she is not happy with her relationship at home?</a:t>
            </a:r>
          </a:p>
          <a:p>
            <a:r>
              <a:rPr lang="en-US" altLang="en-US" sz="1800" i="1" dirty="0"/>
              <a:t>Supervisor:</a:t>
            </a:r>
            <a:r>
              <a:rPr lang="en-US" altLang="en-US" sz="1800" dirty="0"/>
              <a:t> Okay, what aspect of this relationship might she not happy with?</a:t>
            </a:r>
          </a:p>
          <a:p>
            <a:r>
              <a:rPr lang="en-US" altLang="en-US" sz="1800" i="1" dirty="0"/>
              <a:t>Supervisee:</a:t>
            </a:r>
            <a:r>
              <a:rPr lang="en-US" altLang="en-US" sz="1800" dirty="0"/>
              <a:t> Well, she has mentioned before that she and her husband have 	not been getting along.  This might be her way of sharing with me that she would like to talk more about it during our sessions?   </a:t>
            </a:r>
          </a:p>
          <a:p>
            <a:r>
              <a:rPr lang="en-US" altLang="en-US" sz="1800" i="1" dirty="0"/>
              <a:t>Supervisor:</a:t>
            </a:r>
            <a:r>
              <a:rPr lang="en-US" altLang="en-US" sz="1800" dirty="0"/>
              <a:t> Okay, let’s explore this a little further.  Why might she have felt uncomfortable or been unable to share this directly with you?   </a:t>
            </a:r>
          </a:p>
          <a:p>
            <a:pPr>
              <a:buFontTx/>
              <a:buNone/>
            </a:pPr>
            <a:endParaRPr lang="en-US" altLang="en-US" dirty="0"/>
          </a:p>
        </p:txBody>
      </p:sp>
      <p:pic>
        <p:nvPicPr>
          <p:cNvPr id="7" name="Audio 6">
            <a:extLst>
              <a:ext uri="{FF2B5EF4-FFF2-40B4-BE49-F238E27FC236}">
                <a16:creationId xmlns:a16="http://schemas.microsoft.com/office/drawing/2014/main" id="{96476987-CF34-2114-D5A5-722C0ED3E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696"/>
    </mc:Choice>
    <mc:Fallback>
      <p:transition spd="slow" advTm="4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AAC24E13-72DA-7B55-7F1D-C7EC952960BB}"/>
              </a:ext>
            </a:extLst>
          </p:cNvPr>
          <p:cNvSpPr>
            <a:spLocks noGrp="1"/>
          </p:cNvSpPr>
          <p:nvPr>
            <p:ph type="title"/>
          </p:nvPr>
        </p:nvSpPr>
        <p:spPr/>
        <p:txBody>
          <a:bodyPr/>
          <a:lstStyle/>
          <a:p>
            <a:r>
              <a:rPr lang="en-US" altLang="en-US" sz="3200"/>
              <a:t>Constructivist Assessment </a:t>
            </a:r>
            <a:br>
              <a:rPr lang="en-US" altLang="en-US" sz="3200"/>
            </a:br>
            <a:r>
              <a:rPr lang="en-US" altLang="en-US" sz="2400"/>
              <a:t>(G. Neimeyer, 1993) </a:t>
            </a:r>
          </a:p>
        </p:txBody>
      </p:sp>
      <p:graphicFrame>
        <p:nvGraphicFramePr>
          <p:cNvPr id="7" name="Table 6">
            <a:extLst>
              <a:ext uri="{FF2B5EF4-FFF2-40B4-BE49-F238E27FC236}">
                <a16:creationId xmlns:a16="http://schemas.microsoft.com/office/drawing/2014/main" id="{C3A449D7-938F-20CD-9033-5F72A4D575CF}"/>
              </a:ext>
            </a:extLst>
          </p:cNvPr>
          <p:cNvGraphicFramePr>
            <a:graphicFrameLocks noGrp="1"/>
          </p:cNvGraphicFramePr>
          <p:nvPr>
            <p:extLst>
              <p:ext uri="{D42A27DB-BD31-4B8C-83A1-F6EECF244321}">
                <p14:modId xmlns:p14="http://schemas.microsoft.com/office/powerpoint/2010/main" val="792978649"/>
              </p:ext>
            </p:extLst>
          </p:nvPr>
        </p:nvGraphicFramePr>
        <p:xfrm>
          <a:off x="1981200" y="2335030"/>
          <a:ext cx="8229600" cy="436006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91055">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charset="0"/>
                          <a:ea typeface="ＭＳ Ｐゴシック" charset="-128"/>
                        </a:rPr>
                        <a:t>Behaviorist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charset="0"/>
                          <a:ea typeface="ＭＳ Ｐゴシック" charset="-128"/>
                        </a:rPr>
                        <a:t>Constructivist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77651">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Assessment should be unobtrusive with minimal impact on those being assessed</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Assessment is a form of intervention – encouraging clients and supervisees to rethink their stance.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270949">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charset="0"/>
                          <a:ea typeface="ＭＳ Ｐゴシック" charset="-128"/>
                        </a:rPr>
                        <a:t>Assessment should isolate specific elements and skills (e.g. ability to focus on feelings, ability to ask open ended questions, etc.)</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Assessment should focus on the context surrounding a given construction (i.e. thoughts, feelings, contextual factors)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270949">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Frequency – number of times a behavior occurs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Centrality of the behavior – helping the supervisee identify and understand their rationale for focusing on the areas they focused on.</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49456">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Conducted on the supervisee.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charset="0"/>
                          <a:ea typeface="ＭＳ Ｐゴシック" charset="-128"/>
                        </a:rPr>
                        <a:t>Conducted with the supervisee.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pic>
        <p:nvPicPr>
          <p:cNvPr id="8" name="Audio 7">
            <a:extLst>
              <a:ext uri="{FF2B5EF4-FFF2-40B4-BE49-F238E27FC236}">
                <a16:creationId xmlns:a16="http://schemas.microsoft.com/office/drawing/2014/main" id="{F5FFFBEF-E6B1-FAFA-128A-BCD70787AB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571"/>
    </mc:Choice>
    <mc:Fallback>
      <p:transition spd="slow" advTm="16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19A0-31E7-3D6E-A498-C1A2447836F8}"/>
              </a:ext>
            </a:extLst>
          </p:cNvPr>
          <p:cNvSpPr>
            <a:spLocks noGrp="1"/>
          </p:cNvSpPr>
          <p:nvPr>
            <p:ph type="title"/>
          </p:nvPr>
        </p:nvSpPr>
        <p:spPr/>
        <p:txBody>
          <a:bodyPr>
            <a:normAutofit fontScale="90000"/>
          </a:bodyPr>
          <a:lstStyle/>
          <a:p>
            <a:pPr>
              <a:defRPr/>
            </a:pPr>
            <a:r>
              <a:rPr lang="en-US" i="1" dirty="0"/>
              <a:t>Constructive Supervision Assessment</a:t>
            </a:r>
            <a:r>
              <a:rPr lang="en-US" dirty="0"/>
              <a:t> (CSA) </a:t>
            </a:r>
          </a:p>
        </p:txBody>
      </p:sp>
      <p:sp>
        <p:nvSpPr>
          <p:cNvPr id="29698" name="Content Placeholder 2">
            <a:extLst>
              <a:ext uri="{FF2B5EF4-FFF2-40B4-BE49-F238E27FC236}">
                <a16:creationId xmlns:a16="http://schemas.microsoft.com/office/drawing/2014/main" id="{1977D0CF-569D-F726-59E7-A9CA6E1B5F50}"/>
              </a:ext>
            </a:extLst>
          </p:cNvPr>
          <p:cNvSpPr>
            <a:spLocks noGrp="1"/>
          </p:cNvSpPr>
          <p:nvPr>
            <p:ph idx="1"/>
          </p:nvPr>
        </p:nvSpPr>
        <p:spPr/>
        <p:txBody>
          <a:bodyPr>
            <a:normAutofit fontScale="92500" lnSpcReduction="20000"/>
          </a:bodyPr>
          <a:lstStyle/>
          <a:p>
            <a:r>
              <a:rPr lang="en-US" altLang="en-US" sz="2400" b="1"/>
              <a:t>Critical self-reflection</a:t>
            </a:r>
            <a:r>
              <a:rPr lang="en-US" altLang="en-US" sz="2400"/>
              <a:t>, including creativity; risk taking; thinking openly and deeply about critical issues; being patient with themselves; and using descriptive, non-judgmental language. </a:t>
            </a:r>
          </a:p>
          <a:p>
            <a:r>
              <a:rPr lang="en-US" altLang="en-US" sz="2400" b="1"/>
              <a:t>Integrate learning from past experiences</a:t>
            </a:r>
          </a:p>
          <a:p>
            <a:r>
              <a:rPr lang="en-US" altLang="en-US" sz="2400" b="1"/>
              <a:t>Consult</a:t>
            </a:r>
            <a:r>
              <a:rPr lang="en-US" altLang="en-US" sz="2400"/>
              <a:t> with colleagues and professional literature, while also critically evaluating all of the sources from which they draw their hypotheses.</a:t>
            </a:r>
          </a:p>
          <a:p>
            <a:r>
              <a:rPr lang="en-US" altLang="en-US" sz="2400" b="1"/>
              <a:t>Explore</a:t>
            </a:r>
            <a:r>
              <a:rPr lang="en-US" altLang="en-US" sz="2400"/>
              <a:t> </a:t>
            </a:r>
            <a:r>
              <a:rPr lang="en-US" altLang="en-US" sz="2400" b="1"/>
              <a:t>biases and defenses </a:t>
            </a:r>
            <a:r>
              <a:rPr lang="en-US" altLang="en-US" sz="2400"/>
              <a:t>and how they have affected their views of clients and their work in supervision </a:t>
            </a:r>
          </a:p>
        </p:txBody>
      </p:sp>
      <p:pic>
        <p:nvPicPr>
          <p:cNvPr id="8" name="Audio 7">
            <a:extLst>
              <a:ext uri="{FF2B5EF4-FFF2-40B4-BE49-F238E27FC236}">
                <a16:creationId xmlns:a16="http://schemas.microsoft.com/office/drawing/2014/main" id="{3DADC127-F562-0C1A-B20F-81CF8F7341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382"/>
    </mc:Choice>
    <mc:Fallback>
      <p:transition spd="slow" advTm="11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F5A6A225-6CEE-660C-1DB0-66254771E772}"/>
              </a:ext>
            </a:extLst>
          </p:cNvPr>
          <p:cNvSpPr>
            <a:spLocks noGrp="1"/>
          </p:cNvSpPr>
          <p:nvPr>
            <p:ph type="title"/>
          </p:nvPr>
        </p:nvSpPr>
        <p:spPr>
          <a:xfrm>
            <a:off x="1981200" y="274639"/>
            <a:ext cx="8229600" cy="866775"/>
          </a:xfrm>
        </p:spPr>
        <p:txBody>
          <a:bodyPr/>
          <a:lstStyle/>
          <a:p>
            <a:r>
              <a:rPr lang="en-US" altLang="en-US" sz="4000"/>
              <a:t>Reflective Activities</a:t>
            </a:r>
          </a:p>
        </p:txBody>
      </p:sp>
      <p:sp>
        <p:nvSpPr>
          <p:cNvPr id="3" name="Content Placeholder 2">
            <a:extLst>
              <a:ext uri="{FF2B5EF4-FFF2-40B4-BE49-F238E27FC236}">
                <a16:creationId xmlns:a16="http://schemas.microsoft.com/office/drawing/2014/main" id="{9EF2C778-72EA-A6FC-D798-23949CA97F3A}"/>
              </a:ext>
            </a:extLst>
          </p:cNvPr>
          <p:cNvSpPr>
            <a:spLocks noGrp="1"/>
          </p:cNvSpPr>
          <p:nvPr>
            <p:ph idx="1"/>
          </p:nvPr>
        </p:nvSpPr>
        <p:spPr>
          <a:xfrm>
            <a:off x="1981200" y="2469931"/>
            <a:ext cx="8229600" cy="3880070"/>
          </a:xfrm>
        </p:spPr>
        <p:txBody>
          <a:bodyPr/>
          <a:lstStyle/>
          <a:p>
            <a:pPr>
              <a:defRPr/>
            </a:pPr>
            <a:r>
              <a:rPr lang="en-US" sz="2400" dirty="0"/>
              <a:t>Client </a:t>
            </a:r>
            <a:r>
              <a:rPr lang="en-US" sz="2400" dirty="0" err="1"/>
              <a:t>Facetime</a:t>
            </a:r>
            <a:r>
              <a:rPr lang="en-US" sz="2400" dirty="0"/>
              <a:t>: Videotaped session</a:t>
            </a:r>
          </a:p>
          <a:p>
            <a:pPr>
              <a:defRPr/>
            </a:pPr>
            <a:r>
              <a:rPr lang="en-US" sz="2400" dirty="0"/>
              <a:t>Mindfulness-based: Guided Meditation, Mindful Eating (with chocolate), Adult Coloring Pages</a:t>
            </a:r>
          </a:p>
          <a:p>
            <a:pPr>
              <a:defRPr/>
            </a:pPr>
            <a:r>
              <a:rPr lang="en-US" sz="2400" dirty="0"/>
              <a:t>Problem-Based Learning: Facts, Hunches/Hypotheses, Next Steps, Learning Issues</a:t>
            </a:r>
          </a:p>
          <a:p>
            <a:pPr>
              <a:defRPr/>
            </a:pPr>
            <a:r>
              <a:rPr lang="en-US" sz="2400" dirty="0"/>
              <a:t>Metaphoric Activities</a:t>
            </a:r>
          </a:p>
          <a:p>
            <a:pPr>
              <a:defRPr/>
            </a:pPr>
            <a:r>
              <a:rPr lang="en-US" sz="2400" dirty="0"/>
              <a:t>Reflective Writing: Journaling/Free writing</a:t>
            </a:r>
          </a:p>
          <a:p>
            <a:pPr>
              <a:defRPr/>
            </a:pPr>
            <a:r>
              <a:rPr lang="en-US" sz="2400" dirty="0"/>
              <a:t>Music and Movement</a:t>
            </a:r>
          </a:p>
          <a:p>
            <a:pPr marL="0" indent="0">
              <a:buNone/>
              <a:defRPr/>
            </a:pPr>
            <a:endParaRPr lang="en-US" dirty="0"/>
          </a:p>
        </p:txBody>
      </p:sp>
      <p:pic>
        <p:nvPicPr>
          <p:cNvPr id="8" name="Audio 7">
            <a:extLst>
              <a:ext uri="{FF2B5EF4-FFF2-40B4-BE49-F238E27FC236}">
                <a16:creationId xmlns:a16="http://schemas.microsoft.com/office/drawing/2014/main" id="{5E22DB7C-A841-9E52-A21F-4DC1B0A517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952"/>
    </mc:Choice>
    <mc:Fallback>
      <p:transition spd="slow" advTm="5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AE2FF688-B3C0-38D6-49CB-18F5CCDFEEC6}"/>
              </a:ext>
            </a:extLst>
          </p:cNvPr>
          <p:cNvSpPr>
            <a:spLocks noGrp="1"/>
          </p:cNvSpPr>
          <p:nvPr>
            <p:ph type="title"/>
          </p:nvPr>
        </p:nvSpPr>
        <p:spPr/>
        <p:txBody>
          <a:bodyPr/>
          <a:lstStyle/>
          <a:p>
            <a:r>
              <a:rPr lang="en-US" altLang="en-US"/>
              <a:t>Closing</a:t>
            </a:r>
          </a:p>
        </p:txBody>
      </p:sp>
      <p:sp>
        <p:nvSpPr>
          <p:cNvPr id="32770" name="Content Placeholder 2">
            <a:extLst>
              <a:ext uri="{FF2B5EF4-FFF2-40B4-BE49-F238E27FC236}">
                <a16:creationId xmlns:a16="http://schemas.microsoft.com/office/drawing/2014/main" id="{27E9E2E5-09CA-F147-624F-05BEDA8AC3EC}"/>
              </a:ext>
            </a:extLst>
          </p:cNvPr>
          <p:cNvSpPr>
            <a:spLocks noGrp="1"/>
          </p:cNvSpPr>
          <p:nvPr>
            <p:ph idx="1"/>
          </p:nvPr>
        </p:nvSpPr>
        <p:spPr/>
        <p:txBody>
          <a:bodyPr/>
          <a:lstStyle/>
          <a:p>
            <a:pPr marL="0" indent="0"/>
            <a:r>
              <a:rPr lang="en-US" altLang="en-US"/>
              <a:t>“Why the Butterfly Died”</a:t>
            </a:r>
          </a:p>
          <a:p>
            <a:pPr marL="0" indent="0"/>
            <a:endParaRPr lang="en-US" altLang="en-US"/>
          </a:p>
        </p:txBody>
      </p:sp>
      <p:pic>
        <p:nvPicPr>
          <p:cNvPr id="32771" name="Picture 2">
            <a:extLst>
              <a:ext uri="{FF2B5EF4-FFF2-40B4-BE49-F238E27FC236}">
                <a16:creationId xmlns:a16="http://schemas.microsoft.com/office/drawing/2014/main" id="{8C05A497-82E7-E315-DA91-5CFD8D404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518" y="3429000"/>
            <a:ext cx="3705225" cy="263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Audio 10">
            <a:extLst>
              <a:ext uri="{FF2B5EF4-FFF2-40B4-BE49-F238E27FC236}">
                <a16:creationId xmlns:a16="http://schemas.microsoft.com/office/drawing/2014/main" id="{F1784ED3-A117-BC4D-E44C-35CFCD6A9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6060"/>
    </mc:Choice>
    <mc:Fallback>
      <p:transition spd="slow" advTm="25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AF9AEB-3874-1182-E6F8-F6AE9C566C21}"/>
              </a:ext>
            </a:extLst>
          </p:cNvPr>
          <p:cNvSpPr>
            <a:spLocks noGrp="1"/>
          </p:cNvSpPr>
          <p:nvPr>
            <p:ph type="title"/>
          </p:nvPr>
        </p:nvSpPr>
        <p:spPr/>
        <p:txBody>
          <a:bodyPr/>
          <a:lstStyle/>
          <a:p>
            <a:endParaRPr lang="en-US" altLang="en-US"/>
          </a:p>
        </p:txBody>
      </p:sp>
      <p:pic>
        <p:nvPicPr>
          <p:cNvPr id="33794" name="Content Placeholder 3" descr="book cover.pdf">
            <a:extLst>
              <a:ext uri="{FF2B5EF4-FFF2-40B4-BE49-F238E27FC236}">
                <a16:creationId xmlns:a16="http://schemas.microsoft.com/office/drawing/2014/main" id="{22082EB3-FE33-A118-AB26-AC4D7F8A89F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71465" t="3703" r="-78535" b="-3703"/>
          <a:stretch>
            <a:fillRect/>
          </a:stretch>
        </p:blipFill>
        <p:spPr>
          <a:xfrm>
            <a:off x="1910254" y="1828800"/>
            <a:ext cx="8534400" cy="5029200"/>
          </a:xfrm>
        </p:spPr>
      </p:pic>
      <p:pic>
        <p:nvPicPr>
          <p:cNvPr id="10" name="Audio 9">
            <a:extLst>
              <a:ext uri="{FF2B5EF4-FFF2-40B4-BE49-F238E27FC236}">
                <a16:creationId xmlns:a16="http://schemas.microsoft.com/office/drawing/2014/main" id="{652F8D0E-B4D4-3C8F-66CF-5CC4E97C61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25"/>
    </mc:Choice>
    <mc:Fallback>
      <p:transition spd="slow" advTm="4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07B6-F7D4-5CB9-2CD8-28B7182819FF}"/>
              </a:ext>
            </a:extLst>
          </p:cNvPr>
          <p:cNvSpPr>
            <a:spLocks noGrp="1"/>
          </p:cNvSpPr>
          <p:nvPr>
            <p:ph type="title"/>
          </p:nvPr>
        </p:nvSpPr>
        <p:spPr/>
        <p:txBody>
          <a:bodyPr/>
          <a:lstStyle/>
          <a:p>
            <a:pPr eaLnBrk="1" hangingPunct="1">
              <a:defRPr/>
            </a:pPr>
            <a:r>
              <a:rPr lang="en-US" dirty="0">
                <a:cs typeface="+mj-cs"/>
              </a:rPr>
              <a:t>Constructive Supervision</a:t>
            </a:r>
          </a:p>
        </p:txBody>
      </p:sp>
      <p:sp>
        <p:nvSpPr>
          <p:cNvPr id="3" name="Content Placeholder 2">
            <a:extLst>
              <a:ext uri="{FF2B5EF4-FFF2-40B4-BE49-F238E27FC236}">
                <a16:creationId xmlns:a16="http://schemas.microsoft.com/office/drawing/2014/main" id="{8A9921BA-B29E-532F-FC72-8609C9119C3B}"/>
              </a:ext>
            </a:extLst>
          </p:cNvPr>
          <p:cNvSpPr>
            <a:spLocks noGrp="1"/>
          </p:cNvSpPr>
          <p:nvPr>
            <p:ph idx="1"/>
          </p:nvPr>
        </p:nvSpPr>
        <p:spPr/>
        <p:txBody>
          <a:bodyPr/>
          <a:lstStyle/>
          <a:p>
            <a:pPr eaLnBrk="1" hangingPunct="1">
              <a:defRPr/>
            </a:pPr>
            <a:r>
              <a:rPr lang="en-US" dirty="0"/>
              <a:t>An integrative meta-theory, integrating constructivist perspectives of human growth, change, and learning with theories </a:t>
            </a:r>
            <a:r>
              <a:rPr lang="en-US"/>
              <a:t>of psychotherapy (Person-centered, SDT, MBT, Psychoanalytic).</a:t>
            </a:r>
            <a:endParaRPr lang="en-US" dirty="0"/>
          </a:p>
          <a:p>
            <a:pPr eaLnBrk="1" hangingPunct="1">
              <a:defRPr/>
            </a:pPr>
            <a:r>
              <a:rPr lang="en-US" dirty="0"/>
              <a:t>Applicable to supervisors from any counseling orientation. </a:t>
            </a:r>
          </a:p>
          <a:p>
            <a:pPr eaLnBrk="1" hangingPunct="1">
              <a:defRPr/>
            </a:pPr>
            <a:r>
              <a:rPr lang="en-US" dirty="0"/>
              <a:t>Does not require that supervisees/supervisors adhere to the same theoretical orientation. </a:t>
            </a:r>
          </a:p>
        </p:txBody>
      </p:sp>
      <p:pic>
        <p:nvPicPr>
          <p:cNvPr id="9" name="Audio 8">
            <a:extLst>
              <a:ext uri="{FF2B5EF4-FFF2-40B4-BE49-F238E27FC236}">
                <a16:creationId xmlns:a16="http://schemas.microsoft.com/office/drawing/2014/main" id="{0C504A9D-2CFA-71FA-D750-D5E8F418D3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751"/>
    </mc:Choice>
    <mc:Fallback>
      <p:transition spd="slow" advTm="10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a:extLst>
              <a:ext uri="{FF2B5EF4-FFF2-40B4-BE49-F238E27FC236}">
                <a16:creationId xmlns:a16="http://schemas.microsoft.com/office/drawing/2014/main" id="{8410B8DE-BD5B-B097-CF26-DF5716C7573D}"/>
              </a:ext>
            </a:extLst>
          </p:cNvPr>
          <p:cNvSpPr>
            <a:spLocks noGrp="1"/>
          </p:cNvSpPr>
          <p:nvPr>
            <p:ph type="title"/>
          </p:nvPr>
        </p:nvSpPr>
        <p:spPr/>
        <p:txBody>
          <a:bodyPr/>
          <a:lstStyle/>
          <a:p>
            <a:r>
              <a:rPr lang="en-US" altLang="en-US"/>
              <a:t>Defining </a:t>
            </a:r>
            <a:r>
              <a:rPr lang="en-US" altLang="en-US" i="1"/>
              <a:t>Construct</a:t>
            </a:r>
            <a:r>
              <a:rPr lang="en-US" altLang="en-US"/>
              <a:t>ivism</a:t>
            </a:r>
          </a:p>
        </p:txBody>
      </p:sp>
      <p:sp>
        <p:nvSpPr>
          <p:cNvPr id="18434" name="Content Placeholder 4">
            <a:extLst>
              <a:ext uri="{FF2B5EF4-FFF2-40B4-BE49-F238E27FC236}">
                <a16:creationId xmlns:a16="http://schemas.microsoft.com/office/drawing/2014/main" id="{6AE8A8A5-D4F3-34A4-5508-B8D56829286F}"/>
              </a:ext>
            </a:extLst>
          </p:cNvPr>
          <p:cNvSpPr>
            <a:spLocks noGrp="1"/>
          </p:cNvSpPr>
          <p:nvPr>
            <p:ph idx="1"/>
          </p:nvPr>
        </p:nvSpPr>
        <p:spPr/>
        <p:txBody>
          <a:bodyPr/>
          <a:lstStyle/>
          <a:p>
            <a:pPr>
              <a:buFontTx/>
              <a:buNone/>
            </a:pPr>
            <a:r>
              <a:rPr lang="en-US" altLang="ja-JP" dirty="0"/>
              <a:t>“We behold all things through the human head and cannot cut off this head; while the question nonetheless remains what of the world would still be there if one had cut it off</a:t>
            </a:r>
            <a:r>
              <a:rPr lang="en-US" altLang="en-US" dirty="0"/>
              <a:t>”</a:t>
            </a:r>
            <a:r>
              <a:rPr lang="en-US" altLang="ja-JP" dirty="0"/>
              <a:t>  </a:t>
            </a:r>
          </a:p>
          <a:p>
            <a:pPr>
              <a:buFontTx/>
              <a:buNone/>
            </a:pPr>
            <a:r>
              <a:rPr lang="en-US" altLang="en-US" sz="4000" dirty="0"/>
              <a:t>			</a:t>
            </a:r>
            <a:r>
              <a:rPr lang="en-US" altLang="en-US" dirty="0"/>
              <a:t>		-Friedrich Nietzsche</a:t>
            </a:r>
          </a:p>
          <a:p>
            <a:pPr>
              <a:buFontTx/>
              <a:buNone/>
            </a:pPr>
            <a:r>
              <a:rPr lang="en-US" altLang="en-US" dirty="0"/>
              <a:t>					</a:t>
            </a:r>
            <a:r>
              <a:rPr lang="en-US" altLang="en-US" i="1" dirty="0"/>
              <a:t>Human, All Too Human</a:t>
            </a:r>
            <a:endParaRPr lang="en-US" altLang="en-US" dirty="0"/>
          </a:p>
        </p:txBody>
      </p:sp>
      <p:pic>
        <p:nvPicPr>
          <p:cNvPr id="18435" name="il_fi" descr="http://www.whatsonshenzhen.com/ent_images/e7096e7bd0dd381b7bf6284e_core-beliefs_2.jpg">
            <a:extLst>
              <a:ext uri="{FF2B5EF4-FFF2-40B4-BE49-F238E27FC236}">
                <a16:creationId xmlns:a16="http://schemas.microsoft.com/office/drawing/2014/main" id="{0E0EAE61-32F1-3F34-297F-AF054DEE1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634" y="4191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extLst>
              <a:ext uri="{FF2B5EF4-FFF2-40B4-BE49-F238E27FC236}">
                <a16:creationId xmlns:a16="http://schemas.microsoft.com/office/drawing/2014/main" id="{AF038A46-65F6-497E-D77D-7845FECC9B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639"/>
    </mc:Choice>
    <mc:Fallback>
      <p:transition spd="slow" advTm="11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9C2D0976-8BBC-5B47-5E34-D532E21090E6}"/>
              </a:ext>
            </a:extLst>
          </p:cNvPr>
          <p:cNvSpPr>
            <a:spLocks noGrp="1"/>
          </p:cNvSpPr>
          <p:nvPr>
            <p:ph type="title"/>
          </p:nvPr>
        </p:nvSpPr>
        <p:spPr/>
        <p:txBody>
          <a:bodyPr/>
          <a:lstStyle/>
          <a:p>
            <a:r>
              <a:rPr lang="en-US" altLang="en-US"/>
              <a:t>Defining </a:t>
            </a:r>
            <a:r>
              <a:rPr lang="en-US" altLang="en-US" i="1"/>
              <a:t>Construct</a:t>
            </a:r>
            <a:r>
              <a:rPr lang="en-US" altLang="en-US"/>
              <a:t>ivism</a:t>
            </a:r>
          </a:p>
        </p:txBody>
      </p:sp>
      <p:sp>
        <p:nvSpPr>
          <p:cNvPr id="5" name="Content Placeholder 4">
            <a:extLst>
              <a:ext uri="{FF2B5EF4-FFF2-40B4-BE49-F238E27FC236}">
                <a16:creationId xmlns:a16="http://schemas.microsoft.com/office/drawing/2014/main" id="{CE1C606B-A159-0180-9FFB-1726133FC2F5}"/>
              </a:ext>
            </a:extLst>
          </p:cNvPr>
          <p:cNvSpPr>
            <a:spLocks noGrp="1"/>
          </p:cNvSpPr>
          <p:nvPr>
            <p:ph idx="1"/>
          </p:nvPr>
        </p:nvSpPr>
        <p:spPr>
          <a:xfrm>
            <a:off x="1981200" y="2522482"/>
            <a:ext cx="8229600" cy="3802117"/>
          </a:xfrm>
        </p:spPr>
        <p:txBody>
          <a:bodyPr>
            <a:normAutofit/>
          </a:bodyPr>
          <a:lstStyle/>
          <a:p>
            <a:pPr>
              <a:defRPr/>
            </a:pPr>
            <a:r>
              <a:rPr lang="en-US" dirty="0"/>
              <a:t>An epistemology: A theory of knowledge</a:t>
            </a:r>
          </a:p>
          <a:p>
            <a:pPr>
              <a:defRPr/>
            </a:pPr>
            <a:r>
              <a:rPr lang="en-US" dirty="0"/>
              <a:t>Basic premise: </a:t>
            </a:r>
          </a:p>
          <a:p>
            <a:pPr>
              <a:buFontTx/>
              <a:buNone/>
              <a:defRPr/>
            </a:pPr>
            <a:r>
              <a:rPr lang="en-US" i="1" dirty="0"/>
              <a:t>	Humans actively construe and construct subjective, contextually-bound knowledge and realities.</a:t>
            </a:r>
          </a:p>
          <a:p>
            <a:pPr lvl="1">
              <a:defRPr/>
            </a:pPr>
            <a:r>
              <a:rPr lang="en-US" dirty="0"/>
              <a:t>Not a new or novel idea</a:t>
            </a:r>
          </a:p>
          <a:p>
            <a:pPr lvl="2">
              <a:defRPr/>
            </a:pPr>
            <a:r>
              <a:rPr lang="en-US" dirty="0"/>
              <a:t>Piaget (1973) </a:t>
            </a:r>
            <a:r>
              <a:rPr lang="en-US" i="1" dirty="0"/>
              <a:t>Adaption</a:t>
            </a:r>
          </a:p>
          <a:p>
            <a:pPr lvl="2">
              <a:defRPr/>
            </a:pPr>
            <a:r>
              <a:rPr lang="en-US" dirty="0"/>
              <a:t>Mahoney (2003) </a:t>
            </a:r>
            <a:r>
              <a:rPr lang="en-US" i="1" dirty="0"/>
              <a:t>Core Ordering Processes</a:t>
            </a:r>
          </a:p>
          <a:p>
            <a:pPr lvl="2">
              <a:defRPr/>
            </a:pPr>
            <a:r>
              <a:rPr lang="en-US" dirty="0"/>
              <a:t>Leary  (1977) and Wilson (1990) </a:t>
            </a:r>
            <a:r>
              <a:rPr lang="en-US" i="1" dirty="0"/>
              <a:t>Reality Tunnels</a:t>
            </a:r>
          </a:p>
          <a:p>
            <a:pPr lvl="3">
              <a:defRPr/>
            </a:pPr>
            <a:r>
              <a:rPr lang="en-US" i="1" dirty="0"/>
              <a:t>Both Conscious and Unconscious Elements</a:t>
            </a:r>
          </a:p>
          <a:p>
            <a:pPr lvl="1">
              <a:defRPr/>
            </a:pPr>
            <a:endParaRPr lang="en-US" dirty="0"/>
          </a:p>
          <a:p>
            <a:pPr lvl="2">
              <a:buFontTx/>
              <a:buNone/>
              <a:defRPr/>
            </a:pPr>
            <a:endParaRPr lang="en-US" dirty="0"/>
          </a:p>
          <a:p>
            <a:pPr marL="0" indent="0">
              <a:buNone/>
              <a:defRPr/>
            </a:pPr>
            <a:endParaRPr lang="en-US" i="1" dirty="0"/>
          </a:p>
          <a:p>
            <a:pPr>
              <a:buFontTx/>
              <a:buNone/>
              <a:defRPr/>
            </a:pPr>
            <a:endParaRPr lang="en-US" dirty="0"/>
          </a:p>
          <a:p>
            <a:pPr>
              <a:buFontTx/>
              <a:buNone/>
              <a:defRPr/>
            </a:pPr>
            <a:endParaRPr lang="en-US" dirty="0"/>
          </a:p>
        </p:txBody>
      </p:sp>
      <p:pic>
        <p:nvPicPr>
          <p:cNvPr id="11" name="Audio 10">
            <a:extLst>
              <a:ext uri="{FF2B5EF4-FFF2-40B4-BE49-F238E27FC236}">
                <a16:creationId xmlns:a16="http://schemas.microsoft.com/office/drawing/2014/main" id="{5C491D62-2C03-72CF-991F-F9ED7B06F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234"/>
    </mc:Choice>
    <mc:Fallback>
      <p:transition spd="slow" advTm="13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92620A0-FD31-4181-272B-A47C53B50B51}"/>
              </a:ext>
            </a:extLst>
          </p:cNvPr>
          <p:cNvSpPr>
            <a:spLocks noGrp="1"/>
          </p:cNvSpPr>
          <p:nvPr>
            <p:ph type="title"/>
          </p:nvPr>
        </p:nvSpPr>
        <p:spPr/>
        <p:txBody>
          <a:bodyPr/>
          <a:lstStyle/>
          <a:p>
            <a:r>
              <a:rPr lang="en-US" altLang="en-US"/>
              <a:t>Defining </a:t>
            </a:r>
            <a:r>
              <a:rPr lang="en-US" altLang="en-US" i="1"/>
              <a:t>Construct</a:t>
            </a:r>
            <a:r>
              <a:rPr lang="en-US" altLang="en-US"/>
              <a:t>ivism</a:t>
            </a:r>
          </a:p>
        </p:txBody>
      </p:sp>
      <p:sp>
        <p:nvSpPr>
          <p:cNvPr id="20482" name="Content Placeholder 2">
            <a:extLst>
              <a:ext uri="{FF2B5EF4-FFF2-40B4-BE49-F238E27FC236}">
                <a16:creationId xmlns:a16="http://schemas.microsoft.com/office/drawing/2014/main" id="{7655D304-2E61-A01E-2D73-DC6B7353AE39}"/>
              </a:ext>
            </a:extLst>
          </p:cNvPr>
          <p:cNvSpPr>
            <a:spLocks noGrp="1"/>
          </p:cNvSpPr>
          <p:nvPr>
            <p:ph idx="1"/>
          </p:nvPr>
        </p:nvSpPr>
        <p:spPr/>
        <p:txBody>
          <a:bodyPr/>
          <a:lstStyle/>
          <a:p>
            <a:r>
              <a:rPr lang="en-US" altLang="en-US" dirty="0"/>
              <a:t>Divergent perspectives: </a:t>
            </a:r>
            <a:r>
              <a:rPr lang="en-US" altLang="en-US" b="1" i="1" dirty="0"/>
              <a:t>T</a:t>
            </a:r>
            <a:r>
              <a:rPr lang="en-US" altLang="en-US" dirty="0"/>
              <a:t>ruth or </a:t>
            </a:r>
            <a:r>
              <a:rPr lang="en-US" altLang="en-US" b="1" i="1" dirty="0"/>
              <a:t>t</a:t>
            </a:r>
            <a:r>
              <a:rPr lang="en-US" altLang="en-US" dirty="0"/>
              <a:t>ruth </a:t>
            </a:r>
          </a:p>
          <a:p>
            <a:pPr>
              <a:buFontTx/>
              <a:buNone/>
            </a:pPr>
            <a:endParaRPr lang="en-US" altLang="en-US" dirty="0"/>
          </a:p>
          <a:p>
            <a:endParaRPr lang="en-US" altLang="en-US" dirty="0"/>
          </a:p>
          <a:p>
            <a:endParaRPr lang="en-US" altLang="en-US" dirty="0"/>
          </a:p>
          <a:p>
            <a:r>
              <a:rPr lang="en-US" altLang="en-US" dirty="0"/>
              <a:t>Common theme: </a:t>
            </a:r>
          </a:p>
          <a:p>
            <a:pPr lvl="2"/>
            <a:r>
              <a:rPr lang="en-US" altLang="en-US" i="1" dirty="0"/>
              <a:t>A distrust in objective knowable realities</a:t>
            </a:r>
          </a:p>
          <a:p>
            <a:pPr lvl="2">
              <a:buFontTx/>
              <a:buNone/>
            </a:pPr>
            <a:r>
              <a:rPr lang="en-US" altLang="en-US" dirty="0"/>
              <a:t>  </a:t>
            </a:r>
          </a:p>
          <a:p>
            <a:pPr>
              <a:buFontTx/>
              <a:buNone/>
            </a:pPr>
            <a:endParaRPr lang="en-US" altLang="en-US" dirty="0"/>
          </a:p>
        </p:txBody>
      </p:sp>
      <p:graphicFrame>
        <p:nvGraphicFramePr>
          <p:cNvPr id="4" name="Diagram 3">
            <a:extLst>
              <a:ext uri="{FF2B5EF4-FFF2-40B4-BE49-F238E27FC236}">
                <a16:creationId xmlns:a16="http://schemas.microsoft.com/office/drawing/2014/main" id="{D54E4F29-84FB-34ED-8425-04CF0E0A2F80}"/>
              </a:ext>
            </a:extLst>
          </p:cNvPr>
          <p:cNvGraphicFramePr/>
          <p:nvPr>
            <p:extLst>
              <p:ext uri="{D42A27DB-BD31-4B8C-83A1-F6EECF244321}">
                <p14:modId xmlns:p14="http://schemas.microsoft.com/office/powerpoint/2010/main" val="284606892"/>
              </p:ext>
            </p:extLst>
          </p:nvPr>
        </p:nvGraphicFramePr>
        <p:xfrm>
          <a:off x="2561896" y="2940050"/>
          <a:ext cx="5638800" cy="137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extLst>
              <a:ext uri="{FF2B5EF4-FFF2-40B4-BE49-F238E27FC236}">
                <a16:creationId xmlns:a16="http://schemas.microsoft.com/office/drawing/2014/main" id="{786FCA7C-50A8-8074-4039-672CF24542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230"/>
    </mc:Choice>
    <mc:Fallback>
      <p:transition spd="slow" advTm="11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8DAB8A4-C703-88DA-8EAA-9E766FCB4E5B}"/>
              </a:ext>
            </a:extLst>
          </p:cNvPr>
          <p:cNvSpPr>
            <a:spLocks noGrp="1"/>
          </p:cNvSpPr>
          <p:nvPr>
            <p:ph type="title"/>
          </p:nvPr>
        </p:nvSpPr>
        <p:spPr/>
        <p:txBody>
          <a:bodyPr/>
          <a:lstStyle/>
          <a:p>
            <a:r>
              <a:rPr lang="en-US" altLang="en-US"/>
              <a:t> </a:t>
            </a:r>
            <a:r>
              <a:rPr lang="en-US" altLang="en-US" i="1"/>
              <a:t>Construct</a:t>
            </a:r>
            <a:r>
              <a:rPr lang="en-US" altLang="en-US"/>
              <a:t>ivism and Development</a:t>
            </a:r>
          </a:p>
        </p:txBody>
      </p:sp>
      <p:sp>
        <p:nvSpPr>
          <p:cNvPr id="21506" name="Content Placeholder 2">
            <a:extLst>
              <a:ext uri="{FF2B5EF4-FFF2-40B4-BE49-F238E27FC236}">
                <a16:creationId xmlns:a16="http://schemas.microsoft.com/office/drawing/2014/main" id="{E115EFCD-3F95-4B6F-6CC1-D1C337D2C186}"/>
              </a:ext>
            </a:extLst>
          </p:cNvPr>
          <p:cNvSpPr>
            <a:spLocks noGrp="1"/>
          </p:cNvSpPr>
          <p:nvPr>
            <p:ph idx="1"/>
          </p:nvPr>
        </p:nvSpPr>
        <p:spPr/>
        <p:txBody>
          <a:bodyPr/>
          <a:lstStyle/>
          <a:p>
            <a:r>
              <a:rPr lang="en-US" altLang="en-US"/>
              <a:t>Basic process:</a:t>
            </a:r>
          </a:p>
          <a:p>
            <a:pPr>
              <a:buFontTx/>
              <a:buNone/>
            </a:pPr>
            <a:endParaRPr lang="en-US" altLang="en-US"/>
          </a:p>
          <a:p>
            <a:pPr lvl="1">
              <a:buFontTx/>
              <a:buNone/>
            </a:pPr>
            <a:endParaRPr lang="en-US" altLang="en-US"/>
          </a:p>
          <a:p>
            <a:r>
              <a:rPr lang="en-US" altLang="en-US"/>
              <a:t>Key concepts (Mahoney, 2003)</a:t>
            </a:r>
          </a:p>
          <a:p>
            <a:pPr lvl="1"/>
            <a:r>
              <a:rPr lang="en-US" altLang="en-US"/>
              <a:t>Role of </a:t>
            </a:r>
            <a:r>
              <a:rPr lang="en-US" altLang="en-US" i="1"/>
              <a:t>anxiety </a:t>
            </a:r>
            <a:r>
              <a:rPr lang="en-US" altLang="en-US"/>
              <a:t>and </a:t>
            </a:r>
            <a:r>
              <a:rPr lang="en-US" altLang="en-US" i="1"/>
              <a:t>discomfort</a:t>
            </a:r>
          </a:p>
          <a:p>
            <a:pPr lvl="2"/>
            <a:r>
              <a:rPr lang="en-US" altLang="en-US"/>
              <a:t>Surprise and mistakes are central to learning process (normalize and reflect).  </a:t>
            </a:r>
            <a:r>
              <a:rPr lang="en-US" altLang="en-US" i="1"/>
              <a:t> </a:t>
            </a:r>
          </a:p>
          <a:p>
            <a:pPr lvl="1"/>
            <a:r>
              <a:rPr lang="en-US" altLang="en-US" i="1"/>
              <a:t>Opening</a:t>
            </a:r>
            <a:r>
              <a:rPr lang="en-US" altLang="en-US"/>
              <a:t> and </a:t>
            </a:r>
            <a:r>
              <a:rPr lang="en-US" altLang="en-US" i="1"/>
              <a:t>Closing</a:t>
            </a:r>
          </a:p>
          <a:p>
            <a:pPr lvl="1"/>
            <a:r>
              <a:rPr lang="en-US" altLang="en-US" i="1"/>
              <a:t>Feedback</a:t>
            </a:r>
            <a:r>
              <a:rPr lang="en-US" altLang="en-US"/>
              <a:t> and </a:t>
            </a:r>
            <a:r>
              <a:rPr lang="en-US" altLang="en-US" i="1"/>
              <a:t>Feed-forward</a:t>
            </a:r>
          </a:p>
        </p:txBody>
      </p:sp>
      <p:graphicFrame>
        <p:nvGraphicFramePr>
          <p:cNvPr id="5" name="Diagram 4">
            <a:extLst>
              <a:ext uri="{FF2B5EF4-FFF2-40B4-BE49-F238E27FC236}">
                <a16:creationId xmlns:a16="http://schemas.microsoft.com/office/drawing/2014/main" id="{226A97B5-B479-FCCC-AB1F-96DF24F1244B}"/>
              </a:ext>
            </a:extLst>
          </p:cNvPr>
          <p:cNvGraphicFramePr/>
          <p:nvPr>
            <p:extLst>
              <p:ext uri="{D42A27DB-BD31-4B8C-83A1-F6EECF244321}">
                <p14:modId xmlns:p14="http://schemas.microsoft.com/office/powerpoint/2010/main" val="3072891440"/>
              </p:ext>
            </p:extLst>
          </p:nvPr>
        </p:nvGraphicFramePr>
        <p:xfrm>
          <a:off x="2086303" y="2819400"/>
          <a:ext cx="6553200"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extLst>
              <a:ext uri="{FF2B5EF4-FFF2-40B4-BE49-F238E27FC236}">
                <a16:creationId xmlns:a16="http://schemas.microsoft.com/office/drawing/2014/main" id="{B86988D7-C153-81A1-82DF-5CEE8DD241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7095"/>
    </mc:Choice>
    <mc:Fallback>
      <p:transition spd="slow" advTm="18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F66082B-81EB-DA76-8DD0-298BD7FA8443}"/>
              </a:ext>
            </a:extLst>
          </p:cNvPr>
          <p:cNvSpPr>
            <a:spLocks noGrp="1"/>
          </p:cNvSpPr>
          <p:nvPr>
            <p:ph type="title"/>
          </p:nvPr>
        </p:nvSpPr>
        <p:spPr/>
        <p:txBody>
          <a:bodyPr/>
          <a:lstStyle/>
          <a:p>
            <a:r>
              <a:rPr lang="en-US" altLang="en-US"/>
              <a:t>Constructive Process</a:t>
            </a:r>
          </a:p>
        </p:txBody>
      </p:sp>
      <p:sp>
        <p:nvSpPr>
          <p:cNvPr id="22530" name="Content Placeholder 2">
            <a:extLst>
              <a:ext uri="{FF2B5EF4-FFF2-40B4-BE49-F238E27FC236}">
                <a16:creationId xmlns:a16="http://schemas.microsoft.com/office/drawing/2014/main" id="{08CDF265-BAE6-D44C-1BED-61ACDD2D479A}"/>
              </a:ext>
            </a:extLst>
          </p:cNvPr>
          <p:cNvSpPr>
            <a:spLocks noGrp="1"/>
          </p:cNvSpPr>
          <p:nvPr>
            <p:ph idx="1"/>
          </p:nvPr>
        </p:nvSpPr>
        <p:spPr/>
        <p:txBody>
          <a:bodyPr>
            <a:normAutofit fontScale="92500" lnSpcReduction="10000"/>
          </a:bodyPr>
          <a:lstStyle/>
          <a:p>
            <a:r>
              <a:rPr lang="en-US" altLang="en-US" sz="2200" b="1"/>
              <a:t>Relationship</a:t>
            </a:r>
            <a:r>
              <a:rPr lang="en-US" altLang="en-US" sz="2200"/>
              <a:t> forms the basis (anchor)—positive regard, empathy, genuineness, mindfulness </a:t>
            </a:r>
          </a:p>
          <a:p>
            <a:r>
              <a:rPr lang="en-US" altLang="en-US" sz="2200" b="1" i="1"/>
              <a:t>Teleonomic</a:t>
            </a:r>
            <a:r>
              <a:rPr lang="en-US" altLang="en-US" sz="2200"/>
              <a:t> - movement that reflects directionality that is not defined by an explicit destination (as opposed to teleological) </a:t>
            </a:r>
          </a:p>
          <a:p>
            <a:pPr marL="457200" lvl="1" indent="0">
              <a:buNone/>
            </a:pPr>
            <a:r>
              <a:rPr lang="en-US" altLang="en-US" sz="2200" b="1" i="1"/>
              <a:t>travel agents</a:t>
            </a:r>
            <a:r>
              <a:rPr lang="en-US" altLang="en-US" sz="2200" b="1"/>
              <a:t>: </a:t>
            </a:r>
            <a:r>
              <a:rPr lang="en-US" altLang="en-US" sz="2200"/>
              <a:t>well-traveled themselves, seek to provide roadmaps to help guide supervisees in their travels; take a certain road, avoid others, often even selling them on the destination itself. </a:t>
            </a:r>
          </a:p>
          <a:p>
            <a:pPr marL="457200" lvl="1" indent="0">
              <a:buNone/>
            </a:pPr>
            <a:r>
              <a:rPr lang="en-US" altLang="en-US" sz="2200" b="1" i="1"/>
              <a:t>travel partner</a:t>
            </a:r>
            <a:r>
              <a:rPr lang="en-US" altLang="en-US" sz="2200" b="1"/>
              <a:t>: </a:t>
            </a:r>
            <a:r>
              <a:rPr lang="en-US" altLang="en-US" sz="2200"/>
              <a:t>joins supervisees in the trip and empowers them to take the lead in deciding where to go; how fast to move; and, in some cases, even the final destination.   </a:t>
            </a:r>
          </a:p>
          <a:p>
            <a:endParaRPr lang="en-US" altLang="en-US" sz="2200"/>
          </a:p>
          <a:p>
            <a:pPr>
              <a:buFontTx/>
              <a:buNone/>
            </a:pPr>
            <a:endParaRPr lang="en-US" altLang="en-US" sz="1700" b="1"/>
          </a:p>
          <a:p>
            <a:pPr>
              <a:buFontTx/>
              <a:buNone/>
            </a:pPr>
            <a:endParaRPr lang="en-US" altLang="en-US" sz="1700" b="1"/>
          </a:p>
          <a:p>
            <a:pPr marL="457200" lvl="1" indent="0">
              <a:buNone/>
            </a:pPr>
            <a:endParaRPr lang="en-US" altLang="en-US" sz="2600"/>
          </a:p>
          <a:p>
            <a:endParaRPr lang="en-US" altLang="en-US" sz="3000"/>
          </a:p>
        </p:txBody>
      </p:sp>
      <p:pic>
        <p:nvPicPr>
          <p:cNvPr id="7" name="Audio 6">
            <a:extLst>
              <a:ext uri="{FF2B5EF4-FFF2-40B4-BE49-F238E27FC236}">
                <a16:creationId xmlns:a16="http://schemas.microsoft.com/office/drawing/2014/main" id="{B023AAB1-7FEC-B447-8EF7-F4DA66279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669"/>
    </mc:Choice>
    <mc:Fallback>
      <p:transition spd="slow" advTm="18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928D44B-DAA0-B8E6-6C02-294D8028C66D}"/>
              </a:ext>
            </a:extLst>
          </p:cNvPr>
          <p:cNvSpPr>
            <a:spLocks noGrp="1"/>
          </p:cNvSpPr>
          <p:nvPr>
            <p:ph type="title"/>
          </p:nvPr>
        </p:nvSpPr>
        <p:spPr/>
        <p:txBody>
          <a:bodyPr/>
          <a:lstStyle/>
          <a:p>
            <a:r>
              <a:rPr lang="en-US" altLang="en-US"/>
              <a:t>Strategies</a:t>
            </a:r>
          </a:p>
        </p:txBody>
      </p:sp>
      <p:sp>
        <p:nvSpPr>
          <p:cNvPr id="23554" name="Content Placeholder 2">
            <a:extLst>
              <a:ext uri="{FF2B5EF4-FFF2-40B4-BE49-F238E27FC236}">
                <a16:creationId xmlns:a16="http://schemas.microsoft.com/office/drawing/2014/main" id="{B6FA7A07-0C33-9B00-2CE5-EE95A7DBE2DB}"/>
              </a:ext>
            </a:extLst>
          </p:cNvPr>
          <p:cNvSpPr>
            <a:spLocks noGrp="1"/>
          </p:cNvSpPr>
          <p:nvPr>
            <p:ph idx="1"/>
          </p:nvPr>
        </p:nvSpPr>
        <p:spPr/>
        <p:txBody>
          <a:bodyPr/>
          <a:lstStyle/>
          <a:p>
            <a:pPr lvl="1"/>
            <a:r>
              <a:rPr lang="en-US" altLang="en-US"/>
              <a:t>reflective questions</a:t>
            </a:r>
          </a:p>
          <a:p>
            <a:pPr lvl="1"/>
            <a:r>
              <a:rPr lang="en-US" altLang="en-US"/>
              <a:t>tentative (</a:t>
            </a:r>
            <a:r>
              <a:rPr lang="en-US" altLang="en-US" i="1"/>
              <a:t>hypothesis</a:t>
            </a:r>
            <a:r>
              <a:rPr lang="en-US" altLang="en-US"/>
              <a:t>, </a:t>
            </a:r>
            <a:r>
              <a:rPr lang="en-US" altLang="en-US" i="1"/>
              <a:t>experiment)</a:t>
            </a:r>
            <a:r>
              <a:rPr lang="en-US" altLang="en-US"/>
              <a:t> and descriptive (rather than judgmental language)</a:t>
            </a:r>
            <a:r>
              <a:rPr lang="en-US" altLang="en-US" i="1"/>
              <a:t> </a:t>
            </a:r>
          </a:p>
          <a:p>
            <a:pPr lvl="1"/>
            <a:r>
              <a:rPr lang="en-US" altLang="en-US"/>
              <a:t>reflective activities (metaphoric drawing, reflective writing, sand tray, and mindfulness-based activities) </a:t>
            </a:r>
          </a:p>
          <a:p>
            <a:pPr lvl="1"/>
            <a:r>
              <a:rPr lang="en-US" altLang="en-US"/>
              <a:t>gentle challenge of resistances</a:t>
            </a:r>
          </a:p>
          <a:p>
            <a:pPr lvl="1"/>
            <a:r>
              <a:rPr lang="en-US" altLang="en-US"/>
              <a:t>Self-assessment   </a:t>
            </a:r>
          </a:p>
          <a:p>
            <a:endParaRPr lang="en-US" altLang="en-US"/>
          </a:p>
        </p:txBody>
      </p:sp>
      <p:pic>
        <p:nvPicPr>
          <p:cNvPr id="7" name="Audio 6">
            <a:extLst>
              <a:ext uri="{FF2B5EF4-FFF2-40B4-BE49-F238E27FC236}">
                <a16:creationId xmlns:a16="http://schemas.microsoft.com/office/drawing/2014/main" id="{F08A0748-4243-4118-2D6C-1FBE05F990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602"/>
    </mc:Choice>
    <mc:Fallback>
      <p:transition spd="slow" advTm="24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E58EFB3-470A-7276-BF96-63F8F3CB10BF}"/>
              </a:ext>
            </a:extLst>
          </p:cNvPr>
          <p:cNvSpPr>
            <a:spLocks noGrp="1"/>
          </p:cNvSpPr>
          <p:nvPr>
            <p:ph type="title"/>
          </p:nvPr>
        </p:nvSpPr>
        <p:spPr/>
        <p:txBody>
          <a:bodyPr/>
          <a:lstStyle/>
          <a:p>
            <a:r>
              <a:rPr lang="en-US" altLang="en-US"/>
              <a:t>Examples of Reflective Questions</a:t>
            </a:r>
          </a:p>
        </p:txBody>
      </p:sp>
      <p:sp>
        <p:nvSpPr>
          <p:cNvPr id="24578" name="Content Placeholder 2">
            <a:extLst>
              <a:ext uri="{FF2B5EF4-FFF2-40B4-BE49-F238E27FC236}">
                <a16:creationId xmlns:a16="http://schemas.microsoft.com/office/drawing/2014/main" id="{BEB5BC76-A5EE-F526-5F9A-9A43F9F3B9C7}"/>
              </a:ext>
            </a:extLst>
          </p:cNvPr>
          <p:cNvSpPr>
            <a:spLocks noGrp="1"/>
          </p:cNvSpPr>
          <p:nvPr>
            <p:ph idx="1"/>
          </p:nvPr>
        </p:nvSpPr>
        <p:spPr/>
        <p:txBody>
          <a:bodyPr>
            <a:normAutofit fontScale="85000" lnSpcReduction="10000"/>
          </a:bodyPr>
          <a:lstStyle/>
          <a:p>
            <a:pPr lvl="1"/>
            <a:r>
              <a:rPr lang="en-US" altLang="en-US" sz="1800"/>
              <a:t>What were you hoping to learn from that question?</a:t>
            </a:r>
          </a:p>
          <a:p>
            <a:pPr lvl="1"/>
            <a:r>
              <a:rPr lang="en-US" altLang="en-US" sz="1800"/>
              <a:t>What was going on for you when you asked that question?</a:t>
            </a:r>
          </a:p>
          <a:p>
            <a:pPr lvl="1"/>
            <a:r>
              <a:rPr lang="en-US" altLang="en-US" sz="1800"/>
              <a:t>How do you think the client reacted to that question?</a:t>
            </a:r>
          </a:p>
          <a:p>
            <a:pPr lvl="1"/>
            <a:r>
              <a:rPr lang="en-US" altLang="en-US" sz="1800"/>
              <a:t>How do you think the client perceived you here?</a:t>
            </a:r>
          </a:p>
          <a:p>
            <a:pPr lvl="1"/>
            <a:r>
              <a:rPr lang="en-US" altLang="en-US" sz="1800"/>
              <a:t>How did you want the client to perceive you?    </a:t>
            </a:r>
          </a:p>
          <a:p>
            <a:pPr lvl="1"/>
            <a:r>
              <a:rPr lang="en-US" altLang="en-US" sz="1800"/>
              <a:t>How were you feeling about the client during this segment?</a:t>
            </a:r>
          </a:p>
          <a:p>
            <a:pPr lvl="1"/>
            <a:r>
              <a:rPr lang="en-US" altLang="en-US" sz="1800"/>
              <a:t>What do you think he was trying to communicate to you?  </a:t>
            </a:r>
          </a:p>
          <a:p>
            <a:pPr lvl="1"/>
            <a:r>
              <a:rPr lang="en-US" altLang="en-US" sz="1800"/>
              <a:t>Do you recall any other thoughts going through your mind as this occurred? </a:t>
            </a:r>
          </a:p>
          <a:p>
            <a:pPr lvl="1"/>
            <a:r>
              <a:rPr lang="en-US" altLang="en-US" sz="1800"/>
              <a:t>If you could say something different there, what might you say? </a:t>
            </a:r>
          </a:p>
          <a:p>
            <a:pPr lvl="1"/>
            <a:r>
              <a:rPr lang="en-US" altLang="en-US" sz="1800"/>
              <a:t>If you could go back and do it again, what might you do differently and why? </a:t>
            </a:r>
          </a:p>
          <a:p>
            <a:pPr lvl="1"/>
            <a:endParaRPr lang="en-US" altLang="en-US"/>
          </a:p>
          <a:p>
            <a:endParaRPr lang="en-US" altLang="en-US"/>
          </a:p>
        </p:txBody>
      </p:sp>
      <p:pic>
        <p:nvPicPr>
          <p:cNvPr id="7" name="Audio 6">
            <a:extLst>
              <a:ext uri="{FF2B5EF4-FFF2-40B4-BE49-F238E27FC236}">
                <a16:creationId xmlns:a16="http://schemas.microsoft.com/office/drawing/2014/main" id="{149EBC97-BC7D-B5EE-34F5-75F6496DB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884"/>
    </mc:Choice>
    <mc:Fallback>
      <p:transition spd="slow" advTm="11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{E814CB98-1024-974D-9985-6B082CB6891E}tf10001076</Template>
  <TotalTime>50</TotalTime>
  <Words>1122</Words>
  <Application>Microsoft Macintosh PowerPoint</Application>
  <PresentationFormat>Widescreen</PresentationFormat>
  <Paragraphs>110</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Century Gothic</vt:lpstr>
      <vt:lpstr>Wingdings 3</vt:lpstr>
      <vt:lpstr>Ion Boardroom</vt:lpstr>
      <vt:lpstr>Constructive  Clinical Supervision</vt:lpstr>
      <vt:lpstr>Constructive Supervision</vt:lpstr>
      <vt:lpstr>Defining Constructivism</vt:lpstr>
      <vt:lpstr>Defining Constructivism</vt:lpstr>
      <vt:lpstr>Defining Constructivism</vt:lpstr>
      <vt:lpstr> Constructivism and Development</vt:lpstr>
      <vt:lpstr>Constructive Process</vt:lpstr>
      <vt:lpstr>Strategies</vt:lpstr>
      <vt:lpstr>Examples of Reflective Questions</vt:lpstr>
      <vt:lpstr>Avoid Asking “Known Questions”</vt:lpstr>
      <vt:lpstr>Asking Inquiry-based Questions </vt:lpstr>
      <vt:lpstr>Constructivist Assessment  (G. Neimeyer, 1993) </vt:lpstr>
      <vt:lpstr>Constructive Supervision Assessment (CSA) </vt:lpstr>
      <vt:lpstr>Reflective Activities</vt:lpstr>
      <vt:lpstr>Closing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Constructive  Clinical Supervision</dc:title>
  <dc:creator>Microsoft Office User</dc:creator>
  <cp:lastModifiedBy>Microsoft Office User</cp:lastModifiedBy>
  <cp:revision>1</cp:revision>
  <dcterms:created xsi:type="dcterms:W3CDTF">2023-12-14T17:51:26Z</dcterms:created>
  <dcterms:modified xsi:type="dcterms:W3CDTF">2023-12-14T18:42:02Z</dcterms:modified>
</cp:coreProperties>
</file>