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EE924-1282-453E-AC50-899A9BB285C2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7063-D663-4181-98FB-4D7ED30BB2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7063-D663-4181-98FB-4D7ED30BB2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9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oswego.edu/index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FE87CD-A8D7-4C09-83B8-C6278F123C6B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25F96F-4200-4532-9BD0-28DFAABFB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6" descr="OSWEGO: State University of New York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75" y="5859748"/>
            <a:ext cx="1535113" cy="5286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swego.edu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169" y="5638800"/>
            <a:ext cx="6400800" cy="609600"/>
          </a:xfrm>
        </p:spPr>
        <p:txBody>
          <a:bodyPr/>
          <a:lstStyle/>
          <a:p>
            <a:r>
              <a:rPr lang="en-US" b="1" dirty="0"/>
              <a:t>October 4,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Tenure and Promotion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Workshop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6" descr="OSWEGO: State University of New Yo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67400"/>
            <a:ext cx="1535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128375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Effectiveness Con’t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Quality of Teaching</a:t>
            </a:r>
            <a:endParaRPr lang="en-US" sz="28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Quantitative record of teaching </a:t>
            </a:r>
            <a:r>
              <a:rPr lang="en-US" dirty="0" smtClean="0"/>
              <a:t>effectiveness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Qualitative evidence of concern with teaching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Peer judgment of classroom </a:t>
            </a:r>
            <a:r>
              <a:rPr lang="en-US" dirty="0" smtClean="0"/>
              <a:t>teaching required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Teaching awards and recognitions, grants for curricular development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Mentoring and advisement of students </a:t>
            </a:r>
            <a:endParaRPr lang="en-US" sz="2400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880360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2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Scholarly and Creative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Evidence of a productive and creative mind in scholarly </a:t>
            </a:r>
            <a:r>
              <a:rPr lang="en-US" dirty="0" smtClean="0"/>
              <a:t>activities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Quality and quantity defined by department and disciplinary </a:t>
            </a:r>
            <a:r>
              <a:rPr lang="en-US" dirty="0" smtClean="0"/>
              <a:t>criteria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Scholarly contributions will be evaluated for evidence of growth, </a:t>
            </a:r>
            <a:r>
              <a:rPr lang="en-US" dirty="0" smtClean="0"/>
              <a:t>professional </a:t>
            </a:r>
            <a:r>
              <a:rPr lang="en-US" dirty="0"/>
              <a:t>recognitions, citations, and continued </a:t>
            </a:r>
            <a:r>
              <a:rPr lang="en-US" dirty="0" smtClean="0"/>
              <a:t>promise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Extramural funding </a:t>
            </a:r>
            <a:r>
              <a:rPr lang="en-US" dirty="0" smtClean="0"/>
              <a:t>to support scholarship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growing in importance.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/>
              <a:t>Faculty-mentored student research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91084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74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063752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Effectiveness in Service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 lvl="0"/>
            <a:r>
              <a:rPr lang="en-US" dirty="0"/>
              <a:t>Contribution to the </a:t>
            </a:r>
            <a:r>
              <a:rPr lang="en-US" dirty="0" smtClean="0"/>
              <a:t>College </a:t>
            </a:r>
            <a:r>
              <a:rPr lang="en-US" dirty="0"/>
              <a:t>and community</a:t>
            </a:r>
            <a:endParaRPr lang="en-US" sz="2800" dirty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Support of campus community</a:t>
            </a:r>
            <a:endParaRPr lang="en-US" sz="2000" dirty="0"/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Share </a:t>
            </a:r>
            <a:r>
              <a:rPr lang="en-US" sz="2000" i="1" u="sng" dirty="0"/>
              <a:t>expertise</a:t>
            </a:r>
            <a:r>
              <a:rPr lang="en-US" sz="2000" dirty="0"/>
              <a:t> with </a:t>
            </a:r>
            <a:r>
              <a:rPr lang="en-US" sz="2000" dirty="0" smtClean="0"/>
              <a:t>community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Engagement &amp; collaboration w/</a:t>
            </a:r>
          </a:p>
          <a:p>
            <a:pPr marL="27432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communities beyond campus</a:t>
            </a:r>
          </a:p>
          <a:p>
            <a:pPr marL="274320" lvl="1" indent="0">
              <a:buNone/>
            </a:pPr>
            <a:endParaRPr lang="en-US" sz="2000" dirty="0"/>
          </a:p>
          <a:p>
            <a:pPr lvl="0"/>
            <a:r>
              <a:rPr lang="en-US" dirty="0" smtClean="0"/>
              <a:t>Increasing </a:t>
            </a:r>
            <a:r>
              <a:rPr lang="en-US" dirty="0"/>
              <a:t>levels of </a:t>
            </a:r>
            <a:r>
              <a:rPr lang="en-US" dirty="0" smtClean="0"/>
              <a:t>leadership                                    </a:t>
            </a:r>
            <a:r>
              <a:rPr lang="en-US" dirty="0"/>
              <a:t>and </a:t>
            </a:r>
            <a:r>
              <a:rPr lang="en-US" dirty="0" smtClean="0"/>
              <a:t>mentorship </a:t>
            </a:r>
            <a:r>
              <a:rPr lang="en-US" dirty="0"/>
              <a:t>in service for </a:t>
            </a:r>
            <a:r>
              <a:rPr lang="en-US" dirty="0" smtClean="0"/>
              <a:t>                           promotion </a:t>
            </a:r>
            <a:r>
              <a:rPr lang="en-US" dirty="0"/>
              <a:t>to advanced ranks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884">
            <a:off x="5563896" y="2834891"/>
            <a:ext cx="315468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Continuing Growth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Professional reflection and </a:t>
            </a:r>
            <a:r>
              <a:rPr lang="en-US" dirty="0" smtClean="0"/>
              <a:t>                         development </a:t>
            </a:r>
            <a:r>
              <a:rPr lang="en-US" dirty="0"/>
              <a:t>to keep current </a:t>
            </a:r>
            <a:r>
              <a:rPr lang="en-US" dirty="0" smtClean="0"/>
              <a:t>in                                    the field.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Participation in workshops, </a:t>
            </a:r>
            <a:r>
              <a:rPr lang="en-US" dirty="0" smtClean="0"/>
              <a:t>                              webinars</a:t>
            </a:r>
            <a:r>
              <a:rPr lang="en-US" dirty="0"/>
              <a:t>, </a:t>
            </a:r>
            <a:r>
              <a:rPr lang="en-US" dirty="0" smtClean="0"/>
              <a:t>conferences.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How has participation led to improvements in teaching, advancement in scholarship, or effectiveness in service</a:t>
            </a:r>
          </a:p>
          <a:p>
            <a:endParaRPr lang="en-US" dirty="0"/>
          </a:p>
        </p:txBody>
      </p:sp>
      <p:pic>
        <p:nvPicPr>
          <p:cNvPr id="9220" name="Picture 4" descr="C:\Users\dcarroll\AppData\Local\Microsoft\Windows\Temporary Internet Files\Content.IE5\VFLTAPTS\MP9102210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250">
            <a:off x="5799841" y="1905000"/>
            <a:ext cx="2852223" cy="2651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FAQ’s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524000"/>
            <a:ext cx="8534400" cy="505936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is expected </a:t>
            </a:r>
            <a:r>
              <a:rPr lang="en-US" sz="2000" dirty="0" smtClean="0"/>
              <a:t>in the first year review?</a:t>
            </a:r>
          </a:p>
          <a:p>
            <a:pPr marL="0" lvl="0" indent="0">
              <a:buNone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is expected in the </a:t>
            </a:r>
            <a:r>
              <a:rPr lang="en-US" sz="2000" dirty="0" smtClean="0"/>
              <a:t>continuing appointment review? </a:t>
            </a:r>
            <a:endParaRPr lang="en-US" sz="2000" b="1" dirty="0" smtClean="0"/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Can I get </a:t>
            </a:r>
            <a:r>
              <a:rPr lang="en-US" sz="2000" dirty="0" smtClean="0"/>
              <a:t>prior credit </a:t>
            </a:r>
            <a:r>
              <a:rPr lang="en-US" sz="2000" dirty="0"/>
              <a:t>toward tenure</a:t>
            </a:r>
            <a:r>
              <a:rPr lang="en-US" sz="2000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Can I apply for early Tenure and </a:t>
            </a:r>
            <a:r>
              <a:rPr lang="en-US" sz="2000" dirty="0" smtClean="0"/>
              <a:t>Promotion?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Is there a required minimum period of time to be in rank as an </a:t>
            </a:r>
            <a:r>
              <a:rPr lang="en-US" sz="2000" dirty="0" smtClean="0"/>
              <a:t>             associate </a:t>
            </a:r>
            <a:r>
              <a:rPr lang="en-US" sz="2000" dirty="0"/>
              <a:t>prior to promotion review to full professor?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969">
            <a:off x="6223786" y="2670565"/>
            <a:ext cx="2331720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83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important level of review is departmental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Seek out good role models as mentors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Take early reviews and DSI process seriously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good records- remain organized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proactive- seek assistance/ ask questions.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Tenure and Promotion Workshop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E-Faculty Portfolios 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Springston</a:t>
            </a:r>
            <a:r>
              <a:rPr lang="en-US" dirty="0" smtClean="0"/>
              <a:t>, Dept. of Tech.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School of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School level discussion of expectations:</a:t>
            </a:r>
          </a:p>
          <a:p>
            <a:pPr lvl="1"/>
            <a:r>
              <a:rPr lang="en-US" dirty="0" smtClean="0"/>
              <a:t>Fritz </a:t>
            </a:r>
            <a:r>
              <a:rPr lang="en-US" dirty="0" err="1" smtClean="0"/>
              <a:t>Messere</a:t>
            </a:r>
            <a:r>
              <a:rPr lang="en-US" dirty="0" smtClean="0"/>
              <a:t>- SCMA – 206 Campus Center</a:t>
            </a:r>
          </a:p>
          <a:p>
            <a:pPr lvl="1"/>
            <a:r>
              <a:rPr lang="en-US" dirty="0" smtClean="0"/>
              <a:t>Richard </a:t>
            </a:r>
            <a:r>
              <a:rPr lang="en-US" dirty="0" err="1" smtClean="0"/>
              <a:t>Skolnik</a:t>
            </a:r>
            <a:r>
              <a:rPr lang="en-US" dirty="0" smtClean="0"/>
              <a:t>, SOB – 205 Campus Center</a:t>
            </a:r>
          </a:p>
          <a:p>
            <a:pPr lvl="1"/>
            <a:r>
              <a:rPr lang="en-US" dirty="0" smtClean="0"/>
              <a:t>Pam </a:t>
            </a:r>
            <a:r>
              <a:rPr lang="en-US" dirty="0" smtClean="0"/>
              <a:t>Michel, SOE – 201 Campus Center</a:t>
            </a:r>
          </a:p>
          <a:p>
            <a:pPr lvl="1"/>
            <a:r>
              <a:rPr lang="en-US" dirty="0" smtClean="0"/>
              <a:t>Richard </a:t>
            </a:r>
            <a:r>
              <a:rPr lang="en-US" dirty="0" smtClean="0"/>
              <a:t>Back, CLAS – 114 Campus Center</a:t>
            </a:r>
          </a:p>
          <a:p>
            <a:pPr lvl="1"/>
            <a:r>
              <a:rPr lang="en-US" smtClean="0"/>
              <a:t>Barbara </a:t>
            </a:r>
            <a:r>
              <a:rPr lang="en-US" dirty="0" smtClean="0"/>
              <a:t>Shaffer, Library – 133 Campus Center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497">
            <a:off x="5562600" y="1373928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62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37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Today’s 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1752600"/>
            <a:ext cx="8503920" cy="4187952"/>
          </a:xfrm>
        </p:spPr>
        <p:txBody>
          <a:bodyPr/>
          <a:lstStyle/>
          <a:p>
            <a:pPr lvl="0"/>
            <a:r>
              <a:rPr lang="en-US" dirty="0"/>
              <a:t>Execution of Mission, Vision and Goals</a:t>
            </a:r>
          </a:p>
          <a:p>
            <a:pPr lvl="0"/>
            <a:r>
              <a:rPr lang="en-US" dirty="0" smtClean="0"/>
              <a:t>Criteria for Tenure and Promotion</a:t>
            </a:r>
            <a:endParaRPr lang="en-US" dirty="0"/>
          </a:p>
          <a:p>
            <a:pPr lvl="0"/>
            <a:r>
              <a:rPr lang="en-US" dirty="0"/>
              <a:t>FAQ’s</a:t>
            </a:r>
          </a:p>
          <a:p>
            <a:pPr lvl="0"/>
            <a:r>
              <a:rPr lang="en-US" dirty="0"/>
              <a:t>E-Faculty Portfolios</a:t>
            </a:r>
          </a:p>
          <a:p>
            <a:r>
              <a:rPr lang="en-US" dirty="0"/>
              <a:t>Tenure and Promotion Expectations </a:t>
            </a:r>
            <a:r>
              <a:rPr lang="en-US" dirty="0" smtClean="0"/>
              <a:t>by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95" y="4433760"/>
            <a:ext cx="2880360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26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7963"/>
            <a:ext cx="8534400" cy="10943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SUNY Oswego’s </a:t>
            </a:r>
            <a:r>
              <a:rPr lang="en-US" b="1" dirty="0"/>
              <a:t>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Expresses what we do:</a:t>
            </a:r>
          </a:p>
          <a:p>
            <a:pPr marL="0" indent="0">
              <a:buNone/>
            </a:pPr>
            <a:r>
              <a:rPr lang="en-US" i="1" dirty="0" smtClean="0"/>
              <a:t>Our </a:t>
            </a:r>
            <a:r>
              <a:rPr lang="en-US" i="1" dirty="0"/>
              <a:t>mission is to contribute to the common good by lighting the path to wisdom and empowering women and men to pursue meaningful lives as productive, responsible citizens.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4038600"/>
            <a:ext cx="3931920" cy="21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53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SUNY Oswego’s </a:t>
            </a:r>
            <a:r>
              <a:rPr lang="en-US" sz="3000" b="1" dirty="0"/>
              <a:t>Mission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smtClean="0">
                <a:solidFill>
                  <a:schemeClr val="bg2"/>
                </a:solidFill>
              </a:rPr>
              <a:t>				</a:t>
            </a:r>
            <a:r>
              <a:rPr lang="en-US" i="1" dirty="0" smtClean="0">
                <a:solidFill>
                  <a:schemeClr val="bg2"/>
                </a:solidFill>
              </a:rPr>
              <a:t>e </a:t>
            </a:r>
            <a:r>
              <a:rPr lang="en-US" b="1" i="1" u="sng" dirty="0"/>
              <a:t>common good</a:t>
            </a:r>
            <a:r>
              <a:rPr lang="en-US" i="1" dirty="0"/>
              <a:t> </a:t>
            </a:r>
            <a:r>
              <a:rPr lang="en-US" i="1" dirty="0">
                <a:solidFill>
                  <a:schemeClr val="bg2"/>
                </a:solidFill>
              </a:rPr>
              <a:t>by</a:t>
            </a:r>
            <a:r>
              <a:rPr lang="en-US" i="1" dirty="0"/>
              <a:t> </a:t>
            </a:r>
            <a:r>
              <a:rPr lang="en-US" i="1" dirty="0">
                <a:solidFill>
                  <a:schemeClr val="bg2"/>
                </a:solidFill>
              </a:rPr>
              <a:t>lighting the path to </a:t>
            </a:r>
            <a:r>
              <a:rPr lang="en-US" b="1" i="1" u="sng" dirty="0"/>
              <a:t>wisdom</a:t>
            </a: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dirty="0" smtClean="0">
                <a:solidFill>
                  <a:schemeClr val="bg2"/>
                </a:solidFill>
              </a:rPr>
              <a:t>n </a:t>
            </a:r>
            <a:r>
              <a:rPr lang="en-US" i="1" dirty="0">
                <a:solidFill>
                  <a:schemeClr val="bg2"/>
                </a:solidFill>
              </a:rPr>
              <a:t>empowering women and </a:t>
            </a:r>
            <a:r>
              <a:rPr lang="en-US" i="1" dirty="0" smtClean="0">
                <a:solidFill>
                  <a:schemeClr val="bg2"/>
                </a:solidFill>
              </a:rPr>
              <a:t>men 			             </a:t>
            </a:r>
            <a:r>
              <a:rPr lang="en-US" b="1" i="1" u="sng" dirty="0" smtClean="0"/>
              <a:t>meaningful </a:t>
            </a:r>
            <a:r>
              <a:rPr lang="en-US" b="1" i="1" u="sng" dirty="0"/>
              <a:t>lives</a:t>
            </a:r>
            <a:r>
              <a:rPr lang="en-US" i="1" dirty="0"/>
              <a:t> </a:t>
            </a:r>
            <a:r>
              <a:rPr lang="en-US" i="1" dirty="0">
                <a:solidFill>
                  <a:schemeClr val="bg2"/>
                </a:solidFill>
              </a:rPr>
              <a:t>as</a:t>
            </a:r>
            <a:r>
              <a:rPr lang="en-US" i="1" dirty="0"/>
              <a:t> </a:t>
            </a:r>
            <a:r>
              <a:rPr lang="en-US" b="1" i="1" u="sng" dirty="0"/>
              <a:t>productive</a:t>
            </a:r>
            <a:r>
              <a:rPr lang="en-US" b="1" i="1" dirty="0"/>
              <a:t>, </a:t>
            </a:r>
            <a:r>
              <a:rPr lang="en-US" b="1" i="1" u="sng" dirty="0"/>
              <a:t>responsible citizens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3931920" cy="21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71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Your contribution to the College’s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mission of the College is translated into </a:t>
            </a:r>
            <a:r>
              <a:rPr lang="en-US" u="sng" dirty="0" smtClean="0"/>
              <a:t>work performance standards</a:t>
            </a:r>
            <a:r>
              <a:rPr lang="en-US" dirty="0" smtClean="0"/>
              <a:t> and </a:t>
            </a:r>
            <a:r>
              <a:rPr lang="en-US" u="sng" dirty="0" smtClean="0"/>
              <a:t>expectations</a:t>
            </a:r>
            <a:r>
              <a:rPr lang="en-US" dirty="0" smtClean="0"/>
              <a:t> (set out in tenure and promotion criteria).</a:t>
            </a:r>
          </a:p>
          <a:p>
            <a:r>
              <a:rPr lang="en-US" dirty="0" smtClean="0"/>
              <a:t>It </a:t>
            </a:r>
            <a:r>
              <a:rPr lang="en-US" dirty="0"/>
              <a:t>is important to understand how your efforts contribute to </a:t>
            </a:r>
            <a:r>
              <a:rPr lang="en-US" dirty="0" smtClean="0"/>
              <a:t>our mission– a commitment to student success.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124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57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37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Our Operational </a:t>
            </a:r>
            <a:r>
              <a:rPr lang="en-US" b="1" dirty="0" smtClean="0"/>
              <a:t>Plan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paramount goal is to </a:t>
            </a:r>
            <a:r>
              <a:rPr lang="en-US" u="sng" dirty="0"/>
              <a:t>attract and retain talented faculty </a:t>
            </a:r>
            <a:r>
              <a:rPr lang="en-US" dirty="0"/>
              <a:t>that begins during the search process. We hire assistant professors who show great promise</a:t>
            </a:r>
            <a:r>
              <a:rPr lang="en-US" dirty="0" smtClean="0"/>
              <a:t>.  Our promise is to help you succeed.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Clearly </a:t>
            </a:r>
            <a:r>
              <a:rPr lang="en-US" u="sng" dirty="0"/>
              <a:t>communicate general </a:t>
            </a:r>
            <a:r>
              <a:rPr lang="en-US" u="sng" dirty="0" smtClean="0"/>
              <a:t>performance standards </a:t>
            </a:r>
            <a:r>
              <a:rPr lang="en-US" dirty="0"/>
              <a:t>(criteria) that apply across the institution for making decisions about tenure and </a:t>
            </a:r>
            <a:r>
              <a:rPr lang="en-US" dirty="0" smtClean="0"/>
              <a:t>promotion.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/>
              <a:t>Establish a mentoring process </a:t>
            </a:r>
            <a:r>
              <a:rPr lang="en-US" dirty="0"/>
              <a:t>to assure faculty get good </a:t>
            </a:r>
            <a:r>
              <a:rPr lang="en-US" dirty="0" smtClean="0"/>
              <a:t>advice.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u="sng" dirty="0"/>
              <a:t>institutional and departmental level support </a:t>
            </a:r>
            <a:r>
              <a:rPr lang="en-US" dirty="0"/>
              <a:t>for teaching, research, and access to networks and resources in the community and </a:t>
            </a:r>
            <a:r>
              <a:rPr lang="en-US" dirty="0" smtClean="0"/>
              <a:t>organization.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Follow a </a:t>
            </a:r>
            <a:r>
              <a:rPr lang="en-US" u="sng" dirty="0"/>
              <a:t>clear, fair, and respectful review process </a:t>
            </a:r>
            <a:r>
              <a:rPr lang="en-US" dirty="0"/>
              <a:t>to guide faculty to the level of performance expected at a student-centered premier institution with a commitment to teaching, scholarship and creative accomplishment, and service to meet our institutional mission.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831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General Criteria for Tenure and Promotion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</a:t>
            </a:r>
            <a:r>
              <a:rPr lang="en-US" sz="2200" dirty="0"/>
              <a:t>Policies of the Board of Trustees, Article XII, Title A (1989))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/>
              <a:t>Mastery of Subject Matter</a:t>
            </a:r>
          </a:p>
          <a:p>
            <a:pPr lvl="0"/>
            <a:r>
              <a:rPr lang="en-US" dirty="0"/>
              <a:t>Effectiveness of Teaching</a:t>
            </a:r>
          </a:p>
          <a:p>
            <a:pPr lvl="0"/>
            <a:r>
              <a:rPr lang="en-US" dirty="0"/>
              <a:t>Scholarly Ability</a:t>
            </a:r>
          </a:p>
          <a:p>
            <a:pPr lvl="0"/>
            <a:r>
              <a:rPr lang="en-US" dirty="0"/>
              <a:t>Effectiveness of University Service</a:t>
            </a:r>
          </a:p>
          <a:p>
            <a:pPr lvl="0"/>
            <a:r>
              <a:rPr lang="en-US" dirty="0"/>
              <a:t>Continuing Growth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1" name="Picture 5" descr="C:\Users\dcarroll\AppData\Local\Microsoft\Windows\Temporary Internet Files\Content.IE5\KNSBRTPD\MC9002805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79715"/>
            <a:ext cx="1905754" cy="2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Terminal </a:t>
            </a:r>
            <a:r>
              <a:rPr lang="en-US" dirty="0"/>
              <a:t>degree in </a:t>
            </a:r>
            <a:r>
              <a:rPr lang="en-US" dirty="0" smtClean="0"/>
              <a:t>field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Licenses, honors, awards in field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Mastery of Subject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 descr="C:\Users\dcarroll\AppData\Local\Microsoft\Windows\Temporary Internet Files\Content.IE5\KNSBRTPD\MC9000886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062">
            <a:off x="2192503" y="3961658"/>
            <a:ext cx="2362200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3752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Effectiveness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Teaching is the primary responsibility for faculty at SUNY </a:t>
            </a:r>
            <a:r>
              <a:rPr lang="en-US" dirty="0" smtClean="0"/>
              <a:t>Oswego- we value strong teaching</a:t>
            </a:r>
            <a:endParaRPr lang="en-US" sz="2800" dirty="0"/>
          </a:p>
          <a:p>
            <a:pPr lvl="0"/>
            <a:r>
              <a:rPr lang="en-US" dirty="0"/>
              <a:t>Campus is committed to learner-centered principles</a:t>
            </a:r>
            <a:endParaRPr lang="en-US" sz="2800" dirty="0"/>
          </a:p>
          <a:p>
            <a:pPr lvl="0"/>
            <a:r>
              <a:rPr lang="en-US" dirty="0" smtClean="0"/>
              <a:t>Strong teaching demonstrated broadly:</a:t>
            </a:r>
            <a:endParaRPr lang="en-US" sz="2800" dirty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Involvement of students in scholarly/creative</a:t>
            </a:r>
          </a:p>
          <a:p>
            <a:pPr marL="274320" lvl="1" indent="0">
              <a:buNone/>
            </a:pPr>
            <a:r>
              <a:rPr lang="en-US" sz="2400" dirty="0" smtClean="0"/>
              <a:t>    activities</a:t>
            </a:r>
            <a:endParaRPr lang="en-US" sz="2400" dirty="0"/>
          </a:p>
          <a:p>
            <a:pPr lvl="1"/>
            <a:r>
              <a:rPr lang="en-US" dirty="0" smtClean="0"/>
              <a:t>Teaching and learning in formal and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informal settings, new modes of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instruction--use of technology, online, etc.</a:t>
            </a:r>
          </a:p>
          <a:p>
            <a:pPr lvl="1"/>
            <a:r>
              <a:rPr lang="en-US" dirty="0" smtClean="0"/>
              <a:t>Incorporation of global and cultural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diversity in curricula and programs</a:t>
            </a:r>
          </a:p>
          <a:p>
            <a:pPr lvl="1"/>
            <a:r>
              <a:rPr lang="en-US" dirty="0" smtClean="0"/>
              <a:t>Curriculum development, revision, &amp; review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882">
            <a:off x="6092644" y="3649840"/>
            <a:ext cx="2799974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07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422</TotalTime>
  <Words>692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Tenure and Promotion Workshop </vt:lpstr>
      <vt:lpstr>Today’s Agenda </vt:lpstr>
      <vt:lpstr>SUNY Oswego’s Mission </vt:lpstr>
      <vt:lpstr>SUNY Oswego’s Mission</vt:lpstr>
      <vt:lpstr>Your contribution to the College’s Mission</vt:lpstr>
      <vt:lpstr>Our Operational Plan  </vt:lpstr>
      <vt:lpstr>General Criteria for Tenure and Promotion  (Policies of the Board of Trustees, Article XII, Title A (1989)) </vt:lpstr>
      <vt:lpstr>Mastery of Subject  </vt:lpstr>
      <vt:lpstr>Teaching Effectiveness </vt:lpstr>
      <vt:lpstr>Teaching Effectiveness Con’t </vt:lpstr>
      <vt:lpstr>Scholarly and Creative Activities </vt:lpstr>
      <vt:lpstr>Effectiveness in Service </vt:lpstr>
      <vt:lpstr>Continuing Growth </vt:lpstr>
      <vt:lpstr>FAQ’s </vt:lpstr>
      <vt:lpstr>Closing Thoughts</vt:lpstr>
      <vt:lpstr>Tenure and Promotion Workshop Con’t</vt:lpstr>
    </vt:vector>
  </TitlesOfParts>
  <Company>SUNY Oswego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 and Promotion Workshop</dc:title>
  <dc:creator>Diana L Carroll</dc:creator>
  <cp:lastModifiedBy>Darlene M Abrantes</cp:lastModifiedBy>
  <cp:revision>36</cp:revision>
  <dcterms:created xsi:type="dcterms:W3CDTF">2012-09-26T13:36:22Z</dcterms:created>
  <dcterms:modified xsi:type="dcterms:W3CDTF">2012-10-04T13:41:03Z</dcterms:modified>
</cp:coreProperties>
</file>