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5"/>
  </p:handoutMasterIdLst>
  <p:sldIdLst>
    <p:sldId id="256" r:id="rId2"/>
    <p:sldId id="343" r:id="rId3"/>
    <p:sldId id="374" r:id="rId4"/>
    <p:sldId id="259" r:id="rId5"/>
    <p:sldId id="360" r:id="rId6"/>
    <p:sldId id="363" r:id="rId7"/>
    <p:sldId id="349" r:id="rId8"/>
    <p:sldId id="350" r:id="rId9"/>
    <p:sldId id="351" r:id="rId10"/>
    <p:sldId id="372" r:id="rId11"/>
    <p:sldId id="357" r:id="rId12"/>
    <p:sldId id="364" r:id="rId13"/>
    <p:sldId id="354" r:id="rId14"/>
    <p:sldId id="373" r:id="rId15"/>
    <p:sldId id="355" r:id="rId16"/>
    <p:sldId id="367" r:id="rId17"/>
    <p:sldId id="368" r:id="rId18"/>
    <p:sldId id="369" r:id="rId19"/>
    <p:sldId id="370" r:id="rId20"/>
    <p:sldId id="358" r:id="rId21"/>
    <p:sldId id="353" r:id="rId22"/>
    <p:sldId id="371" r:id="rId23"/>
    <p:sldId id="288" r:id="rId24"/>
  </p:sldIdLst>
  <p:sldSz cx="9144000" cy="6858000" type="screen4x3"/>
  <p:notesSz cx="7023100" cy="9309100"/>
  <p:defaultTextStyle>
    <a:defPPr>
      <a:defRPr lang="en-US"/>
    </a:defPPr>
    <a:lvl1pPr marL="0" algn="l" defTabSz="9134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44" algn="l" defTabSz="9134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488" algn="l" defTabSz="9134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232" algn="l" defTabSz="9134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976" algn="l" defTabSz="9134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720" algn="l" defTabSz="9134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464" algn="l" defTabSz="9134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209" algn="l" defTabSz="9134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952" algn="l" defTabSz="9134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9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EA9DC5C9-BCE2-43D1-97C9-D5BFA8722383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4D0B1AB2-8D6C-4133-9CC2-CBC9F89677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008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676" rIns="91348" bIns="45676"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07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676" rIns="91348" bIns="45676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9" y="4421084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9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40C0567D-C21F-41B6-A78C-4AB85DA1E6E3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676" rIns="91348" bIns="45676"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8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8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1AFB1A6-2238-47C1-A78E-9D3252C5534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676" rIns="91348" bIns="45676"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567D-C21F-41B6-A78C-4AB85DA1E6E3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FB1A6-2238-47C1-A78E-9D3252C5534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4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567D-C21F-41B6-A78C-4AB85DA1E6E3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FB1A6-2238-47C1-A78E-9D3252C5534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567D-C21F-41B6-A78C-4AB85DA1E6E3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FB1A6-2238-47C1-A78E-9D3252C5534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9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9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9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567D-C21F-41B6-A78C-4AB85DA1E6E3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FB1A6-2238-47C1-A78E-9D3252C5534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567D-C21F-41B6-A78C-4AB85DA1E6E3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FB1A6-2238-47C1-A78E-9D3252C5534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6744" indent="0">
              <a:buNone/>
              <a:defRPr sz="2000" b="1"/>
            </a:lvl2pPr>
            <a:lvl3pPr marL="913488" indent="0">
              <a:buNone/>
              <a:defRPr sz="1800" b="1"/>
            </a:lvl3pPr>
            <a:lvl4pPr marL="1370232" indent="0">
              <a:buNone/>
              <a:defRPr sz="1600" b="1"/>
            </a:lvl4pPr>
            <a:lvl5pPr marL="1826976" indent="0">
              <a:buNone/>
              <a:defRPr sz="1600" b="1"/>
            </a:lvl5pPr>
            <a:lvl6pPr marL="2283720" indent="0">
              <a:buNone/>
              <a:defRPr sz="1600" b="1"/>
            </a:lvl6pPr>
            <a:lvl7pPr marL="2740464" indent="0">
              <a:buNone/>
              <a:defRPr sz="1600" b="1"/>
            </a:lvl7pPr>
            <a:lvl8pPr marL="3197209" indent="0">
              <a:buNone/>
              <a:defRPr sz="1600" b="1"/>
            </a:lvl8pPr>
            <a:lvl9pPr marL="36539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7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41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6744" indent="0">
              <a:buNone/>
              <a:defRPr sz="2000" b="1"/>
            </a:lvl2pPr>
            <a:lvl3pPr marL="913488" indent="0">
              <a:buNone/>
              <a:defRPr sz="1800" b="1"/>
            </a:lvl3pPr>
            <a:lvl4pPr marL="1370232" indent="0">
              <a:buNone/>
              <a:defRPr sz="1600" b="1"/>
            </a:lvl4pPr>
            <a:lvl5pPr marL="1826976" indent="0">
              <a:buNone/>
              <a:defRPr sz="1600" b="1"/>
            </a:lvl5pPr>
            <a:lvl6pPr marL="2283720" indent="0">
              <a:buNone/>
              <a:defRPr sz="1600" b="1"/>
            </a:lvl6pPr>
            <a:lvl7pPr marL="2740464" indent="0">
              <a:buNone/>
              <a:defRPr sz="1600" b="1"/>
            </a:lvl7pPr>
            <a:lvl8pPr marL="3197209" indent="0">
              <a:buNone/>
              <a:defRPr sz="1600" b="1"/>
            </a:lvl8pPr>
            <a:lvl9pPr marL="36539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7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567D-C21F-41B6-A78C-4AB85DA1E6E3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FB1A6-2238-47C1-A78E-9D3252C5534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567D-C21F-41B6-A78C-4AB85DA1E6E3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FB1A6-2238-47C1-A78E-9D3252C5534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567D-C21F-41B6-A78C-4AB85DA1E6E3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FB1A6-2238-47C1-A78E-9D3252C5534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676" rIns="91348" bIns="45676"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676" rIns="91348" bIns="45676"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567D-C21F-41B6-A78C-4AB85DA1E6E3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FB1A6-2238-47C1-A78E-9D3252C5534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5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676" rIns="91348" bIns="45676"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676" rIns="91348" bIns="45676"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8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6744" indent="0">
              <a:buNone/>
              <a:defRPr sz="1200"/>
            </a:lvl2pPr>
            <a:lvl3pPr marL="913488" indent="0">
              <a:buNone/>
              <a:defRPr sz="1000"/>
            </a:lvl3pPr>
            <a:lvl4pPr marL="1370232" indent="0">
              <a:buNone/>
              <a:defRPr sz="900"/>
            </a:lvl4pPr>
            <a:lvl5pPr marL="1826976" indent="0">
              <a:buNone/>
              <a:defRPr sz="900"/>
            </a:lvl5pPr>
            <a:lvl6pPr marL="2283720" indent="0">
              <a:buNone/>
              <a:defRPr sz="900"/>
            </a:lvl6pPr>
            <a:lvl7pPr marL="2740464" indent="0">
              <a:buNone/>
              <a:defRPr sz="900"/>
            </a:lvl7pPr>
            <a:lvl8pPr marL="3197209" indent="0">
              <a:buNone/>
              <a:defRPr sz="900"/>
            </a:lvl8pPr>
            <a:lvl9pPr marL="36539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676" rIns="91348" bIns="45676"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676" rIns="91348" bIns="45676"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5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676" rIns="91348" bIns="45676"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676" rIns="91348" bIns="45676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12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6744" indent="0">
              <a:buNone/>
              <a:defRPr sz="2800"/>
            </a:lvl2pPr>
            <a:lvl3pPr marL="913488" indent="0">
              <a:buNone/>
              <a:defRPr sz="2400"/>
            </a:lvl3pPr>
            <a:lvl4pPr marL="1370232" indent="0">
              <a:buNone/>
              <a:defRPr sz="2000"/>
            </a:lvl4pPr>
            <a:lvl5pPr marL="1826976" indent="0">
              <a:buNone/>
              <a:defRPr sz="2000"/>
            </a:lvl5pPr>
            <a:lvl6pPr marL="2283720" indent="0">
              <a:buNone/>
              <a:defRPr sz="2000"/>
            </a:lvl6pPr>
            <a:lvl7pPr marL="2740464" indent="0">
              <a:buNone/>
              <a:defRPr sz="2000"/>
            </a:lvl7pPr>
            <a:lvl8pPr marL="3197209" indent="0">
              <a:buNone/>
              <a:defRPr sz="2000"/>
            </a:lvl8pPr>
            <a:lvl9pPr marL="3653952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4" y="4133092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6744" indent="0">
              <a:buNone/>
              <a:defRPr sz="1200"/>
            </a:lvl2pPr>
            <a:lvl3pPr marL="913488" indent="0">
              <a:buNone/>
              <a:defRPr sz="1000"/>
            </a:lvl3pPr>
            <a:lvl4pPr marL="1370232" indent="0">
              <a:buNone/>
              <a:defRPr sz="900"/>
            </a:lvl4pPr>
            <a:lvl5pPr marL="1826976" indent="0">
              <a:buNone/>
              <a:defRPr sz="900"/>
            </a:lvl5pPr>
            <a:lvl6pPr marL="2283720" indent="0">
              <a:buNone/>
              <a:defRPr sz="900"/>
            </a:lvl6pPr>
            <a:lvl7pPr marL="2740464" indent="0">
              <a:buNone/>
              <a:defRPr sz="900"/>
            </a:lvl7pPr>
            <a:lvl8pPr marL="3197209" indent="0">
              <a:buNone/>
              <a:defRPr sz="900"/>
            </a:lvl8pPr>
            <a:lvl9pPr marL="36539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567D-C21F-41B6-A78C-4AB85DA1E6E3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8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FB1A6-2238-47C1-A78E-9D3252C5534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676" rIns="91348" bIns="45676"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676" rIns="91348" bIns="45676"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676" rIns="91348" bIns="45676"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348" tIns="45676" rIns="91348" bIns="45676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6" y="2323652"/>
            <a:ext cx="6777317" cy="3508977"/>
          </a:xfrm>
          <a:prstGeom prst="rect">
            <a:avLst/>
          </a:prstGeom>
        </p:spPr>
        <p:txBody>
          <a:bodyPr vert="horz" lIns="91348" tIns="45676" rIns="91348" bIns="4567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3"/>
            <a:ext cx="2133600" cy="365125"/>
          </a:xfrm>
          <a:prstGeom prst="rect">
            <a:avLst/>
          </a:prstGeom>
        </p:spPr>
        <p:txBody>
          <a:bodyPr vert="horz" lIns="91348" tIns="45676" rIns="91348" bIns="45676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40C0567D-C21F-41B6-A78C-4AB85DA1E6E3}" type="datetimeFigureOut">
              <a:rPr lang="en-US" smtClean="0"/>
              <a:t>12/8/2017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3"/>
            <a:ext cx="3502152" cy="365125"/>
          </a:xfrm>
          <a:prstGeom prst="rect">
            <a:avLst/>
          </a:prstGeom>
        </p:spPr>
        <p:txBody>
          <a:bodyPr vert="horz" lIns="91348" tIns="45676" rIns="91348" bIns="45676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3"/>
            <a:ext cx="1332156" cy="365125"/>
          </a:xfrm>
          <a:prstGeom prst="rect">
            <a:avLst/>
          </a:prstGeom>
        </p:spPr>
        <p:txBody>
          <a:bodyPr vert="horz" lIns="91348" tIns="45676" rIns="91348" bIns="45676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F1AFB1A6-2238-47C1-A78E-9D3252C5534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3488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558" indent="-274048" algn="l" defTabSz="913488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441" indent="-274048" algn="l" defTabSz="913488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3488" indent="-228372" algn="l" defTabSz="913488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591" indent="-228372" algn="l" defTabSz="913488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4558" indent="-228372" algn="l" defTabSz="913488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6390" indent="-228372" algn="l" defTabSz="913488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7357" indent="-228372" algn="l" defTabSz="913488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18324" indent="-228372" algn="l" defTabSz="913488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19292" indent="-228372" algn="l" defTabSz="913488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44" algn="l" defTabSz="913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88" algn="l" defTabSz="913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32" algn="l" defTabSz="913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76" algn="l" defTabSz="913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20" algn="l" defTabSz="913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64" algn="l" defTabSz="913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09" algn="l" defTabSz="913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952" algn="l" defTabSz="9134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91201" y="2590800"/>
            <a:ext cx="1972235" cy="11015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Facilities Services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4" y="3886204"/>
            <a:ext cx="3309803" cy="1260629"/>
          </a:xfrm>
        </p:spPr>
        <p:txBody>
          <a:bodyPr/>
          <a:lstStyle/>
          <a:p>
            <a:pPr algn="ctr"/>
            <a:r>
              <a:rPr lang="en-US" sz="1200" dirty="0" smtClean="0"/>
              <a:t>2017 </a:t>
            </a:r>
            <a:endParaRPr lang="en-US" sz="1200" dirty="0"/>
          </a:p>
          <a:p>
            <a:pPr algn="ctr"/>
            <a:r>
              <a:rPr lang="en-US" dirty="0" smtClean="0"/>
              <a:t>End of Year Update</a:t>
            </a:r>
            <a:endParaRPr lang="en-US" dirty="0"/>
          </a:p>
        </p:txBody>
      </p:sp>
      <p:pic>
        <p:nvPicPr>
          <p:cNvPr id="1026" name="Picture 2" descr="C:\Users\mfields\Desktop\Logo Test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90804"/>
            <a:ext cx="914400" cy="118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GR-1 Cente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294" y="4495803"/>
            <a:ext cx="2895599" cy="144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70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696200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Facilities Services: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200" dirty="0"/>
              <a:t>2017 End of Year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52604"/>
            <a:ext cx="7239000" cy="4080029"/>
          </a:xfrm>
        </p:spPr>
        <p:txBody>
          <a:bodyPr>
            <a:normAutofit/>
          </a:bodyPr>
          <a:lstStyle/>
          <a:p>
            <a:pPr marL="68512" indent="0">
              <a:buNone/>
            </a:pPr>
            <a:r>
              <a:rPr lang="en-US" dirty="0" smtClean="0"/>
              <a:t>Projects in Construction</a:t>
            </a:r>
          </a:p>
          <a:p>
            <a:pPr marL="68512" indent="0">
              <a:buNone/>
            </a:pPr>
            <a:r>
              <a:rPr lang="en-US" sz="1200" dirty="0"/>
              <a:t>					</a:t>
            </a:r>
            <a:r>
              <a:rPr lang="en-US" sz="1200" dirty="0" smtClean="0"/>
              <a:t>Const</a:t>
            </a:r>
            <a:r>
              <a:rPr lang="en-US" sz="1200" dirty="0"/>
              <a:t>. </a:t>
            </a:r>
            <a:r>
              <a:rPr lang="en-US" sz="1200" dirty="0" smtClean="0"/>
              <a:t>End*                    </a:t>
            </a:r>
            <a:r>
              <a:rPr lang="en-US" sz="1200" dirty="0" smtClean="0"/>
              <a:t>Est</a:t>
            </a:r>
            <a:r>
              <a:rPr lang="en-US" sz="1200" dirty="0"/>
              <a:t>. Cost**</a:t>
            </a:r>
          </a:p>
          <a:p>
            <a:pPr marL="296884" lvl="1" indent="0">
              <a:lnSpc>
                <a:spcPct val="150000"/>
              </a:lnSpc>
              <a:buNone/>
            </a:pPr>
            <a:r>
              <a:rPr lang="en-US" sz="1400" dirty="0" smtClean="0"/>
              <a:t>Lee </a:t>
            </a:r>
            <a:r>
              <a:rPr lang="en-US" sz="1400" dirty="0" smtClean="0"/>
              <a:t>Hall – Window and Door Replacement</a:t>
            </a:r>
            <a:r>
              <a:rPr lang="en-US" sz="1400" dirty="0">
                <a:solidFill>
                  <a:srgbClr val="00B0F0"/>
                </a:solidFill>
              </a:rPr>
              <a:t>	</a:t>
            </a:r>
            <a:r>
              <a:rPr lang="en-US" sz="1400" dirty="0" smtClean="0"/>
              <a:t>Feb 2018</a:t>
            </a:r>
            <a:r>
              <a:rPr lang="en-US" sz="1400" dirty="0" smtClean="0">
                <a:solidFill>
                  <a:srgbClr val="00B0F0"/>
                </a:solidFill>
              </a:rPr>
              <a:t>		</a:t>
            </a:r>
            <a:r>
              <a:rPr lang="en-US" sz="1400" dirty="0" smtClean="0"/>
              <a:t>$2.92</a:t>
            </a:r>
            <a:endParaRPr lang="en-US" sz="1400" dirty="0"/>
          </a:p>
          <a:p>
            <a:pPr marL="296884" lvl="1" indent="0">
              <a:lnSpc>
                <a:spcPct val="150000"/>
              </a:lnSpc>
              <a:buNone/>
            </a:pPr>
            <a:r>
              <a:rPr lang="en-US" sz="1400" dirty="0" smtClean="0"/>
              <a:t>Tyler Hall – Theatre </a:t>
            </a:r>
            <a:r>
              <a:rPr lang="en-US" sz="1400" dirty="0" smtClean="0"/>
              <a:t>Rigging – Phase II</a:t>
            </a:r>
            <a:r>
              <a:rPr lang="en-US" sz="1400" dirty="0">
                <a:solidFill>
                  <a:srgbClr val="00B0F0"/>
                </a:solidFill>
              </a:rPr>
              <a:t>		</a:t>
            </a:r>
            <a:r>
              <a:rPr lang="en-US" sz="1400" dirty="0" smtClean="0"/>
              <a:t>Sep 2018</a:t>
            </a:r>
            <a:r>
              <a:rPr lang="en-US" sz="1400" dirty="0">
                <a:solidFill>
                  <a:srgbClr val="00B0F0"/>
                </a:solidFill>
              </a:rPr>
              <a:t>		</a:t>
            </a:r>
            <a:r>
              <a:rPr lang="en-US" sz="1400" dirty="0" smtClean="0"/>
              <a:t>$0.50</a:t>
            </a:r>
          </a:p>
          <a:p>
            <a:pPr marL="296884" lvl="1" indent="0">
              <a:lnSpc>
                <a:spcPct val="150000"/>
              </a:lnSpc>
              <a:buNone/>
            </a:pPr>
            <a:r>
              <a:rPr lang="en-US" sz="1400" dirty="0" smtClean="0"/>
              <a:t>Waterbury Hall – Post Construction 	</a:t>
            </a:r>
            <a:r>
              <a:rPr lang="en-US" sz="1400" dirty="0"/>
              <a:t>	</a:t>
            </a:r>
            <a:r>
              <a:rPr lang="en-US" sz="1400" dirty="0" smtClean="0"/>
              <a:t>Aug </a:t>
            </a:r>
            <a:r>
              <a:rPr lang="en-US" sz="1400" dirty="0"/>
              <a:t>2018		$0.14</a:t>
            </a:r>
          </a:p>
          <a:p>
            <a:pPr marL="296884" lvl="1" indent="0">
              <a:lnSpc>
                <a:spcPct val="150000"/>
              </a:lnSpc>
              <a:buNone/>
            </a:pPr>
            <a:r>
              <a:rPr lang="en-US" sz="1400" dirty="0" smtClean="0"/>
              <a:t>      Follow-up Projects</a:t>
            </a:r>
            <a:r>
              <a:rPr lang="en-US" sz="1400" dirty="0" smtClean="0">
                <a:solidFill>
                  <a:srgbClr val="00B0F0"/>
                </a:solidFill>
              </a:rPr>
              <a:t>	 </a:t>
            </a:r>
          </a:p>
          <a:p>
            <a:pPr marL="296884" lvl="1" indent="0">
              <a:lnSpc>
                <a:spcPct val="150000"/>
              </a:lnSpc>
              <a:buNone/>
            </a:pPr>
            <a:r>
              <a:rPr lang="en-US" sz="1400" u="sng" dirty="0" smtClean="0"/>
              <a:t>Wilber Hall – SOE Phase III</a:t>
            </a:r>
            <a:r>
              <a:rPr lang="en-US" sz="1400" u="sng" dirty="0"/>
              <a:t>			</a:t>
            </a:r>
            <a:r>
              <a:rPr lang="en-US" sz="1400" u="sng" dirty="0" smtClean="0"/>
              <a:t>Jun 2018</a:t>
            </a:r>
            <a:r>
              <a:rPr lang="en-US" sz="1400" u="sng" dirty="0"/>
              <a:t>		</a:t>
            </a:r>
            <a:r>
              <a:rPr lang="en-US" sz="1400" u="sng" dirty="0" smtClean="0"/>
              <a:t>$14.01</a:t>
            </a:r>
            <a:endParaRPr lang="en-US" sz="1400" u="sng" dirty="0"/>
          </a:p>
          <a:p>
            <a:pPr marL="296884" lvl="1" indent="0">
              <a:buNone/>
            </a:pPr>
            <a:r>
              <a:rPr lang="en-US" sz="1300" dirty="0"/>
              <a:t>					</a:t>
            </a:r>
            <a:r>
              <a:rPr lang="en-US" sz="1300" dirty="0" smtClean="0"/>
              <a:t>   TOTAL		$</a:t>
            </a:r>
            <a:r>
              <a:rPr lang="en-US" sz="1300" dirty="0" smtClean="0"/>
              <a:t>17.57 </a:t>
            </a:r>
            <a:r>
              <a:rPr lang="en-US" sz="1000" dirty="0"/>
              <a:t>*Scheduled</a:t>
            </a:r>
          </a:p>
          <a:p>
            <a:pPr marL="296884" lvl="1" indent="0">
              <a:buNone/>
            </a:pPr>
            <a:r>
              <a:rPr lang="en-US" sz="900" dirty="0"/>
              <a:t>**Cost shown in Millions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91440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84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696200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Facilities Services: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200" dirty="0"/>
              <a:t>2017 End of Year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819" y="5872364"/>
            <a:ext cx="7341781" cy="498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 smtClean="0"/>
              <a:t> </a:t>
            </a:r>
            <a:r>
              <a:rPr lang="en-US" sz="1600" dirty="0" smtClean="0"/>
              <a:t>Lee Hall – Window and Door Replacement  	</a:t>
            </a:r>
            <a:endParaRPr lang="en-US" sz="1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91440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isplaying photo 2.JP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48" tIns="45676" rIns="91348" bIns="456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92" y="1916590"/>
            <a:ext cx="5678633" cy="378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2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696200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Facilities Services: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200" dirty="0"/>
              <a:t>2017 End of Year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819" y="5872364"/>
            <a:ext cx="7341781" cy="498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 smtClean="0"/>
              <a:t> </a:t>
            </a:r>
            <a:r>
              <a:rPr lang="en-US" sz="1600" dirty="0" smtClean="0"/>
              <a:t>Tyler Hall – Theatre </a:t>
            </a:r>
            <a:r>
              <a:rPr lang="en-US" sz="1600" dirty="0" smtClean="0"/>
              <a:t>Rigging – Phase II</a:t>
            </a:r>
            <a:r>
              <a:rPr lang="en-US" sz="1600" dirty="0" smtClean="0"/>
              <a:t>	</a:t>
            </a:r>
            <a:endParaRPr lang="en-US" sz="1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91440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isplaying photo 2.JP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48" tIns="45676" rIns="91348" bIns="456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54" y="1814484"/>
            <a:ext cx="5993892" cy="399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5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76400"/>
            <a:ext cx="7467600" cy="4724400"/>
          </a:xfrm>
        </p:spPr>
        <p:txBody>
          <a:bodyPr>
            <a:normAutofit/>
          </a:bodyPr>
          <a:lstStyle/>
          <a:p>
            <a:pPr marL="68512" indent="0">
              <a:buNone/>
            </a:pPr>
            <a:r>
              <a:rPr lang="en-US" sz="2200" dirty="0" smtClean="0"/>
              <a:t>Wilber </a:t>
            </a:r>
            <a:r>
              <a:rPr lang="en-US" sz="2200" dirty="0"/>
              <a:t>Hall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0" y="685800"/>
            <a:ext cx="7696200" cy="914400"/>
          </a:xfrm>
          <a:prstGeom prst="rect">
            <a:avLst/>
          </a:prstGeom>
        </p:spPr>
        <p:txBody>
          <a:bodyPr vert="horz" lIns="91348" tIns="45676" rIns="91348" bIns="45676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900" dirty="0"/>
              <a:t>Facilities Services: </a:t>
            </a:r>
            <a:endParaRPr lang="en-US" sz="2900" dirty="0" smtClean="0"/>
          </a:p>
          <a:p>
            <a:pPr algn="ctr"/>
            <a:r>
              <a:rPr lang="en-US" sz="2200" dirty="0" smtClean="0"/>
              <a:t>2017 </a:t>
            </a:r>
            <a:r>
              <a:rPr lang="en-US" sz="2200" dirty="0"/>
              <a:t>End of Year Update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91440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9028" y="3967165"/>
            <a:ext cx="7220571" cy="323077"/>
          </a:xfrm>
          <a:prstGeom prst="rect">
            <a:avLst/>
          </a:prstGeom>
          <a:noFill/>
        </p:spPr>
        <p:txBody>
          <a:bodyPr wrap="square" lIns="91348" tIns="45676" rIns="91348" bIns="45676" rtlCol="0">
            <a:spAutoFit/>
          </a:bodyPr>
          <a:lstStyle/>
          <a:p>
            <a:pPr algn="ctr"/>
            <a:r>
              <a:rPr lang="en-US" sz="1500" dirty="0" smtClean="0"/>
              <a:t>Exterior with New Windows</a:t>
            </a:r>
            <a:r>
              <a:rPr lang="en-US" sz="1500" dirty="0"/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9028" y="6176965"/>
            <a:ext cx="7220571" cy="323077"/>
          </a:xfrm>
          <a:prstGeom prst="rect">
            <a:avLst/>
          </a:prstGeom>
          <a:noFill/>
        </p:spPr>
        <p:txBody>
          <a:bodyPr wrap="square" lIns="91348" tIns="45676" rIns="91348" bIns="45676" rtlCol="0">
            <a:spAutoFit/>
          </a:bodyPr>
          <a:lstStyle/>
          <a:p>
            <a:r>
              <a:rPr lang="en-US" sz="1500" dirty="0"/>
              <a:t> </a:t>
            </a:r>
            <a:r>
              <a:rPr lang="en-US" sz="1500" dirty="0" smtClean="0"/>
              <a:t>Interior Common</a:t>
            </a:r>
            <a:r>
              <a:rPr lang="en-US" sz="1500" dirty="0"/>
              <a:t>				</a:t>
            </a:r>
            <a:r>
              <a:rPr lang="en-US" sz="1500" dirty="0" smtClean="0"/>
              <a:t>                    Interior Lounge</a:t>
            </a:r>
            <a:endParaRPr lang="en-US" sz="15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21" y="2057400"/>
            <a:ext cx="4975957" cy="19097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08" y="4271965"/>
            <a:ext cx="3494477" cy="19049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522" y="4271966"/>
            <a:ext cx="3501078" cy="190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9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696200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Facilities Services: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200" dirty="0"/>
              <a:t>2017 End of Year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52604"/>
            <a:ext cx="7239000" cy="4080029"/>
          </a:xfrm>
        </p:spPr>
        <p:txBody>
          <a:bodyPr>
            <a:normAutofit/>
          </a:bodyPr>
          <a:lstStyle/>
          <a:p>
            <a:pPr marL="68512" indent="0">
              <a:buNone/>
            </a:pPr>
            <a:r>
              <a:rPr lang="en-US" dirty="0" smtClean="0"/>
              <a:t>Projects </a:t>
            </a:r>
            <a:r>
              <a:rPr lang="en-US" dirty="0" smtClean="0"/>
              <a:t>Recently Completed</a:t>
            </a:r>
            <a:endParaRPr lang="en-US" dirty="0" smtClean="0"/>
          </a:p>
          <a:p>
            <a:pPr marL="68512" indent="0">
              <a:buNone/>
            </a:pPr>
            <a:r>
              <a:rPr lang="en-US" sz="1200" dirty="0"/>
              <a:t>					</a:t>
            </a:r>
            <a:r>
              <a:rPr lang="en-US" sz="1200" dirty="0" smtClean="0"/>
              <a:t>	Est</a:t>
            </a:r>
            <a:r>
              <a:rPr lang="en-US" sz="1200" dirty="0"/>
              <a:t>. Cost**</a:t>
            </a:r>
          </a:p>
          <a:p>
            <a:pPr marL="296884" lvl="1" indent="0">
              <a:lnSpc>
                <a:spcPct val="150000"/>
              </a:lnSpc>
              <a:buNone/>
            </a:pPr>
            <a:r>
              <a:rPr lang="en-US" sz="1400" dirty="0" err="1" smtClean="0"/>
              <a:t>Culkin</a:t>
            </a:r>
            <a:r>
              <a:rPr lang="en-US" sz="1400" dirty="0" smtClean="0"/>
              <a:t> Hall – Data Center	</a:t>
            </a:r>
            <a:r>
              <a:rPr lang="en-US" sz="1400" dirty="0"/>
              <a:t>	</a:t>
            </a:r>
            <a:r>
              <a:rPr lang="en-US" sz="1400" dirty="0" smtClean="0"/>
              <a:t>		$0.39</a:t>
            </a:r>
            <a:endParaRPr lang="en-US" sz="1400" dirty="0"/>
          </a:p>
          <a:p>
            <a:pPr marL="296884" lvl="1" indent="0">
              <a:lnSpc>
                <a:spcPct val="150000"/>
              </a:lnSpc>
              <a:buNone/>
            </a:pPr>
            <a:r>
              <a:rPr lang="en-US" sz="1400" dirty="0" smtClean="0"/>
              <a:t>Tyler </a:t>
            </a:r>
            <a:r>
              <a:rPr lang="en-US" sz="1400" dirty="0" smtClean="0"/>
              <a:t>Hall – </a:t>
            </a:r>
            <a:r>
              <a:rPr lang="en-US" sz="1400" dirty="0" smtClean="0"/>
              <a:t>Phase 1A, 1C, &amp; 1 D </a:t>
            </a:r>
            <a:r>
              <a:rPr lang="en-US" sz="1400" dirty="0" smtClean="0"/>
              <a:t>Offices</a:t>
            </a:r>
            <a:r>
              <a:rPr lang="en-US" sz="1400" dirty="0" smtClean="0"/>
              <a:t>, Conference Room</a:t>
            </a:r>
            <a:r>
              <a:rPr lang="en-US" sz="1400" dirty="0" smtClean="0"/>
              <a:t>,	$2.70</a:t>
            </a:r>
          </a:p>
          <a:p>
            <a:pPr marL="296884" lvl="1" indent="0">
              <a:lnSpc>
                <a:spcPct val="150000"/>
              </a:lnSpc>
              <a:buNone/>
            </a:pPr>
            <a:r>
              <a:rPr lang="en-US" sz="1400" dirty="0"/>
              <a:t> </a:t>
            </a:r>
            <a:r>
              <a:rPr lang="en-US" sz="1400" dirty="0" smtClean="0"/>
              <a:t>    </a:t>
            </a:r>
            <a:r>
              <a:rPr lang="en-US" sz="1400" dirty="0" smtClean="0"/>
              <a:t>and Drawing</a:t>
            </a:r>
            <a:r>
              <a:rPr lang="en-US" sz="1400" dirty="0" smtClean="0"/>
              <a:t>, Painting, Photo, and Printmaking Studios</a:t>
            </a:r>
            <a:endParaRPr lang="en-US" sz="1400" dirty="0"/>
          </a:p>
          <a:p>
            <a:pPr marL="296884" lvl="1" indent="0">
              <a:lnSpc>
                <a:spcPct val="150000"/>
              </a:lnSpc>
              <a:buNone/>
            </a:pPr>
            <a:r>
              <a:rPr lang="en-US" sz="1400" dirty="0" smtClean="0"/>
              <a:t>Scales Hall – Rehab	 	</a:t>
            </a:r>
            <a:r>
              <a:rPr lang="en-US" sz="1400" dirty="0"/>
              <a:t>		</a:t>
            </a:r>
            <a:r>
              <a:rPr lang="en-US" sz="1400" dirty="0" smtClean="0"/>
              <a:t>$16.12</a:t>
            </a:r>
            <a:endParaRPr lang="en-US" sz="1400" dirty="0" smtClean="0">
              <a:solidFill>
                <a:srgbClr val="00B0F0"/>
              </a:solidFill>
            </a:endParaRPr>
          </a:p>
          <a:p>
            <a:pPr marL="296884" lvl="1" indent="0">
              <a:lnSpc>
                <a:spcPct val="150000"/>
              </a:lnSpc>
              <a:buNone/>
            </a:pPr>
            <a:r>
              <a:rPr lang="en-US" sz="1400" u="sng" dirty="0" smtClean="0"/>
              <a:t>Wilber Hall – Interior Demolition &amp; Abatement</a:t>
            </a:r>
            <a:r>
              <a:rPr lang="en-US" sz="1400" u="sng" dirty="0"/>
              <a:t>		</a:t>
            </a:r>
            <a:r>
              <a:rPr lang="en-US" sz="1400" u="sng" dirty="0" smtClean="0"/>
              <a:t>$1.22</a:t>
            </a:r>
            <a:endParaRPr lang="en-US" sz="1400" u="sng" dirty="0"/>
          </a:p>
          <a:p>
            <a:pPr marL="296884" lvl="1" indent="0">
              <a:buNone/>
            </a:pPr>
            <a:r>
              <a:rPr lang="en-US" sz="1300" dirty="0"/>
              <a:t>					</a:t>
            </a:r>
            <a:r>
              <a:rPr lang="en-US" sz="1300" dirty="0" smtClean="0"/>
              <a:t> TOTAL	</a:t>
            </a:r>
            <a:r>
              <a:rPr lang="en-US" sz="1300" dirty="0" smtClean="0"/>
              <a:t>$20.43 </a:t>
            </a:r>
            <a:endParaRPr lang="en-US" sz="1300" dirty="0" smtClean="0"/>
          </a:p>
          <a:p>
            <a:pPr marL="296884" lvl="1" indent="0">
              <a:buNone/>
            </a:pPr>
            <a:r>
              <a:rPr lang="en-US" sz="1000" dirty="0" smtClean="0"/>
              <a:t>*</a:t>
            </a:r>
            <a:r>
              <a:rPr lang="en-US" sz="1000" dirty="0"/>
              <a:t>Scheduled</a:t>
            </a:r>
          </a:p>
          <a:p>
            <a:pPr marL="296884" lvl="1" indent="0">
              <a:buNone/>
            </a:pPr>
            <a:r>
              <a:rPr lang="en-US" sz="900" dirty="0"/>
              <a:t>**Cost shown in Millions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91440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29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696200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Facilities Services: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200" dirty="0"/>
              <a:t>2017 End of Year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819" y="5872364"/>
            <a:ext cx="7341781" cy="498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 smtClean="0"/>
              <a:t> </a:t>
            </a:r>
            <a:r>
              <a:rPr lang="en-US" sz="1600" dirty="0" smtClean="0"/>
              <a:t>Culkin Hall – Data Center			</a:t>
            </a:r>
            <a:r>
              <a:rPr lang="en-US" sz="1600" dirty="0"/>
              <a:t> </a:t>
            </a:r>
            <a:r>
              <a:rPr lang="en-US" sz="1600" dirty="0" smtClean="0"/>
              <a:t> 	</a:t>
            </a:r>
            <a:endParaRPr lang="en-US" sz="1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91440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isplaying photo 2.JP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48" tIns="45676" rIns="91348" bIns="456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1789636"/>
            <a:ext cx="5384800" cy="403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7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696200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Facilities Services: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200" dirty="0"/>
              <a:t>2017 End of Year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819" y="5872364"/>
            <a:ext cx="7341781" cy="498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 smtClean="0"/>
              <a:t> </a:t>
            </a:r>
            <a:r>
              <a:rPr lang="en-US" sz="1600" dirty="0" smtClean="0"/>
              <a:t>Tyler Hall </a:t>
            </a:r>
            <a:r>
              <a:rPr lang="en-US" sz="1600" dirty="0" smtClean="0"/>
              <a:t>1A – </a:t>
            </a:r>
            <a:r>
              <a:rPr lang="en-US" sz="1600" dirty="0" smtClean="0"/>
              <a:t>Drawing Studio</a:t>
            </a:r>
            <a:endParaRPr lang="en-US" sz="1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91440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isplaying photo 2.JP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48" tIns="45676" rIns="91348" bIns="456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868" y="1738971"/>
            <a:ext cx="5998464" cy="399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9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696200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Facilities Services: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200" dirty="0"/>
              <a:t>2017 End of Year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819" y="5872364"/>
            <a:ext cx="7341781" cy="498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 smtClean="0"/>
              <a:t> </a:t>
            </a:r>
            <a:r>
              <a:rPr lang="en-US" sz="1600" dirty="0" smtClean="0"/>
              <a:t>Tyler Hall – Painting Studio</a:t>
            </a:r>
            <a:endParaRPr lang="en-US" sz="1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91440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isplaying photo 2.JP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48" tIns="45676" rIns="91348" bIns="456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77" y="1777048"/>
            <a:ext cx="5998464" cy="399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5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696200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Facilities Services: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200" dirty="0"/>
              <a:t>2017 End of Year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819" y="5872364"/>
            <a:ext cx="7341781" cy="498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 smtClean="0"/>
              <a:t> </a:t>
            </a:r>
            <a:r>
              <a:rPr lang="en-US" sz="1600" dirty="0" smtClean="0"/>
              <a:t>Tyler Hall </a:t>
            </a:r>
            <a:r>
              <a:rPr lang="en-US" sz="1600" dirty="0" smtClean="0"/>
              <a:t>1C – </a:t>
            </a:r>
            <a:r>
              <a:rPr lang="en-US" sz="1600" dirty="0" smtClean="0"/>
              <a:t>Photo Studio</a:t>
            </a:r>
            <a:endParaRPr lang="en-US" sz="1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91440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isplaying photo 2.JP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48" tIns="45676" rIns="91348" bIns="456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77" y="1841547"/>
            <a:ext cx="5998464" cy="399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1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696200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Facilities Services: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200" dirty="0"/>
              <a:t>2017 End of Year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819" y="5872364"/>
            <a:ext cx="7341781" cy="498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 smtClean="0"/>
              <a:t> </a:t>
            </a:r>
            <a:r>
              <a:rPr lang="en-US" sz="1600" dirty="0" smtClean="0"/>
              <a:t>Tyler Hall </a:t>
            </a:r>
            <a:r>
              <a:rPr lang="en-US" sz="1600" dirty="0" smtClean="0"/>
              <a:t>1D – </a:t>
            </a:r>
            <a:r>
              <a:rPr lang="en-US" sz="1600" dirty="0" smtClean="0"/>
              <a:t>Printmaking Studio</a:t>
            </a:r>
            <a:endParaRPr lang="en-US" sz="1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91440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isplaying photo 2.JP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48" tIns="45676" rIns="91348" bIns="456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868" y="1736625"/>
            <a:ext cx="5998464" cy="39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0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696200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Facilities Services: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200" dirty="0" smtClean="0"/>
              <a:t>2017 End of Year </a:t>
            </a:r>
            <a:r>
              <a:rPr lang="en-US" sz="2200" dirty="0"/>
              <a:t>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52604"/>
            <a:ext cx="7239000" cy="4080029"/>
          </a:xfrm>
        </p:spPr>
        <p:txBody>
          <a:bodyPr>
            <a:normAutofit/>
          </a:bodyPr>
          <a:lstStyle/>
          <a:p>
            <a:pPr marL="68512" indent="0">
              <a:buNone/>
            </a:pPr>
            <a:endParaRPr lang="en-US" sz="1500" dirty="0"/>
          </a:p>
          <a:p>
            <a:pPr marL="68510" indent="0">
              <a:buNone/>
            </a:pPr>
            <a:r>
              <a:rPr lang="en-US" sz="3600" dirty="0" smtClean="0">
                <a:solidFill>
                  <a:srgbClr val="1C5221"/>
                </a:solidFill>
              </a:rPr>
              <a:t>Current Activities</a:t>
            </a:r>
            <a:endParaRPr lang="en-US" sz="3600" dirty="0">
              <a:solidFill>
                <a:srgbClr val="1C5221"/>
              </a:solidFill>
            </a:endParaRPr>
          </a:p>
          <a:p>
            <a:pPr marL="365393" lvl="1" indent="0" algn="ctr">
              <a:buNone/>
            </a:pPr>
            <a:r>
              <a:rPr lang="en-US" dirty="0" smtClean="0">
                <a:solidFill>
                  <a:srgbClr val="1C5221"/>
                </a:solidFill>
              </a:rPr>
              <a:t>	</a:t>
            </a:r>
            <a:endParaRPr lang="en-US" dirty="0">
              <a:solidFill>
                <a:srgbClr val="1C5221"/>
              </a:solidFill>
            </a:endParaRPr>
          </a:p>
          <a:p>
            <a:r>
              <a:rPr lang="en-US" sz="1800" dirty="0" smtClean="0">
                <a:solidFill>
                  <a:srgbClr val="1C5221"/>
                </a:solidFill>
              </a:rPr>
              <a:t>15 </a:t>
            </a:r>
            <a:r>
              <a:rPr lang="en-US" sz="1800" dirty="0">
                <a:solidFill>
                  <a:srgbClr val="1C5221"/>
                </a:solidFill>
              </a:rPr>
              <a:t>M</a:t>
            </a:r>
            <a:r>
              <a:rPr lang="en-US" sz="1800" dirty="0" smtClean="0">
                <a:solidFill>
                  <a:srgbClr val="1C5221"/>
                </a:solidFill>
              </a:rPr>
              <a:t>ajor Projects in Design or Construction</a:t>
            </a:r>
          </a:p>
          <a:p>
            <a:endParaRPr lang="en-US" sz="1800" dirty="0" smtClean="0">
              <a:solidFill>
                <a:srgbClr val="1C5221"/>
              </a:solidFill>
            </a:endParaRPr>
          </a:p>
          <a:p>
            <a:r>
              <a:rPr lang="en-US" sz="1800" dirty="0" smtClean="0">
                <a:solidFill>
                  <a:srgbClr val="1C5221"/>
                </a:solidFill>
              </a:rPr>
              <a:t>17 Active Minor Projects</a:t>
            </a:r>
            <a:endParaRPr lang="en-US" sz="1800" dirty="0" smtClean="0">
              <a:solidFill>
                <a:srgbClr val="1C5221"/>
              </a:solidFill>
            </a:endParaRPr>
          </a:p>
          <a:p>
            <a:endParaRPr lang="en-US" sz="1800" dirty="0" smtClean="0">
              <a:solidFill>
                <a:srgbClr val="1C5221"/>
              </a:solidFill>
            </a:endParaRPr>
          </a:p>
          <a:p>
            <a:r>
              <a:rPr lang="en-US" sz="1800" dirty="0" smtClean="0">
                <a:solidFill>
                  <a:srgbClr val="1C5221"/>
                </a:solidFill>
              </a:rPr>
              <a:t>1,554 Current Active </a:t>
            </a:r>
            <a:r>
              <a:rPr lang="en-US" sz="1800" dirty="0" smtClean="0">
                <a:solidFill>
                  <a:srgbClr val="1C5221"/>
                </a:solidFill>
              </a:rPr>
              <a:t>Work </a:t>
            </a:r>
            <a:r>
              <a:rPr lang="en-US" sz="1800" dirty="0" smtClean="0">
                <a:solidFill>
                  <a:srgbClr val="1C5221"/>
                </a:solidFill>
              </a:rPr>
              <a:t>Orders</a:t>
            </a:r>
            <a:endParaRPr lang="en-US" dirty="0">
              <a:solidFill>
                <a:srgbClr val="1C5221"/>
              </a:solidFill>
            </a:endParaRPr>
          </a:p>
          <a:p>
            <a:pPr marL="68510" indent="0">
              <a:buNone/>
            </a:pPr>
            <a:endParaRPr lang="en-US" dirty="0">
              <a:solidFill>
                <a:srgbClr val="1C522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91440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C:\Users\mfields\Downloads\Mission Statement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860" y="838200"/>
            <a:ext cx="1075660" cy="107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35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696200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Facilities Services: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200" dirty="0"/>
              <a:t>2017 End of Year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52604"/>
            <a:ext cx="7239000" cy="4080029"/>
          </a:xfrm>
        </p:spPr>
        <p:txBody>
          <a:bodyPr>
            <a:normAutofit/>
          </a:bodyPr>
          <a:lstStyle/>
          <a:p>
            <a:pPr marL="68512" indent="0">
              <a:buNone/>
            </a:pPr>
            <a:r>
              <a:rPr lang="en-US" dirty="0" smtClean="0"/>
              <a:t>Scales Hall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91440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C:\Users\mfields\Downloads\S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903" y="2362204"/>
            <a:ext cx="2796221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fields\Downloads\S2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4495804"/>
            <a:ext cx="2796221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fields\Downloads\S5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362200"/>
            <a:ext cx="2796222" cy="160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460452"/>
            <a:ext cx="2796221" cy="1864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02" y="2290337"/>
            <a:ext cx="2796221" cy="18641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9" y="2290335"/>
            <a:ext cx="2796223" cy="186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9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696200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Facilities Services: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200" dirty="0"/>
              <a:t>2017 End of Year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819" y="5872364"/>
            <a:ext cx="7341781" cy="498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 smtClean="0"/>
              <a:t> </a:t>
            </a:r>
            <a:r>
              <a:rPr lang="en-US" sz="1600" dirty="0" smtClean="0"/>
              <a:t>Wilber Hall – Interior Demolition &amp; Abatement</a:t>
            </a:r>
            <a:endParaRPr lang="en-US" sz="1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91440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isplaying photo 2.JP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48" tIns="45676" rIns="91348" bIns="456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24" y="1868488"/>
            <a:ext cx="5998369" cy="399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3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696200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Facilities Services: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200" dirty="0"/>
              <a:t>2017 End of Year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52604"/>
            <a:ext cx="7239000" cy="4080029"/>
          </a:xfrm>
        </p:spPr>
        <p:txBody>
          <a:bodyPr>
            <a:normAutofit/>
          </a:bodyPr>
          <a:lstStyle/>
          <a:p>
            <a:pPr marL="68512" indent="0">
              <a:buNone/>
            </a:pPr>
            <a:r>
              <a:rPr lang="en-US" dirty="0" smtClean="0"/>
              <a:t>Projects in Planning</a:t>
            </a:r>
          </a:p>
          <a:p>
            <a:pPr marL="68512" indent="0">
              <a:buNone/>
            </a:pPr>
            <a:r>
              <a:rPr lang="en-US" sz="1200" dirty="0"/>
              <a:t>	</a:t>
            </a:r>
            <a:endParaRPr lang="en-US" sz="1200" dirty="0" smtClean="0"/>
          </a:p>
          <a:p>
            <a:pPr marL="68512" indent="0">
              <a:buNone/>
            </a:pPr>
            <a:r>
              <a:rPr lang="en-US" sz="1200" dirty="0"/>
              <a:t>				</a:t>
            </a:r>
            <a:endParaRPr lang="en-US" sz="1200" dirty="0" smtClean="0"/>
          </a:p>
          <a:p>
            <a:pPr marL="68512" indent="0">
              <a:lnSpc>
                <a:spcPct val="150000"/>
              </a:lnSpc>
              <a:buNone/>
            </a:pPr>
            <a:r>
              <a:rPr lang="en-US" sz="1800" dirty="0" smtClean="0"/>
              <a:t>	Culkin Hall – 7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Floor Circulation &amp; Provosts	</a:t>
            </a:r>
          </a:p>
          <a:p>
            <a:pPr marL="68512" indent="0">
              <a:lnSpc>
                <a:spcPct val="150000"/>
              </a:lnSpc>
              <a:buNone/>
            </a:pPr>
            <a:r>
              <a:rPr lang="en-US" sz="1800" dirty="0" smtClean="0"/>
              <a:t>	Facilities Master Plan</a:t>
            </a:r>
            <a:r>
              <a:rPr lang="en-US" sz="1800" dirty="0"/>
              <a:t>	</a:t>
            </a:r>
            <a:endParaRPr lang="en-US" sz="1800" dirty="0" smtClean="0"/>
          </a:p>
          <a:p>
            <a:pPr marL="68512" indent="0">
              <a:lnSpc>
                <a:spcPct val="150000"/>
              </a:lnSpc>
              <a:buNone/>
            </a:pPr>
            <a:r>
              <a:rPr lang="en-US" sz="1800" dirty="0" smtClean="0"/>
              <a:t>	Hewitt </a:t>
            </a:r>
            <a:r>
              <a:rPr lang="en-US" sz="1800" dirty="0"/>
              <a:t>Hall – General </a:t>
            </a:r>
            <a:r>
              <a:rPr lang="en-US" sz="1800" dirty="0" smtClean="0"/>
              <a:t>Reconstruction</a:t>
            </a:r>
          </a:p>
          <a:p>
            <a:pPr marL="68512" indent="0">
              <a:lnSpc>
                <a:spcPct val="150000"/>
              </a:lnSpc>
              <a:buNone/>
            </a:pPr>
            <a:r>
              <a:rPr lang="en-US" sz="1800" dirty="0" smtClean="0"/>
              <a:t>	Rich Hall – Space Assessment</a:t>
            </a:r>
            <a:endParaRPr lang="en-US" sz="1800" dirty="0" smtClean="0"/>
          </a:p>
          <a:p>
            <a:pPr marL="68512" indent="0">
              <a:lnSpc>
                <a:spcPct val="150000"/>
              </a:lnSpc>
              <a:buNone/>
            </a:pPr>
            <a:r>
              <a:rPr lang="en-US" sz="1800" dirty="0"/>
              <a:t>	</a:t>
            </a:r>
            <a:r>
              <a:rPr lang="en-US" sz="1800" dirty="0" smtClean="0"/>
              <a:t>Sheldon </a:t>
            </a:r>
            <a:r>
              <a:rPr lang="en-US" sz="1800" dirty="0"/>
              <a:t>Hall – Repair / Reconstruct Terracotta Frieze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91440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51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696200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Facilities Services: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200" dirty="0"/>
              <a:t>2017 End of Year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52604"/>
            <a:ext cx="7239000" cy="4080029"/>
          </a:xfrm>
        </p:spPr>
        <p:txBody>
          <a:bodyPr>
            <a:normAutofit/>
          </a:bodyPr>
          <a:lstStyle/>
          <a:p>
            <a:pPr marL="68512" indent="0">
              <a:buNone/>
            </a:pPr>
            <a:endParaRPr lang="en-US" sz="1500" dirty="0"/>
          </a:p>
          <a:p>
            <a:pPr marL="68510" indent="0">
              <a:buNone/>
            </a:pPr>
            <a:endParaRPr lang="en-US" dirty="0">
              <a:solidFill>
                <a:srgbClr val="1C5221"/>
              </a:solidFill>
            </a:endParaRPr>
          </a:p>
          <a:p>
            <a:pPr marL="365393" lvl="1" indent="0">
              <a:buNone/>
            </a:pPr>
            <a:r>
              <a:rPr lang="en-US" dirty="0" smtClean="0">
                <a:solidFill>
                  <a:srgbClr val="1C5221"/>
                </a:solidFill>
              </a:rPr>
              <a:t>	</a:t>
            </a:r>
            <a:endParaRPr lang="en-US" dirty="0">
              <a:solidFill>
                <a:srgbClr val="1C5221"/>
              </a:solidFill>
            </a:endParaRPr>
          </a:p>
          <a:p>
            <a:pPr marL="68510" indent="0">
              <a:buNone/>
            </a:pPr>
            <a:endParaRPr lang="en-US" dirty="0">
              <a:solidFill>
                <a:srgbClr val="1C5221"/>
              </a:solidFill>
            </a:endParaRPr>
          </a:p>
          <a:p>
            <a:pPr marL="68510" indent="0">
              <a:buNone/>
            </a:pPr>
            <a:r>
              <a:rPr lang="en-US" dirty="0" smtClean="0">
                <a:solidFill>
                  <a:srgbClr val="1C5221"/>
                </a:solidFill>
              </a:rPr>
              <a:t>	</a:t>
            </a:r>
            <a:endParaRPr lang="en-US" dirty="0">
              <a:solidFill>
                <a:srgbClr val="1C5221"/>
              </a:solidFill>
            </a:endParaRPr>
          </a:p>
          <a:p>
            <a:pPr marL="0" indent="0">
              <a:buNone/>
            </a:pPr>
            <a:r>
              <a:rPr lang="en-US" sz="1500" dirty="0"/>
              <a:t>	</a:t>
            </a:r>
            <a:r>
              <a:rPr lang="en-US" sz="2800" dirty="0"/>
              <a:t>	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91440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http://www.clipartbest.com/cliparts/xig/Kok/xigKokxjT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8" b="7236"/>
          <a:stretch/>
        </p:blipFill>
        <p:spPr bwMode="auto">
          <a:xfrm>
            <a:off x="3048000" y="2121195"/>
            <a:ext cx="3048000" cy="344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mfields\Downloads\Mission Statement 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860" y="838200"/>
            <a:ext cx="1075660" cy="107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28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696200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Facilities Services: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200" dirty="0"/>
              <a:t>2017 End of Year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52604"/>
            <a:ext cx="7239000" cy="4080029"/>
          </a:xfrm>
        </p:spPr>
        <p:txBody>
          <a:bodyPr>
            <a:normAutofit fontScale="92500" lnSpcReduction="20000"/>
          </a:bodyPr>
          <a:lstStyle/>
          <a:p>
            <a:pPr marL="68512" indent="0">
              <a:buNone/>
            </a:pPr>
            <a:r>
              <a:rPr lang="en-US" dirty="0" smtClean="0"/>
              <a:t>Current Minor Projects</a:t>
            </a:r>
            <a:r>
              <a:rPr lang="en-US" sz="1200" dirty="0"/>
              <a:t>					</a:t>
            </a:r>
            <a:r>
              <a:rPr lang="en-US" sz="1200" dirty="0" smtClean="0"/>
              <a:t>   </a:t>
            </a:r>
            <a:r>
              <a:rPr lang="en-US" sz="1200" dirty="0" smtClean="0"/>
              <a:t>  </a:t>
            </a:r>
          </a:p>
          <a:p>
            <a:pPr marL="68512" indent="0">
              <a:buNone/>
            </a:pPr>
            <a:endParaRPr lang="en-US" sz="1400" dirty="0" smtClean="0"/>
          </a:p>
          <a:p>
            <a:pPr marL="68512" indent="0">
              <a:buNone/>
            </a:pPr>
            <a:r>
              <a:rPr lang="en-US" sz="1400" dirty="0" smtClean="0"/>
              <a:t>Campus Wide – Installation of CO Detectors</a:t>
            </a:r>
          </a:p>
          <a:p>
            <a:pPr marL="68512" indent="0">
              <a:buNone/>
            </a:pPr>
            <a:r>
              <a:rPr lang="en-US" sz="1400" dirty="0" smtClean="0"/>
              <a:t>Campus Wide – Replace and Upgrade Chemical Dispensers</a:t>
            </a:r>
          </a:p>
          <a:p>
            <a:pPr marL="68512" indent="0">
              <a:buNone/>
            </a:pPr>
            <a:r>
              <a:rPr lang="en-US" sz="1400" dirty="0" smtClean="0"/>
              <a:t>Culkin Hall – HR Card Access</a:t>
            </a:r>
          </a:p>
          <a:p>
            <a:pPr marL="68512" indent="0">
              <a:buNone/>
            </a:pPr>
            <a:r>
              <a:rPr lang="en-US" sz="1400" dirty="0" smtClean="0"/>
              <a:t>Culkin </a:t>
            </a:r>
            <a:r>
              <a:rPr lang="en-US" sz="1400" dirty="0"/>
              <a:t>Hall – Lactation Room 212</a:t>
            </a:r>
          </a:p>
          <a:p>
            <a:pPr marL="68512" indent="0">
              <a:buNone/>
            </a:pPr>
            <a:r>
              <a:rPr lang="en-US" sz="1400" dirty="0" smtClean="0"/>
              <a:t>Culkin Hall – Storage for President</a:t>
            </a:r>
          </a:p>
          <a:p>
            <a:pPr marL="68512" indent="0">
              <a:buNone/>
            </a:pPr>
            <a:r>
              <a:rPr lang="en-US" sz="1400" dirty="0" smtClean="0"/>
              <a:t>Downtown – OBCR Relocation</a:t>
            </a:r>
          </a:p>
          <a:p>
            <a:pPr marL="68512" indent="0">
              <a:buNone/>
            </a:pPr>
            <a:r>
              <a:rPr lang="en-US" sz="1400" dirty="0"/>
              <a:t>Lanigan </a:t>
            </a:r>
            <a:r>
              <a:rPr lang="en-US" sz="1400" dirty="0" smtClean="0"/>
              <a:t>Hall – Room 25 Conversion</a:t>
            </a:r>
          </a:p>
          <a:p>
            <a:pPr marL="68512" indent="0">
              <a:buNone/>
            </a:pPr>
            <a:r>
              <a:rPr lang="en-US" sz="1400" dirty="0" smtClean="0"/>
              <a:t>Lanigan Hall – VAT</a:t>
            </a:r>
          </a:p>
          <a:p>
            <a:pPr marL="68512" indent="0">
              <a:buNone/>
            </a:pPr>
            <a:r>
              <a:rPr lang="en-US" sz="1400" dirty="0" smtClean="0"/>
              <a:t>Laker Hall – Trophy Space</a:t>
            </a:r>
          </a:p>
          <a:p>
            <a:pPr marL="68512" indent="0">
              <a:buNone/>
            </a:pPr>
            <a:r>
              <a:rPr lang="en-US" sz="1400" dirty="0"/>
              <a:t>Lee Hall – ADA Pool Lift</a:t>
            </a:r>
          </a:p>
          <a:p>
            <a:pPr marL="68512" indent="0">
              <a:buNone/>
            </a:pPr>
            <a:r>
              <a:rPr lang="en-US" sz="1400" dirty="0" smtClean="0"/>
              <a:t>Mackin Hall – Office Complex, </a:t>
            </a:r>
            <a:r>
              <a:rPr lang="en-US" sz="1400" dirty="0" err="1" smtClean="0"/>
              <a:t>Bldg</a:t>
            </a:r>
            <a:r>
              <a:rPr lang="en-US" sz="1400" dirty="0" smtClean="0"/>
              <a:t> 12 Moves</a:t>
            </a:r>
          </a:p>
          <a:p>
            <a:pPr marL="68512" indent="0">
              <a:buNone/>
            </a:pPr>
            <a:r>
              <a:rPr lang="en-US" sz="1400" dirty="0" smtClean="0"/>
              <a:t>Mail Room  Stock Room Merge</a:t>
            </a:r>
          </a:p>
          <a:p>
            <a:pPr marL="68512" indent="0">
              <a:buNone/>
            </a:pPr>
            <a:r>
              <a:rPr lang="en-US" sz="1400" dirty="0" smtClean="0"/>
              <a:t>Penfield Library – Classroom</a:t>
            </a:r>
          </a:p>
          <a:p>
            <a:pPr marL="68512" indent="0">
              <a:buNone/>
            </a:pPr>
            <a:r>
              <a:rPr lang="en-US" sz="1400" dirty="0" smtClean="0"/>
              <a:t>Penfield Library – Vestibule</a:t>
            </a:r>
          </a:p>
          <a:p>
            <a:pPr marL="68512" indent="0">
              <a:buNone/>
            </a:pPr>
            <a:r>
              <a:rPr lang="en-US" sz="1400" dirty="0" smtClean="0"/>
              <a:t>Shineman Center – Space Expansion Biology</a:t>
            </a:r>
          </a:p>
          <a:p>
            <a:pPr marL="68512" indent="0">
              <a:buNone/>
            </a:pPr>
            <a:r>
              <a:rPr lang="en-US" sz="1400" dirty="0" smtClean="0"/>
              <a:t>Shineman Center – Wall Panel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91440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06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696200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Facilities Services: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200" dirty="0"/>
              <a:t>2017 End of Year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52604"/>
            <a:ext cx="7239000" cy="4080029"/>
          </a:xfrm>
        </p:spPr>
        <p:txBody>
          <a:bodyPr>
            <a:normAutofit fontScale="85000" lnSpcReduction="20000"/>
          </a:bodyPr>
          <a:lstStyle/>
          <a:p>
            <a:pPr marL="68512" indent="0">
              <a:buNone/>
            </a:pPr>
            <a:r>
              <a:rPr lang="en-US" dirty="0" smtClean="0"/>
              <a:t>Projects in Design</a:t>
            </a:r>
          </a:p>
          <a:p>
            <a:pPr marL="68512" indent="0">
              <a:buNone/>
            </a:pPr>
            <a:r>
              <a:rPr lang="en-US" sz="1200" dirty="0"/>
              <a:t>					</a:t>
            </a:r>
            <a:r>
              <a:rPr lang="en-US" sz="1200" dirty="0" smtClean="0"/>
              <a:t>   Const</a:t>
            </a:r>
            <a:r>
              <a:rPr lang="en-US" sz="1200" dirty="0"/>
              <a:t>. Start</a:t>
            </a:r>
            <a:r>
              <a:rPr lang="en-US" sz="1200" dirty="0" smtClean="0"/>
              <a:t>*                </a:t>
            </a:r>
            <a:r>
              <a:rPr lang="en-US" sz="1200" dirty="0"/>
              <a:t>Est. Cost**</a:t>
            </a:r>
          </a:p>
          <a:p>
            <a:pPr marL="296884" lvl="1" indent="0">
              <a:lnSpc>
                <a:spcPct val="150000"/>
              </a:lnSpc>
              <a:buNone/>
            </a:pPr>
            <a:r>
              <a:rPr lang="en-US" sz="1400" dirty="0" smtClean="0"/>
              <a:t>Campus Wide – Lighting Improvements</a:t>
            </a:r>
            <a:r>
              <a:rPr lang="en-US" sz="1400" dirty="0"/>
              <a:t>		</a:t>
            </a:r>
            <a:r>
              <a:rPr lang="en-US" sz="1400" dirty="0" smtClean="0"/>
              <a:t>   </a:t>
            </a:r>
            <a:r>
              <a:rPr lang="en-US" sz="1400" dirty="0" smtClean="0"/>
              <a:t>Aug 2017</a:t>
            </a:r>
            <a:r>
              <a:rPr lang="en-US" sz="1400" dirty="0"/>
              <a:t>	</a:t>
            </a:r>
            <a:r>
              <a:rPr lang="en-US" sz="1400" dirty="0" smtClean="0"/>
              <a:t>	$</a:t>
            </a:r>
            <a:r>
              <a:rPr lang="en-US" sz="1400" dirty="0" smtClean="0"/>
              <a:t>0.33</a:t>
            </a:r>
            <a:endParaRPr lang="en-US" sz="1400" dirty="0"/>
          </a:p>
          <a:p>
            <a:pPr marL="296884" lvl="1" indent="0">
              <a:lnSpc>
                <a:spcPct val="150000"/>
              </a:lnSpc>
              <a:buNone/>
            </a:pPr>
            <a:r>
              <a:rPr lang="en-US" sz="1400" dirty="0" smtClean="0"/>
              <a:t>Campus Wide – Projects for Energy Management</a:t>
            </a:r>
            <a:r>
              <a:rPr lang="en-US" sz="1400" dirty="0"/>
              <a:t>	</a:t>
            </a:r>
            <a:r>
              <a:rPr lang="en-US" sz="1400" dirty="0" smtClean="0"/>
              <a:t>   </a:t>
            </a:r>
            <a:r>
              <a:rPr lang="en-US" sz="1400" dirty="0" smtClean="0"/>
              <a:t>Design Only</a:t>
            </a:r>
            <a:r>
              <a:rPr lang="en-US" sz="1400" dirty="0"/>
              <a:t>	</a:t>
            </a:r>
            <a:r>
              <a:rPr lang="en-US" sz="1400" dirty="0" smtClean="0"/>
              <a:t>$0.06</a:t>
            </a:r>
            <a:endParaRPr lang="en-US" sz="1400" dirty="0"/>
          </a:p>
          <a:p>
            <a:pPr marL="296884" lvl="1" indent="0">
              <a:lnSpc>
                <a:spcPct val="150000"/>
              </a:lnSpc>
              <a:buNone/>
            </a:pPr>
            <a:r>
              <a:rPr lang="en-US" sz="1400" dirty="0" smtClean="0"/>
              <a:t>Commissary Cold Storage Rehab</a:t>
            </a:r>
            <a:r>
              <a:rPr lang="en-US" sz="1400" dirty="0"/>
              <a:t>		</a:t>
            </a:r>
            <a:r>
              <a:rPr lang="en-US" sz="1400" dirty="0" smtClean="0"/>
              <a:t>   </a:t>
            </a:r>
            <a:r>
              <a:rPr lang="en-US" sz="1400" dirty="0" smtClean="0"/>
              <a:t>Apr 2018</a:t>
            </a:r>
            <a:r>
              <a:rPr lang="en-US" sz="1400" dirty="0"/>
              <a:t>	</a:t>
            </a:r>
            <a:r>
              <a:rPr lang="en-US" sz="1400" dirty="0" smtClean="0"/>
              <a:t>	$</a:t>
            </a:r>
            <a:r>
              <a:rPr lang="en-US" sz="1400" dirty="0" smtClean="0"/>
              <a:t>0.56</a:t>
            </a:r>
            <a:endParaRPr lang="en-US" sz="1400" dirty="0"/>
          </a:p>
          <a:p>
            <a:pPr marL="296884" lvl="1" indent="0">
              <a:lnSpc>
                <a:spcPct val="150000"/>
              </a:lnSpc>
              <a:buNone/>
            </a:pPr>
            <a:r>
              <a:rPr lang="en-US" sz="1400" dirty="0" smtClean="0"/>
              <a:t>Culkin Hall – Elevator Upgrades</a:t>
            </a:r>
            <a:r>
              <a:rPr lang="en-US" sz="1400" dirty="0"/>
              <a:t>		</a:t>
            </a:r>
            <a:r>
              <a:rPr lang="en-US" sz="1400" dirty="0" smtClean="0"/>
              <a:t>   </a:t>
            </a:r>
            <a:r>
              <a:rPr lang="en-US" sz="1400" dirty="0" smtClean="0"/>
              <a:t>	   Jul 2018</a:t>
            </a:r>
            <a:r>
              <a:rPr lang="en-US" sz="1400" dirty="0"/>
              <a:t>		</a:t>
            </a:r>
            <a:r>
              <a:rPr lang="en-US" sz="1400" dirty="0" smtClean="0"/>
              <a:t>$0.75</a:t>
            </a:r>
            <a:endParaRPr lang="en-US" sz="1400" dirty="0"/>
          </a:p>
          <a:p>
            <a:pPr marL="296884" lvl="1" indent="0">
              <a:lnSpc>
                <a:spcPct val="150000"/>
              </a:lnSpc>
              <a:buNone/>
            </a:pPr>
            <a:r>
              <a:rPr lang="en-US" sz="1400" dirty="0" smtClean="0"/>
              <a:t>MCC – Arena Ice Compressor Replacement</a:t>
            </a:r>
            <a:r>
              <a:rPr lang="en-US" sz="1400" dirty="0"/>
              <a:t>	</a:t>
            </a:r>
            <a:r>
              <a:rPr lang="en-US" sz="1400" dirty="0" smtClean="0"/>
              <a:t>   </a:t>
            </a:r>
            <a:r>
              <a:rPr lang="en-US" sz="1400" dirty="0" smtClean="0"/>
              <a:t>	   May 2018</a:t>
            </a:r>
            <a:r>
              <a:rPr lang="en-US" sz="1400" dirty="0"/>
              <a:t>		</a:t>
            </a:r>
            <a:r>
              <a:rPr lang="en-US" sz="1400" dirty="0" smtClean="0"/>
              <a:t>$</a:t>
            </a:r>
            <a:r>
              <a:rPr lang="en-US" sz="1400" dirty="0" smtClean="0"/>
              <a:t>0.57</a:t>
            </a:r>
          </a:p>
          <a:p>
            <a:pPr marL="296884" lvl="1" indent="0">
              <a:lnSpc>
                <a:spcPct val="150000"/>
              </a:lnSpc>
              <a:buNone/>
            </a:pPr>
            <a:r>
              <a:rPr lang="en-US" sz="1400" dirty="0" smtClean="0"/>
              <a:t>MCC – Student Activity Center			   Feb 2018		$1.97</a:t>
            </a:r>
            <a:endParaRPr lang="en-US" sz="1400" dirty="0" smtClean="0"/>
          </a:p>
          <a:p>
            <a:pPr marL="296884" lvl="1" indent="0">
              <a:lnSpc>
                <a:spcPct val="150000"/>
              </a:lnSpc>
              <a:buNone/>
            </a:pPr>
            <a:r>
              <a:rPr lang="en-US" sz="1400" dirty="0"/>
              <a:t>Mary Walker Health Center – </a:t>
            </a:r>
            <a:r>
              <a:rPr lang="en-US" sz="1400" dirty="0" smtClean="0"/>
              <a:t>Renovations	   	   May 2018		$2.45</a:t>
            </a:r>
            <a:endParaRPr lang="en-US" sz="1400" dirty="0"/>
          </a:p>
          <a:p>
            <a:pPr marL="296884" lvl="1" indent="0">
              <a:lnSpc>
                <a:spcPct val="150000"/>
              </a:lnSpc>
              <a:buNone/>
            </a:pPr>
            <a:r>
              <a:rPr lang="en-US" sz="1400" dirty="0" smtClean="0"/>
              <a:t>Metro Center Renovations</a:t>
            </a:r>
            <a:r>
              <a:rPr lang="en-US" sz="1400" dirty="0"/>
              <a:t> </a:t>
            </a:r>
            <a:r>
              <a:rPr lang="en-US" sz="1400" dirty="0" smtClean="0"/>
              <a:t>			   May 2018	</a:t>
            </a:r>
            <a:r>
              <a:rPr lang="en-US" sz="1400" dirty="0"/>
              <a:t>	</a:t>
            </a:r>
            <a:r>
              <a:rPr lang="en-US" sz="1400" dirty="0" smtClean="0"/>
              <a:t>$0.10</a:t>
            </a:r>
            <a:endParaRPr lang="en-US" sz="1400" dirty="0" smtClean="0"/>
          </a:p>
          <a:p>
            <a:pPr marL="296884" lvl="1" indent="0">
              <a:lnSpc>
                <a:spcPct val="150000"/>
              </a:lnSpc>
              <a:buNone/>
            </a:pPr>
            <a:r>
              <a:rPr lang="en-US" sz="1400" dirty="0" smtClean="0"/>
              <a:t>Pedestrian </a:t>
            </a:r>
            <a:r>
              <a:rPr lang="en-US" sz="1400" dirty="0" smtClean="0"/>
              <a:t>Pathway Lighting </a:t>
            </a:r>
            <a:r>
              <a:rPr lang="en-US" sz="1400" dirty="0" smtClean="0"/>
              <a:t>Improvements</a:t>
            </a:r>
            <a:r>
              <a:rPr lang="en-US" sz="1400" dirty="0" smtClean="0"/>
              <a:t>	  </a:t>
            </a:r>
            <a:r>
              <a:rPr lang="en-US" sz="1400" dirty="0" smtClean="0"/>
              <a:t>	   </a:t>
            </a:r>
            <a:r>
              <a:rPr lang="en-US" sz="1400" dirty="0" smtClean="0"/>
              <a:t>Jun </a:t>
            </a:r>
            <a:r>
              <a:rPr lang="en-US" sz="1400" dirty="0" smtClean="0"/>
              <a:t>2018</a:t>
            </a:r>
            <a:r>
              <a:rPr lang="en-US" sz="1400" dirty="0" smtClean="0"/>
              <a:t>		$</a:t>
            </a:r>
            <a:r>
              <a:rPr lang="en-US" sz="1400" dirty="0" smtClean="0"/>
              <a:t>0.82</a:t>
            </a:r>
          </a:p>
          <a:p>
            <a:pPr marL="296884" lvl="1" indent="0">
              <a:lnSpc>
                <a:spcPct val="150000"/>
              </a:lnSpc>
              <a:buNone/>
            </a:pPr>
            <a:r>
              <a:rPr lang="en-US" sz="1400" dirty="0" smtClean="0"/>
              <a:t>Shineman Office Study &amp; Rehab</a:t>
            </a:r>
            <a:r>
              <a:rPr lang="en-US" sz="1400" dirty="0"/>
              <a:t> </a:t>
            </a:r>
            <a:r>
              <a:rPr lang="en-US" sz="1400" dirty="0" smtClean="0"/>
              <a:t>		 	   TBD</a:t>
            </a:r>
            <a:r>
              <a:rPr lang="en-US" sz="1400" dirty="0"/>
              <a:t>	</a:t>
            </a:r>
            <a:r>
              <a:rPr lang="en-US" sz="1400" dirty="0" smtClean="0"/>
              <a:t>	TBD</a:t>
            </a:r>
            <a:endParaRPr lang="en-US" sz="1400" dirty="0" smtClean="0"/>
          </a:p>
          <a:p>
            <a:pPr marL="296884" lvl="1" indent="0">
              <a:lnSpc>
                <a:spcPct val="150000"/>
              </a:lnSpc>
              <a:buNone/>
            </a:pPr>
            <a:r>
              <a:rPr lang="en-US" sz="1400" u="sng" dirty="0" smtClean="0"/>
              <a:t>Tyler Hall – Phase II</a:t>
            </a:r>
            <a:r>
              <a:rPr lang="en-US" sz="1400" u="sng" dirty="0"/>
              <a:t>			</a:t>
            </a:r>
            <a:r>
              <a:rPr lang="en-US" sz="1400" u="sng" dirty="0" smtClean="0"/>
              <a:t>  </a:t>
            </a:r>
            <a:r>
              <a:rPr lang="en-US" sz="1400" u="sng" dirty="0" smtClean="0"/>
              <a:t>	   Mar 2018</a:t>
            </a:r>
            <a:r>
              <a:rPr lang="en-US" sz="1400" u="sng" dirty="0"/>
              <a:t>		</a:t>
            </a:r>
            <a:r>
              <a:rPr lang="en-US" sz="1400" u="sng" dirty="0" smtClean="0"/>
              <a:t>$2.72</a:t>
            </a:r>
          </a:p>
          <a:p>
            <a:pPr marL="296884" lvl="1" indent="0">
              <a:buNone/>
            </a:pPr>
            <a:r>
              <a:rPr lang="en-US" sz="1300" dirty="0"/>
              <a:t>					</a:t>
            </a:r>
            <a:r>
              <a:rPr lang="en-US" sz="1300" dirty="0" smtClean="0"/>
              <a:t>   TOTAL		</a:t>
            </a:r>
            <a:r>
              <a:rPr lang="en-US" sz="1300" dirty="0" smtClean="0"/>
              <a:t>$10.33 </a:t>
            </a:r>
            <a:r>
              <a:rPr lang="en-US" sz="1000" dirty="0"/>
              <a:t>*Scheduled</a:t>
            </a:r>
          </a:p>
          <a:p>
            <a:pPr marL="296884" lvl="1" indent="0">
              <a:buNone/>
            </a:pPr>
            <a:r>
              <a:rPr lang="en-US" sz="900" dirty="0"/>
              <a:t>**Cost shown in Millions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91440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04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696200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Facilities Services: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200" dirty="0"/>
              <a:t>2017 End of Year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819" y="5872364"/>
            <a:ext cx="7341781" cy="498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 smtClean="0"/>
              <a:t> </a:t>
            </a:r>
            <a:r>
              <a:rPr lang="en-US" sz="1600" dirty="0" smtClean="0"/>
              <a:t>Commissary – Cold Storage Rehab</a:t>
            </a:r>
            <a:endParaRPr lang="en-US" sz="1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91440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isplaying photo 2.JP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48" tIns="45676" rIns="91348" bIns="456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5834" t="16420" r="40000" b="8024"/>
          <a:stretch/>
        </p:blipFill>
        <p:spPr>
          <a:xfrm>
            <a:off x="1602085" y="1932446"/>
            <a:ext cx="6094115" cy="378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0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696200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Facilities Services: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200" dirty="0"/>
              <a:t>2017 End of Year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819" y="5872364"/>
            <a:ext cx="7341781" cy="498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 smtClean="0"/>
              <a:t> </a:t>
            </a:r>
            <a:r>
              <a:rPr lang="en-US" sz="1600" dirty="0" smtClean="0"/>
              <a:t>Pedestrian Pathway Lighting Improvements</a:t>
            </a:r>
            <a:endParaRPr lang="en-US" sz="1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91440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isplaying photo 2.JP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48" tIns="45676" rIns="91348" bIns="456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61" y="1727148"/>
            <a:ext cx="2763477" cy="41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7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696200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Facilities Services: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200" dirty="0"/>
              <a:t>2017 End of Year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819" y="5872364"/>
            <a:ext cx="7341781" cy="49862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500" dirty="0" smtClean="0"/>
              <a:t> </a:t>
            </a:r>
            <a:r>
              <a:rPr lang="en-US" sz="1600" dirty="0" smtClean="0"/>
              <a:t>Tyler Hall – Phase II 			</a:t>
            </a:r>
            <a:r>
              <a:rPr lang="en-US" sz="1600" dirty="0"/>
              <a:t> </a:t>
            </a:r>
            <a:r>
              <a:rPr lang="en-US" sz="1600" dirty="0" smtClean="0"/>
              <a:t> 	             Basement Floor Plan</a:t>
            </a:r>
            <a:endParaRPr lang="en-US" sz="1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91440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isplaying photo 2.JP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48" tIns="45676" rIns="91348" bIns="456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976911"/>
              </p:ext>
            </p:extLst>
          </p:nvPr>
        </p:nvGraphicFramePr>
        <p:xfrm>
          <a:off x="1738789" y="1792288"/>
          <a:ext cx="5742622" cy="4101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Acrobat Document" r:id="rId4" imgW="28803465" imgH="20574000" progId="Acrobat.Document.DC">
                  <p:embed/>
                </p:oleObj>
              </mc:Choice>
              <mc:Fallback>
                <p:oleObj name="Acrobat Document" r:id="rId4" imgW="28803465" imgH="205740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38789" y="1792288"/>
                        <a:ext cx="5742622" cy="4101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399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696200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Facilities Services: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200" dirty="0"/>
              <a:t>2017 End of Year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819" y="5872364"/>
            <a:ext cx="7341781" cy="49862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500" dirty="0" smtClean="0"/>
              <a:t> </a:t>
            </a:r>
            <a:r>
              <a:rPr lang="en-US" sz="1600" dirty="0" smtClean="0"/>
              <a:t>Tyler Hall – Phase II 			</a:t>
            </a:r>
            <a:r>
              <a:rPr lang="en-US" sz="1600" dirty="0"/>
              <a:t> </a:t>
            </a:r>
            <a:r>
              <a:rPr lang="en-US" sz="1600" dirty="0" smtClean="0"/>
              <a:t> 	   Commons Level Floor Plan</a:t>
            </a:r>
            <a:endParaRPr lang="en-US" sz="1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91440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isplaying photo 2.JP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48" tIns="45676" rIns="91348" bIns="456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976911"/>
              </p:ext>
            </p:extLst>
          </p:nvPr>
        </p:nvGraphicFramePr>
        <p:xfrm>
          <a:off x="1738789" y="1792288"/>
          <a:ext cx="5742622" cy="4101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Acrobat Document" r:id="rId4" imgW="28803465" imgH="20574000" progId="Acrobat.Document.DC">
                  <p:embed/>
                </p:oleObj>
              </mc:Choice>
              <mc:Fallback>
                <p:oleObj name="Acrobat Document" r:id="rId4" imgW="28803465" imgH="205740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38789" y="1792288"/>
                        <a:ext cx="5742622" cy="4101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7809115"/>
              </p:ext>
            </p:extLst>
          </p:nvPr>
        </p:nvGraphicFramePr>
        <p:xfrm>
          <a:off x="1760638" y="1803400"/>
          <a:ext cx="56896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Acrobat Document" r:id="rId6" imgW="28803465" imgH="20574000" progId="Acrobat.Document.DC">
                  <p:embed/>
                </p:oleObj>
              </mc:Choice>
              <mc:Fallback>
                <p:oleObj name="Acrobat Document" r:id="rId6" imgW="28803465" imgH="205740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60638" y="1803400"/>
                        <a:ext cx="56896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370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696200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Facilities Services: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200" dirty="0"/>
              <a:t>2017 End of Year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819" y="5872364"/>
            <a:ext cx="7341781" cy="49862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500" dirty="0" smtClean="0"/>
              <a:t> </a:t>
            </a:r>
            <a:r>
              <a:rPr lang="en-US" sz="1600" dirty="0" smtClean="0"/>
              <a:t>Tyler Hall – Phase II 			</a:t>
            </a:r>
            <a:r>
              <a:rPr lang="en-US" sz="1600" dirty="0"/>
              <a:t> </a:t>
            </a:r>
            <a:r>
              <a:rPr lang="en-US" sz="1600" dirty="0" smtClean="0"/>
              <a:t> 	                 Second Floor Plan</a:t>
            </a:r>
            <a:endParaRPr lang="en-US" sz="1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914400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isplaying photo 2.JP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48" tIns="45676" rIns="91348" bIns="456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608076"/>
              </p:ext>
            </p:extLst>
          </p:nvPr>
        </p:nvGraphicFramePr>
        <p:xfrm>
          <a:off x="1752600" y="1803400"/>
          <a:ext cx="56896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Acrobat Document" r:id="rId4" imgW="28803465" imgH="20574000" progId="Acrobat.Document.DC">
                  <p:embed/>
                </p:oleObj>
              </mc:Choice>
              <mc:Fallback>
                <p:oleObj name="Acrobat Document" r:id="rId4" imgW="28803465" imgH="205740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2600" y="1803400"/>
                        <a:ext cx="56896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96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Custom 3">
      <a:dk1>
        <a:sysClr val="windowText" lastClr="000000"/>
      </a:dk1>
      <a:lt1>
        <a:sysClr val="window" lastClr="FFFFFF"/>
      </a:lt1>
      <a:dk2>
        <a:srgbClr val="3E3D2D"/>
      </a:dk2>
      <a:lt2>
        <a:srgbClr val="536F00"/>
      </a:lt2>
      <a:accent1>
        <a:srgbClr val="94C600"/>
      </a:accent1>
      <a:accent2>
        <a:srgbClr val="71685A"/>
      </a:accent2>
      <a:accent3>
        <a:srgbClr val="F3E30D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3313</TotalTime>
  <Words>193</Words>
  <Application>Microsoft Office PowerPoint</Application>
  <PresentationFormat>On-screen Show (4:3)</PresentationFormat>
  <Paragraphs>119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Century Gothic</vt:lpstr>
      <vt:lpstr>Wingdings 2</vt:lpstr>
      <vt:lpstr>Austin</vt:lpstr>
      <vt:lpstr>Acrobat Document</vt:lpstr>
      <vt:lpstr>Facilities Services </vt:lpstr>
      <vt:lpstr>Facilities Services:  2017 End of Year Update</vt:lpstr>
      <vt:lpstr>Facilities Services:  2017 End of Year Update</vt:lpstr>
      <vt:lpstr>Facilities Services:  2017 End of Year Update</vt:lpstr>
      <vt:lpstr>Facilities Services:  2017 End of Year Update</vt:lpstr>
      <vt:lpstr>Facilities Services:  2017 End of Year Update</vt:lpstr>
      <vt:lpstr>Facilities Services:  2017 End of Year Update</vt:lpstr>
      <vt:lpstr>Facilities Services:  2017 End of Year Update</vt:lpstr>
      <vt:lpstr>Facilities Services:  2017 End of Year Update</vt:lpstr>
      <vt:lpstr>Facilities Services:  2017 End of Year Update</vt:lpstr>
      <vt:lpstr>Facilities Services:  2017 End of Year Update</vt:lpstr>
      <vt:lpstr>Facilities Services:  2017 End of Year Update</vt:lpstr>
      <vt:lpstr>PowerPoint Presentation</vt:lpstr>
      <vt:lpstr>Facilities Services:  2017 End of Year Update</vt:lpstr>
      <vt:lpstr>Facilities Services:  2017 End of Year Update</vt:lpstr>
      <vt:lpstr>Facilities Services:  2017 End of Year Update</vt:lpstr>
      <vt:lpstr>Facilities Services:  2017 End of Year Update</vt:lpstr>
      <vt:lpstr>Facilities Services:  2017 End of Year Update</vt:lpstr>
      <vt:lpstr>Facilities Services:  2017 End of Year Update</vt:lpstr>
      <vt:lpstr>Facilities Services:  2017 End of Year Update</vt:lpstr>
      <vt:lpstr>Facilities Services:  2017 End of Year Update</vt:lpstr>
      <vt:lpstr>Facilities Services:  2017 End of Year Update</vt:lpstr>
      <vt:lpstr>Facilities Services:  2017 End of Year Update</vt:lpstr>
    </vt:vector>
  </TitlesOfParts>
  <Company>SUNY Oswego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Facilities Services</dc:title>
  <dc:creator>Mitch Fields</dc:creator>
  <cp:lastModifiedBy>Linda Paris</cp:lastModifiedBy>
  <cp:revision>163</cp:revision>
  <cp:lastPrinted>2017-12-08T18:13:02Z</cp:lastPrinted>
  <dcterms:created xsi:type="dcterms:W3CDTF">2014-09-03T13:11:16Z</dcterms:created>
  <dcterms:modified xsi:type="dcterms:W3CDTF">2017-12-08T18:14:03Z</dcterms:modified>
</cp:coreProperties>
</file>